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2"/>
  </p:notesMasterIdLst>
  <p:handoutMasterIdLst>
    <p:handoutMasterId r:id="rId23"/>
  </p:handoutMasterIdLst>
  <p:sldIdLst>
    <p:sldId id="256" r:id="rId3"/>
    <p:sldId id="264" r:id="rId4"/>
    <p:sldId id="263" r:id="rId5"/>
    <p:sldId id="267" r:id="rId6"/>
    <p:sldId id="295" r:id="rId7"/>
    <p:sldId id="297" r:id="rId8"/>
    <p:sldId id="298" r:id="rId9"/>
    <p:sldId id="296" r:id="rId10"/>
    <p:sldId id="300" r:id="rId11"/>
    <p:sldId id="299" r:id="rId12"/>
    <p:sldId id="304" r:id="rId13"/>
    <p:sldId id="301" r:id="rId14"/>
    <p:sldId id="305" r:id="rId15"/>
    <p:sldId id="306" r:id="rId16"/>
    <p:sldId id="307" r:id="rId17"/>
    <p:sldId id="302" r:id="rId18"/>
    <p:sldId id="303" r:id="rId19"/>
    <p:sldId id="308" r:id="rId20"/>
    <p:sldId id="273" r:id="rId21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ido" id="{E75E278A-FF0E-49A4-B170-79828D63BBAD}">
          <p14:sldIdLst>
            <p14:sldId id="256"/>
          </p14:sldIdLst>
        </p14:section>
        <p14:section name="Diseñar, impresionar, trabajar en equipo" id="{B9B51309-D148-4332-87C2-07BE32FBCA3B}">
          <p14:sldIdLst>
            <p14:sldId id="264"/>
            <p14:sldId id="263"/>
            <p14:sldId id="267"/>
            <p14:sldId id="295"/>
            <p14:sldId id="297"/>
            <p14:sldId id="298"/>
            <p14:sldId id="296"/>
            <p14:sldId id="300"/>
            <p14:sldId id="299"/>
            <p14:sldId id="304"/>
            <p14:sldId id="301"/>
            <p14:sldId id="305"/>
            <p14:sldId id="306"/>
            <p14:sldId id="307"/>
            <p14:sldId id="302"/>
            <p14:sldId id="303"/>
            <p14:sldId id="308"/>
          </p14:sldIdLst>
        </p14:section>
        <p14:section name="Más información" id="{2CC34DB2-6590-42C0-AD4B-A04C6060184E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or" initials="A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 autoAdjust="0"/>
    <p:restoredTop sz="94280" autoAdjust="0"/>
  </p:normalViewPr>
  <p:slideViewPr>
    <p:cSldViewPr snapToGrid="0">
      <p:cViewPr>
        <p:scale>
          <a:sx n="66" d="100"/>
          <a:sy n="66" d="100"/>
        </p:scale>
        <p:origin x="-1320" y="-15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568D2-9A22-4166-B212-41950BC7524C}" type="datetimeFigureOut">
              <a:rPr lang="es-PE" smtClean="0"/>
              <a:pPr/>
              <a:t>11/03/2014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087B9-76B5-48A3-9D33-08D43E7CB9E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719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EC13577B-6902-467D-A26C-08A0DD5E4E03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DF61EA0F-A667-4B49-8422-0062BC55E24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1252538"/>
            <a:ext cx="6008687" cy="3381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66155"/>
            <a:fld id="{DF61EA0F-A667-4B49-8422-0062BC55E249}" type="slidenum">
              <a:rPr lang="en-US">
                <a:latin typeface="Calibri"/>
              </a:rPr>
              <a:pPr defTabSz="966155"/>
              <a:t>1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1252538"/>
            <a:ext cx="6008687" cy="3381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155"/>
            <a:r>
              <a:rPr lang="en-US" sz="1300">
                <a:latin typeface="Calibri"/>
              </a:rPr>
              <a:t>En el modo Presentación, haga clic en la flecha para acceder al Centro de introducción a PowerPoint.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66155"/>
            <a:fld id="{DF61EA0F-A667-4B49-8422-0062BC55E249}" type="slidenum">
              <a:rPr lang="en-US">
                <a:latin typeface="Calibri"/>
              </a:rPr>
              <a:pPr defTabSz="966155"/>
              <a:t>3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1252538"/>
            <a:ext cx="6008687" cy="3381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155"/>
            <a:r>
              <a:rPr lang="en-US" sz="1300">
                <a:latin typeface="Calibri"/>
              </a:rPr>
              <a:t>En el modo Presentación, haga clic en la flecha para acceder al Centro de introducción a PowerPoint.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66155"/>
            <a:fld id="{DF61EA0F-A667-4B49-8422-0062BC55E249}" type="slidenum">
              <a:rPr lang="en-US">
                <a:latin typeface="Calibri"/>
              </a:rPr>
              <a:pPr defTabSz="966155"/>
              <a:t>4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6247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1252538"/>
            <a:ext cx="6008687" cy="3381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155"/>
            <a:r>
              <a:rPr lang="en-US" sz="1300">
                <a:latin typeface="Calibri"/>
              </a:rPr>
              <a:t>En el modo Presentación, haga clic en la flecha para acceder al Centro de introducción a PowerPoint.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66155"/>
            <a:fld id="{DF61EA0F-A667-4B49-8422-0062BC55E249}" type="slidenum">
              <a:rPr lang="en-US">
                <a:latin typeface="Calibri"/>
              </a:rPr>
              <a:pPr defTabSz="966155"/>
              <a:t>5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6247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1252538"/>
            <a:ext cx="6008687" cy="3381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155"/>
            <a:r>
              <a:rPr lang="en-US" sz="1300">
                <a:latin typeface="Calibri"/>
              </a:rPr>
              <a:t>En el modo Presentación, haga clic en la flecha para acceder al Centro de introducción a PowerPoint.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66155"/>
            <a:fld id="{DF61EA0F-A667-4B49-8422-0062BC55E249}" type="slidenum">
              <a:rPr lang="en-US">
                <a:latin typeface="Calibri"/>
              </a:rPr>
              <a:pPr defTabSz="966155"/>
              <a:t>8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6247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1252538"/>
            <a:ext cx="6008687" cy="3381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155"/>
            <a:r>
              <a:rPr lang="en-US" sz="1300">
                <a:latin typeface="Calibri"/>
              </a:rPr>
              <a:t>En el modo Presentación, haga clic en la flecha para acceder al Centro de introducción a PowerPoint.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66155"/>
            <a:fld id="{DF61EA0F-A667-4B49-8422-0062BC55E249}" type="slidenum">
              <a:rPr lang="en-US">
                <a:latin typeface="Calibri"/>
              </a:rPr>
              <a:pPr defTabSz="966155"/>
              <a:t>12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624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546" y="1499286"/>
            <a:ext cx="11848564" cy="753684"/>
          </a:xfrm>
        </p:spPr>
        <p:txBody>
          <a:bodyPr>
            <a:noAutofit/>
          </a:bodyPr>
          <a:lstStyle/>
          <a:p>
            <a:pPr algn="ctr"/>
            <a:r>
              <a:rPr lang="es-PE" sz="6600" b="1" dirty="0" smtClean="0"/>
              <a:t>“CIFRADO DE DATOS“ </a:t>
            </a:r>
            <a:endParaRPr lang="es-PE" sz="6600" b="1" dirty="0"/>
          </a:p>
        </p:txBody>
      </p:sp>
      <p:pic>
        <p:nvPicPr>
          <p:cNvPr id="1026" name="Picture 2" descr="http://www.ptydev.com/wp-content/uploads/2013/06/git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070" y="5246462"/>
            <a:ext cx="3131936" cy="130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sscube.info/wp-content/uploads/2013/03/github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105" y="5065230"/>
            <a:ext cx="3555061" cy="140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009364" y="2640170"/>
            <a:ext cx="6096000" cy="15910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s-PE" sz="2800" b="1" u="sng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Integrantes</a:t>
            </a:r>
          </a:p>
          <a:p>
            <a:pPr algn="ctr">
              <a:spcBef>
                <a:spcPct val="0"/>
              </a:spcBef>
            </a:pPr>
            <a:endParaRPr lang="es-PE" sz="2800" b="1" u="sng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es-PE" sz="2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Percy </a:t>
            </a:r>
            <a:r>
              <a:rPr lang="es-PE" sz="2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Saico</a:t>
            </a:r>
            <a:r>
              <a:rPr lang="es-PE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PE" sz="28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Ccapa</a:t>
            </a:r>
            <a:endParaRPr lang="es-PE" sz="2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8674" name="Picture 2" descr="http://www.newhorizons.com/LocalWebAdmin/images/452/P%C3%A1g%20Inicio/CURSOS%202013/Visual%20Studio%20201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4757" y="5128406"/>
            <a:ext cx="4970970" cy="13921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Algoritmos del Cifrado Asimétrico</a:t>
            </a:r>
            <a:endParaRPr lang="es-PE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idx="1"/>
          </p:nvPr>
        </p:nvSpPr>
        <p:spPr>
          <a:xfrm>
            <a:off x="238308" y="1393371"/>
            <a:ext cx="11613782" cy="5290457"/>
          </a:xfrm>
        </p:spPr>
        <p:txBody>
          <a:bodyPr>
            <a:noAutofit/>
          </a:bodyPr>
          <a:lstStyle/>
          <a:p>
            <a:pPr marL="457200" lvl="0" indent="-457200" algn="just"/>
            <a:r>
              <a:rPr lang="es-PE" sz="1800" b="1" dirty="0"/>
              <a:t>RSA ( Rivest , Shamir , Adleman ) </a:t>
            </a:r>
          </a:p>
          <a:p>
            <a:pPr marL="457200" lvl="0" indent="-457200" algn="just"/>
            <a:r>
              <a:rPr lang="es-PE" sz="1800" dirty="0" smtClean="0"/>
              <a:t>        Creado </a:t>
            </a:r>
            <a:r>
              <a:rPr lang="es-PE" sz="1800" dirty="0"/>
              <a:t>en 1978, hoy es el algoritmo de mayor uso en encriptación asimétrica. Tiene dificultades para </a:t>
            </a:r>
            <a:r>
              <a:rPr lang="es-PE" sz="1800" dirty="0" err="1"/>
              <a:t>encriptar</a:t>
            </a:r>
            <a:r>
              <a:rPr lang="es-PE" sz="1800" dirty="0"/>
              <a:t> grandes volúmenes de información, por lo que es usado por lo general en conjunto con algoritmos simétricos.</a:t>
            </a:r>
          </a:p>
          <a:p>
            <a:pPr marL="457200" lvl="0" indent="-457200" algn="just"/>
            <a:r>
              <a:rPr lang="es-PE" sz="1800" b="1" dirty="0" err="1"/>
              <a:t>Diffie-Hellman</a:t>
            </a:r>
            <a:r>
              <a:rPr lang="es-PE" sz="1800" b="1" dirty="0"/>
              <a:t> (&amp; </a:t>
            </a:r>
            <a:r>
              <a:rPr lang="es-PE" sz="1800" b="1" dirty="0" err="1"/>
              <a:t>Merkle</a:t>
            </a:r>
            <a:r>
              <a:rPr lang="es-PE" sz="1800" b="1" dirty="0"/>
              <a:t> ) </a:t>
            </a:r>
          </a:p>
          <a:p>
            <a:pPr marL="457200" lvl="0" indent="-457200" algn="just"/>
            <a:r>
              <a:rPr lang="es-PE" sz="1800" dirty="0" smtClean="0"/>
              <a:t>       No </a:t>
            </a:r>
            <a:r>
              <a:rPr lang="es-PE" sz="1800" dirty="0"/>
              <a:t>es precisamente un algoritmo de encriptación sino un algoritmo para generar llaves públicas y privadas en ambientes inseguros.</a:t>
            </a:r>
          </a:p>
          <a:p>
            <a:pPr marL="457200" lvl="0" indent="-457200" algn="just"/>
            <a:r>
              <a:rPr lang="es-PE" sz="1800" b="1" dirty="0"/>
              <a:t>ECC ( </a:t>
            </a:r>
            <a:r>
              <a:rPr lang="es-PE" sz="1800" b="1" dirty="0" err="1"/>
              <a:t>Elliptical</a:t>
            </a:r>
            <a:r>
              <a:rPr lang="es-PE" sz="1800" b="1" dirty="0"/>
              <a:t> Curve </a:t>
            </a:r>
            <a:r>
              <a:rPr lang="es-PE" sz="1800" b="1" dirty="0" err="1"/>
              <a:t>Cryptography</a:t>
            </a:r>
            <a:r>
              <a:rPr lang="es-PE" sz="1800" b="1" dirty="0"/>
              <a:t> ) </a:t>
            </a:r>
          </a:p>
          <a:p>
            <a:pPr marL="457200" lvl="0" indent="-457200" algn="just"/>
            <a:r>
              <a:rPr lang="es-PE" sz="1800" dirty="0" smtClean="0"/>
              <a:t>       Es </a:t>
            </a:r>
            <a:r>
              <a:rPr lang="es-PE" sz="1800" dirty="0"/>
              <a:t>un algoritmo que se utiliza poco, pero tiene importancia cuando es necesario </a:t>
            </a:r>
            <a:r>
              <a:rPr lang="es-PE" sz="1800" dirty="0" err="1"/>
              <a:t>encriptar</a:t>
            </a:r>
            <a:r>
              <a:rPr lang="es-PE" sz="1800" dirty="0"/>
              <a:t> grandes volúmenes de información.</a:t>
            </a:r>
          </a:p>
        </p:txBody>
      </p:sp>
    </p:spTree>
    <p:extLst>
      <p:ext uri="{BB962C8B-B14F-4D97-AF65-F5344CB8AC3E}">
        <p14:creationId xmlns:p14="http://schemas.microsoft.com/office/powerpoint/2010/main" val="305724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PE" dirty="0"/>
              <a:t> </a:t>
            </a:r>
            <a:br>
              <a:rPr lang="es-PE" dirty="0"/>
            </a:br>
            <a:r>
              <a:rPr lang="es-PE" sz="4400" b="1" dirty="0" smtClean="0"/>
              <a:t>ALGORITMOS </a:t>
            </a:r>
            <a:r>
              <a:rPr lang="es-PE" sz="4400" b="1" dirty="0"/>
              <a:t>HASH</a:t>
            </a:r>
          </a:p>
        </p:txBody>
      </p:sp>
      <p:sp>
        <p:nvSpPr>
          <p:cNvPr id="4" name="Marcador de posición de texto 2"/>
          <p:cNvSpPr>
            <a:spLocks noGrp="1"/>
          </p:cNvSpPr>
          <p:nvPr>
            <p:ph idx="1"/>
          </p:nvPr>
        </p:nvSpPr>
        <p:spPr>
          <a:xfrm>
            <a:off x="238308" y="1393371"/>
            <a:ext cx="11613782" cy="4644571"/>
          </a:xfrm>
        </p:spPr>
        <p:txBody>
          <a:bodyPr>
            <a:noAutofit/>
          </a:bodyPr>
          <a:lstStyle/>
          <a:p>
            <a:pPr marL="457200" lvl="0" indent="-457200" algn="just"/>
            <a:r>
              <a:rPr lang="es-PE" sz="1800" dirty="0" smtClean="0"/>
              <a:t>        Son </a:t>
            </a:r>
            <a:r>
              <a:rPr lang="es-PE" sz="1800" dirty="0"/>
              <a:t>algoritmos del tipo de los que se conocen como de sólo ida, ya que no es posible </a:t>
            </a:r>
            <a:r>
              <a:rPr lang="es-PE" sz="1800" dirty="0" err="1"/>
              <a:t>desencriptar</a:t>
            </a:r>
            <a:r>
              <a:rPr lang="es-PE" sz="1800" dirty="0"/>
              <a:t> lo que se ha encriptado</a:t>
            </a:r>
            <a:r>
              <a:rPr lang="es-PE" sz="1800" dirty="0" smtClean="0"/>
              <a:t>.</a:t>
            </a:r>
          </a:p>
          <a:p>
            <a:pPr marL="457200" lvl="0" indent="-457200" algn="just"/>
            <a:r>
              <a:rPr lang="es-PE" sz="1800" dirty="0" smtClean="0"/>
              <a:t>       </a:t>
            </a:r>
            <a:r>
              <a:rPr lang="es-PE" sz="1800" b="1" dirty="0" smtClean="0"/>
              <a:t>Aplicación 1</a:t>
            </a:r>
            <a:r>
              <a:rPr lang="es-PE" sz="1800" b="1" dirty="0"/>
              <a:t>: </a:t>
            </a:r>
            <a:r>
              <a:rPr lang="es-PE" sz="1800" dirty="0"/>
              <a:t>Almacenar contraseñas de un sistema.</a:t>
            </a:r>
          </a:p>
          <a:p>
            <a:pPr marL="457200" lvl="0" indent="-457200" algn="just"/>
            <a:r>
              <a:rPr lang="es-PE" sz="1800" dirty="0" smtClean="0"/>
              <a:t>       </a:t>
            </a:r>
            <a:r>
              <a:rPr lang="es-PE" sz="1800" b="1" dirty="0" err="1" smtClean="0"/>
              <a:t>Aplicacion</a:t>
            </a:r>
            <a:r>
              <a:rPr lang="es-PE" sz="1800" b="1" dirty="0" smtClean="0"/>
              <a:t> </a:t>
            </a:r>
            <a:r>
              <a:rPr lang="es-PE" sz="1800" b="1" dirty="0"/>
              <a:t>2: </a:t>
            </a:r>
            <a:r>
              <a:rPr lang="es-PE" sz="1800" dirty="0"/>
              <a:t>Validar que cierta información no se haya modificado</a:t>
            </a:r>
            <a:r>
              <a:rPr lang="es-PE" sz="1800" dirty="0" smtClean="0"/>
              <a:t>.</a:t>
            </a:r>
          </a:p>
          <a:p>
            <a:pPr marL="457200" lvl="0" indent="-457200" algn="just"/>
            <a:r>
              <a:rPr lang="es-PE" sz="1800" b="1" dirty="0" smtClean="0"/>
              <a:t>       Algoritmos mas conocidos: MD5, SHA-1, SHA-256, SHA-384, SHA-512</a:t>
            </a:r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104708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0" indent="-457200" algn="ctr"/>
            <a:r>
              <a:rPr lang="es-PE" sz="7200" b="1" dirty="0"/>
              <a:t>Cifrado </a:t>
            </a:r>
            <a:r>
              <a:rPr lang="es-PE" sz="7200" b="1" dirty="0" smtClean="0"/>
              <a:t>Híbrido</a:t>
            </a:r>
            <a:endParaRPr lang="es-PE" sz="7200" b="1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idx="1"/>
          </p:nvPr>
        </p:nvSpPr>
        <p:spPr>
          <a:xfrm>
            <a:off x="142788" y="1622426"/>
            <a:ext cx="11613782" cy="1280040"/>
          </a:xfrm>
        </p:spPr>
        <p:txBody>
          <a:bodyPr>
            <a:noAutofit/>
          </a:bodyPr>
          <a:lstStyle/>
          <a:p>
            <a:pPr marL="457200" lvl="0" indent="-457200" algn="just"/>
            <a:r>
              <a:rPr lang="es-PE" sz="1800" dirty="0" smtClean="0"/>
              <a:t>       Es </a:t>
            </a:r>
            <a:r>
              <a:rPr lang="es-PE" sz="1800" dirty="0"/>
              <a:t>un método criptográfico que usa tanto un cifrado simétrico como un asimétrico. </a:t>
            </a:r>
          </a:p>
        </p:txBody>
      </p:sp>
      <p:pic>
        <p:nvPicPr>
          <p:cNvPr id="5122" name="Picture 2" descr="http://2.bp.blogspot.com/-pgaZqoKD98A/UZ2110hhp5I/AAAAAAAAACM/hes757fgnlI/s640/cifrado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286" y="2417558"/>
            <a:ext cx="7113361" cy="425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6405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¿Que tipo de cifrado debo Elegir?</a:t>
            </a:r>
            <a:endParaRPr lang="es-PE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PE" sz="1800" b="1" dirty="0"/>
              <a:t>Escenario 1</a:t>
            </a:r>
            <a:r>
              <a:rPr lang="es-PE" sz="1800" dirty="0"/>
              <a:t>: Necesito almacenar información crítica que deberá poder descifrarse, y seré yo el único que haga todo el proceso. Nadie más tendrá acceso a la llave con que se </a:t>
            </a:r>
            <a:r>
              <a:rPr lang="es-PE" sz="1800" dirty="0" err="1"/>
              <a:t>encriptará</a:t>
            </a:r>
            <a:r>
              <a:rPr lang="es-PE" sz="1800" dirty="0"/>
              <a:t> y </a:t>
            </a:r>
            <a:r>
              <a:rPr lang="es-PE" sz="1800" dirty="0" err="1"/>
              <a:t>desencriptará</a:t>
            </a:r>
            <a:r>
              <a:rPr lang="es-PE" sz="1800" dirty="0"/>
              <a:t> la información</a:t>
            </a:r>
            <a:r>
              <a:rPr lang="es-PE" sz="1800" dirty="0" smtClean="0"/>
              <a:t>.</a:t>
            </a:r>
          </a:p>
          <a:p>
            <a:endParaRPr lang="es-PE" sz="1800" dirty="0" smtClean="0"/>
          </a:p>
          <a:p>
            <a:endParaRPr lang="es-PE" sz="1800" dirty="0"/>
          </a:p>
          <a:p>
            <a:endParaRPr lang="es-PE" sz="1800" dirty="0" smtClean="0"/>
          </a:p>
          <a:p>
            <a:endParaRPr lang="es-PE" sz="1800" dirty="0"/>
          </a:p>
          <a:p>
            <a:endParaRPr lang="es-PE" sz="1800" dirty="0"/>
          </a:p>
          <a:p>
            <a:pPr marL="457200" lvl="0" indent="-457200" algn="just"/>
            <a:r>
              <a:rPr lang="es-PE" sz="1800" b="1" dirty="0"/>
              <a:t>	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646057" y="2924628"/>
            <a:ext cx="5863772" cy="1208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/>
            <a:r>
              <a:rPr lang="es-PE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Cifrado Simétrico</a:t>
            </a:r>
            <a:endParaRPr lang="es-PE" sz="4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87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¿Que tipo de cifrado debo Elegir?</a:t>
            </a:r>
            <a:endParaRPr lang="es-PE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618718"/>
          </a:xfrm>
        </p:spPr>
        <p:txBody>
          <a:bodyPr>
            <a:noAutofit/>
          </a:bodyPr>
          <a:lstStyle/>
          <a:p>
            <a:pPr algn="just"/>
            <a:r>
              <a:rPr lang="es-PE" sz="1800" b="1" dirty="0" smtClean="0"/>
              <a:t>Escenario </a:t>
            </a:r>
            <a:r>
              <a:rPr lang="es-PE" sz="1800" b="1" dirty="0"/>
              <a:t>2</a:t>
            </a:r>
            <a:r>
              <a:rPr lang="es-PE" sz="1800" dirty="0"/>
              <a:t>: Necesito que me envíen información crítica que yo </a:t>
            </a:r>
            <a:r>
              <a:rPr lang="es-PE" sz="1800" dirty="0" err="1"/>
              <a:t>desencriptaré</a:t>
            </a:r>
            <a:r>
              <a:rPr lang="es-PE" sz="1800" dirty="0"/>
              <a:t> posteriormente, pero necesito que las personas que me van a enviar información pueden </a:t>
            </a:r>
            <a:r>
              <a:rPr lang="es-PE" sz="1800" dirty="0" err="1"/>
              <a:t>encriptarla</a:t>
            </a:r>
            <a:r>
              <a:rPr lang="es-PE" sz="1800" dirty="0"/>
              <a:t> libremente, pero no </a:t>
            </a:r>
            <a:r>
              <a:rPr lang="es-PE" sz="1800" dirty="0" err="1"/>
              <a:t>desencriptarla</a:t>
            </a:r>
            <a:r>
              <a:rPr lang="es-PE" sz="1800" dirty="0"/>
              <a:t>. En este caso, se deja disponible una llave pública para que ellos </a:t>
            </a:r>
            <a:r>
              <a:rPr lang="es-PE" sz="1800" dirty="0" err="1"/>
              <a:t>encripten</a:t>
            </a:r>
            <a:r>
              <a:rPr lang="es-PE" sz="1800" dirty="0"/>
              <a:t> y yo tendré mi llave privada de encriptación en forma segura</a:t>
            </a:r>
            <a:r>
              <a:rPr lang="es-PE" sz="1800" dirty="0" smtClean="0"/>
              <a:t>.</a:t>
            </a:r>
          </a:p>
          <a:p>
            <a:endParaRPr lang="es-PE" sz="1800" dirty="0" smtClean="0"/>
          </a:p>
          <a:p>
            <a:endParaRPr lang="es-PE" sz="1800" dirty="0"/>
          </a:p>
          <a:p>
            <a:endParaRPr lang="es-PE" sz="18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646057" y="2924628"/>
            <a:ext cx="5863772" cy="1208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/>
            <a:r>
              <a:rPr lang="es-PE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Cifrado Asimétrico</a:t>
            </a:r>
            <a:endParaRPr lang="es-PE" sz="4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47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¿Que tipo de cifrado debo Elegir?</a:t>
            </a:r>
            <a:endParaRPr lang="es-PE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PE" sz="1800" b="1" dirty="0" smtClean="0"/>
              <a:t>Escenario </a:t>
            </a:r>
            <a:r>
              <a:rPr lang="es-PE" sz="1800" b="1" dirty="0"/>
              <a:t>3</a:t>
            </a:r>
            <a:r>
              <a:rPr lang="es-PE" sz="1800" dirty="0"/>
              <a:t>: Necesito almacenar o enviar información crítica de forma segura, pero que no requerirá ser </a:t>
            </a:r>
            <a:r>
              <a:rPr lang="es-PE" sz="1800" dirty="0" err="1"/>
              <a:t>desencriptada</a:t>
            </a:r>
            <a:r>
              <a:rPr lang="es-PE" sz="1800" dirty="0"/>
              <a:t> para su validación, o que es extremadamente importante verificar que no haya sido modificada en el camino.</a:t>
            </a:r>
          </a:p>
          <a:p>
            <a:pPr marL="457200" lvl="0" indent="-457200" algn="just"/>
            <a:r>
              <a:rPr lang="es-PE" sz="1800" b="1" dirty="0"/>
              <a:t>	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646057" y="2924628"/>
            <a:ext cx="5863772" cy="1208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/>
            <a:r>
              <a:rPr lang="es-PE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Hash</a:t>
            </a:r>
            <a:endParaRPr lang="es-PE" sz="4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53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4800" b="1" dirty="0"/>
              <a:t>Aplicaciones del </a:t>
            </a:r>
            <a:r>
              <a:rPr lang="es-PE" sz="4800" b="1" dirty="0" smtClean="0"/>
              <a:t>Cifrado de Datos</a:t>
            </a:r>
            <a:endParaRPr lang="es-PE" sz="4800" b="1" dirty="0"/>
          </a:p>
        </p:txBody>
      </p:sp>
      <p:sp>
        <p:nvSpPr>
          <p:cNvPr id="5" name="Marcador de posición de texto 2"/>
          <p:cNvSpPr>
            <a:spLocks noGrp="1"/>
          </p:cNvSpPr>
          <p:nvPr>
            <p:ph idx="1"/>
          </p:nvPr>
        </p:nvSpPr>
        <p:spPr>
          <a:xfrm>
            <a:off x="426995" y="1270563"/>
            <a:ext cx="11613782" cy="5500353"/>
          </a:xfrm>
        </p:spPr>
        <p:txBody>
          <a:bodyPr>
            <a:noAutofit/>
          </a:bodyPr>
          <a:lstStyle/>
          <a:p>
            <a:pPr marL="457200" lvl="0" indent="-457200" algn="just"/>
            <a:r>
              <a:rPr lang="es-PE" sz="1800" b="1" dirty="0"/>
              <a:t>SSL</a:t>
            </a:r>
          </a:p>
          <a:p>
            <a:pPr marL="457200" lvl="0" indent="-457200" algn="just"/>
            <a:r>
              <a:rPr lang="es-PE" sz="1800" dirty="0" smtClean="0"/>
              <a:t>        (</a:t>
            </a:r>
            <a:r>
              <a:rPr lang="es-PE" sz="1800" dirty="0" err="1"/>
              <a:t>Secure</a:t>
            </a:r>
            <a:r>
              <a:rPr lang="es-PE" sz="1800" dirty="0"/>
              <a:t> Socket </a:t>
            </a:r>
            <a:r>
              <a:rPr lang="es-PE" sz="1800" dirty="0" err="1"/>
              <a:t>Layer</a:t>
            </a:r>
            <a:r>
              <a:rPr lang="es-PE" sz="1800" dirty="0"/>
              <a:t>), es un protocolo criptográfico que proporciona comunicaciones seguras en Internet (HTTPS,FTP,SMTP).</a:t>
            </a:r>
          </a:p>
          <a:p>
            <a:pPr marL="457200" lvl="0" indent="-457200" algn="just"/>
            <a:r>
              <a:rPr lang="es-PE" sz="1800" b="1" dirty="0"/>
              <a:t>Firma digital</a:t>
            </a:r>
          </a:p>
          <a:p>
            <a:pPr marL="457200" lvl="0" indent="-457200" algn="just"/>
            <a:r>
              <a:rPr lang="es-PE" sz="1800" dirty="0" smtClean="0"/>
              <a:t>        La </a:t>
            </a:r>
            <a:r>
              <a:rPr lang="es-PE" sz="1800" dirty="0"/>
              <a:t>firma digital es el método criptográfico que permite asociar la identidad de una persona o máquina a un documento como autor del mismo. </a:t>
            </a:r>
          </a:p>
          <a:p>
            <a:pPr marL="457200" lvl="0" indent="-457200" algn="just"/>
            <a:r>
              <a:rPr lang="es-PE" sz="1800" b="1" dirty="0" smtClean="0"/>
              <a:t>VPN </a:t>
            </a:r>
            <a:r>
              <a:rPr lang="es-PE" sz="1800" dirty="0" smtClean="0"/>
              <a:t>Virtual </a:t>
            </a:r>
            <a:r>
              <a:rPr lang="es-PE" sz="1800" dirty="0" err="1"/>
              <a:t>Private</a:t>
            </a:r>
            <a:r>
              <a:rPr lang="es-PE" sz="1800" dirty="0"/>
              <a:t> Network (VPN), es una red con las características de una LAN, pero está extendida sobre una red pública </a:t>
            </a:r>
            <a:r>
              <a:rPr lang="es-PE" sz="1800" dirty="0" smtClean="0"/>
              <a:t>descontrolado </a:t>
            </a:r>
            <a:r>
              <a:rPr lang="es-PE" sz="1800" dirty="0"/>
              <a:t>e inseguro como es Internet. </a:t>
            </a:r>
          </a:p>
          <a:p>
            <a:pPr marL="457200" lvl="0" indent="-457200" algn="just"/>
            <a:r>
              <a:rPr lang="es-PE" sz="1800" b="1" dirty="0"/>
              <a:t>Cifrado de </a:t>
            </a:r>
            <a:r>
              <a:rPr lang="es-PE" sz="1800" b="1" dirty="0" smtClean="0"/>
              <a:t>archivos</a:t>
            </a:r>
          </a:p>
          <a:p>
            <a:pPr marL="457200" lvl="0" indent="-457200" algn="just"/>
            <a:r>
              <a:rPr lang="es-PE" sz="1800" b="1" dirty="0" smtClean="0"/>
              <a:t>Cifrado </a:t>
            </a:r>
            <a:r>
              <a:rPr lang="es-PE" sz="1800" b="1" dirty="0"/>
              <a:t>de disco duro</a:t>
            </a:r>
          </a:p>
        </p:txBody>
      </p:sp>
    </p:spTree>
    <p:extLst>
      <p:ext uri="{BB962C8B-B14F-4D97-AF65-F5344CB8AC3E}">
        <p14:creationId xmlns:p14="http://schemas.microsoft.com/office/powerpoint/2010/main" val="111892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6600" b="1" dirty="0"/>
              <a:t>Mal uso del </a:t>
            </a:r>
            <a:r>
              <a:rPr lang="es-PE" sz="6600" b="1" dirty="0" smtClean="0"/>
              <a:t>Cifrado</a:t>
            </a:r>
            <a:endParaRPr lang="es-PE" sz="6600" b="1" dirty="0"/>
          </a:p>
        </p:txBody>
      </p:sp>
      <p:sp>
        <p:nvSpPr>
          <p:cNvPr id="4" name="3 Rectángulo"/>
          <p:cNvSpPr/>
          <p:nvPr/>
        </p:nvSpPr>
        <p:spPr>
          <a:xfrm>
            <a:off x="566057" y="1582340"/>
            <a:ext cx="10987314" cy="4803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s-PE" dirty="0">
                <a:solidFill>
                  <a:schemeClr val="bg1">
                    <a:lumMod val="50000"/>
                  </a:schemeClr>
                </a:solidFill>
              </a:rPr>
              <a:t>Tener un fichero cifrado en un disco duro, y que el disco duro se estropee, por lo que la información se pierda.</a:t>
            </a:r>
          </a:p>
          <a:p>
            <a:pPr marL="457200" indent="-457200" algn="just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s-PE" dirty="0">
                <a:solidFill>
                  <a:schemeClr val="bg1">
                    <a:lumMod val="50000"/>
                  </a:schemeClr>
                </a:solidFill>
              </a:rPr>
              <a:t>La persona que sabe la clave, la olvida, o bien por deslealtad a la compañía, la filtra.</a:t>
            </a:r>
          </a:p>
          <a:p>
            <a:pPr marL="457200" indent="-457200" algn="just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s-PE" dirty="0">
                <a:solidFill>
                  <a:schemeClr val="bg1">
                    <a:lumMod val="50000"/>
                  </a:schemeClr>
                </a:solidFill>
              </a:rPr>
              <a:t>La clave se almacena el mismo sitio que el fichero cifrado, por lo que si alguien accede al fichero cifrado también podrá acceder a la clave para descifrarlo.</a:t>
            </a:r>
          </a:p>
          <a:p>
            <a:pPr marL="457200" indent="-457200" algn="just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s-PE" dirty="0">
                <a:solidFill>
                  <a:schemeClr val="bg1">
                    <a:lumMod val="50000"/>
                  </a:schemeClr>
                </a:solidFill>
              </a:rPr>
              <a:t>La información cifrada está corrupta o no es válida, por lo que aunque el cifrado y descifrado sean correctos, la información obtenida por el destinatario seguirá corrupta o inválida.</a:t>
            </a:r>
          </a:p>
          <a:p>
            <a:pPr marL="457200" indent="-457200" algn="just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s-PE" dirty="0">
                <a:solidFill>
                  <a:schemeClr val="bg1">
                    <a:lumMod val="50000"/>
                  </a:schemeClr>
                </a:solidFill>
              </a:rPr>
              <a:t>Cualquier otro problema derivado de una mala gestión de la información cifrada o las claves</a:t>
            </a:r>
          </a:p>
        </p:txBody>
      </p:sp>
    </p:spTree>
    <p:extLst>
      <p:ext uri="{BB962C8B-B14F-4D97-AF65-F5344CB8AC3E}">
        <p14:creationId xmlns:p14="http://schemas.microsoft.com/office/powerpoint/2010/main" val="42812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Descargas</a:t>
            </a:r>
            <a:endParaRPr lang="es-PE" dirty="0"/>
          </a:p>
        </p:txBody>
      </p:sp>
      <p:sp>
        <p:nvSpPr>
          <p:cNvPr id="4" name="3 Rectángulo"/>
          <p:cNvSpPr/>
          <p:nvPr/>
        </p:nvSpPr>
        <p:spPr>
          <a:xfrm>
            <a:off x="561161" y="3578162"/>
            <a:ext cx="107744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dirty="0"/>
              <a:t>https://github.com/Gsaico/CifradodeDatos</a:t>
            </a:r>
          </a:p>
        </p:txBody>
      </p:sp>
    </p:spTree>
    <p:extLst>
      <p:ext uri="{BB962C8B-B14F-4D97-AF65-F5344CB8AC3E}">
        <p14:creationId xmlns:p14="http://schemas.microsoft.com/office/powerpoint/2010/main" val="4110950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1.bp.blogspot.com/-vFPjCfFV_MM/UTx5xhd1xNI/AAAAAAAAPwc/1ainxxRcGn8/s1600/maestro+yoda+-+la+guerra+de+las+galaxia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mlm-s2-p.mlstatic.com/se-realizan-tareas-trabajos-examenes-matematicas-calculo-ing-3608-MLM4852302344_082013-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05" y="3428460"/>
            <a:ext cx="4120210" cy="342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53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7200" b="1" dirty="0"/>
              <a:t>Cifrado de datos</a:t>
            </a:r>
            <a:endParaRPr lang="es-ES" sz="7200" noProof="1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297288" y="1516532"/>
            <a:ext cx="11606388" cy="1061911"/>
          </a:xfrm>
        </p:spPr>
        <p:txBody>
          <a:bodyPr>
            <a:noAutofit/>
          </a:bodyPr>
          <a:lstStyle/>
          <a:p>
            <a:pPr lvl="0"/>
            <a:r>
              <a:rPr lang="es-PE" dirty="0"/>
              <a:t>E</a:t>
            </a:r>
            <a:r>
              <a:rPr lang="es-PE" dirty="0" smtClean="0"/>
              <a:t>s </a:t>
            </a:r>
            <a:r>
              <a:rPr lang="es-PE" dirty="0"/>
              <a:t>el proceso por el que una información legible se transforma mediante un algoritmo (llamado cifra) en información ilegible, llamada criptograma o secreto</a:t>
            </a:r>
            <a:r>
              <a:rPr lang="es-PE" dirty="0" smtClean="0"/>
              <a:t>. </a:t>
            </a:r>
            <a:endParaRPr lang="es-PE" dirty="0"/>
          </a:p>
        </p:txBody>
      </p:sp>
      <p:pic>
        <p:nvPicPr>
          <p:cNvPr id="1026" name="Picture 2" descr="http://bitelia.hipertextual.com/files/2013/08/Cifrado-Windows-Principal-800x3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2535237"/>
            <a:ext cx="7620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Historia del C</a:t>
            </a:r>
            <a:r>
              <a:rPr lang="es-PE" dirty="0" smtClean="0"/>
              <a:t>ifrado</a:t>
            </a:r>
            <a:endParaRPr lang="es-ES" noProof="1"/>
          </a:p>
        </p:txBody>
      </p:sp>
      <p:sp>
        <p:nvSpPr>
          <p:cNvPr id="3" name="Marcador de posición de texto 2"/>
          <p:cNvSpPr>
            <a:spLocks noGrp="1"/>
          </p:cNvSpPr>
          <p:nvPr>
            <p:ph idx="1"/>
          </p:nvPr>
        </p:nvSpPr>
        <p:spPr>
          <a:xfrm>
            <a:off x="245077" y="1669105"/>
            <a:ext cx="4519870" cy="3657903"/>
          </a:xfrm>
        </p:spPr>
        <p:txBody>
          <a:bodyPr>
            <a:noAutofit/>
          </a:bodyPr>
          <a:lstStyle/>
          <a:p>
            <a:pPr algn="just"/>
            <a:r>
              <a:rPr lang="es-PE" sz="2000" dirty="0" err="1" smtClean="0"/>
              <a:t>Escítala</a:t>
            </a:r>
            <a:endParaRPr lang="es-PE" sz="2000" dirty="0" smtClean="0"/>
          </a:p>
          <a:p>
            <a:pPr algn="just"/>
            <a:r>
              <a:rPr lang="es-PE" sz="2000" dirty="0"/>
              <a:t>Cifrado del </a:t>
            </a:r>
            <a:r>
              <a:rPr lang="es-PE" sz="2000" dirty="0" smtClean="0"/>
              <a:t>César</a:t>
            </a:r>
          </a:p>
          <a:p>
            <a:pPr algn="just"/>
            <a:r>
              <a:rPr lang="es-PE" sz="2000" dirty="0" err="1" smtClean="0"/>
              <a:t>Esteganografía</a:t>
            </a:r>
            <a:endParaRPr lang="es-PE" sz="2000" dirty="0" smtClean="0"/>
          </a:p>
          <a:p>
            <a:pPr algn="just"/>
            <a:r>
              <a:rPr lang="es-PE" sz="2000" dirty="0"/>
              <a:t>Enigma</a:t>
            </a:r>
          </a:p>
        </p:txBody>
      </p:sp>
      <p:pic>
        <p:nvPicPr>
          <p:cNvPr id="2050" name="Picture 2" descr="http://upload.wikimedia.org/wikipedia/commons/thumb/5/51/Skytale.png/299px-Skyta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959" y="1728559"/>
            <a:ext cx="28479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esar3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175" y="1880960"/>
            <a:ext cx="31432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diegoguerrero.info/wp-content/uploads/2011/06/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946" y="3755118"/>
            <a:ext cx="3810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upload.wikimedia.org/wikipedia/commons/a/ae/Enigma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457" y="3584273"/>
            <a:ext cx="2085067" cy="278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7200" b="1" dirty="0"/>
              <a:t>Tipos de C</a:t>
            </a:r>
            <a:r>
              <a:rPr lang="es-PE" sz="7200" b="1" dirty="0" smtClean="0"/>
              <a:t>ifrado</a:t>
            </a:r>
            <a:endParaRPr lang="es-ES" sz="7200" b="1" noProof="1"/>
          </a:p>
        </p:txBody>
      </p:sp>
      <p:sp>
        <p:nvSpPr>
          <p:cNvPr id="3" name="Marcador de posición de texto 2"/>
          <p:cNvSpPr>
            <a:spLocks noGrp="1"/>
          </p:cNvSpPr>
          <p:nvPr>
            <p:ph idx="1"/>
          </p:nvPr>
        </p:nvSpPr>
        <p:spPr>
          <a:xfrm>
            <a:off x="276852" y="1734223"/>
            <a:ext cx="11494234" cy="4351338"/>
          </a:xfrm>
        </p:spPr>
        <p:txBody>
          <a:bodyPr>
            <a:noAutofit/>
          </a:bodyPr>
          <a:lstStyle/>
          <a:p>
            <a:pPr marL="457200" lvl="0" indent="-457200" algn="just">
              <a:buFont typeface="Arial" pitchFamily="34" charset="0"/>
              <a:buChar char="•"/>
            </a:pPr>
            <a:r>
              <a:rPr lang="es-PE" sz="5400" b="1" dirty="0" smtClean="0"/>
              <a:t>Cifrado Simétrico</a:t>
            </a: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s-PE" sz="5400" b="1" dirty="0" smtClean="0"/>
              <a:t>Cifrado Asimétrico</a:t>
            </a: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s-PE" sz="5400" b="1" dirty="0" smtClean="0"/>
              <a:t>Cifrado Híbrido</a:t>
            </a:r>
            <a:endParaRPr lang="es-PE" sz="5400" b="1" dirty="0"/>
          </a:p>
        </p:txBody>
      </p:sp>
    </p:spTree>
    <p:extLst>
      <p:ext uri="{BB962C8B-B14F-4D97-AF65-F5344CB8AC3E}">
        <p14:creationId xmlns:p14="http://schemas.microsoft.com/office/powerpoint/2010/main" val="22927872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0" indent="-457200" algn="ctr"/>
            <a:r>
              <a:rPr lang="es-PE" sz="7200" b="1" dirty="0"/>
              <a:t>Cifrado Simétrico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idx="1"/>
          </p:nvPr>
        </p:nvSpPr>
        <p:spPr>
          <a:xfrm>
            <a:off x="142788" y="1622426"/>
            <a:ext cx="11613782" cy="1280040"/>
          </a:xfrm>
        </p:spPr>
        <p:txBody>
          <a:bodyPr>
            <a:noAutofit/>
          </a:bodyPr>
          <a:lstStyle/>
          <a:p>
            <a:pPr marL="457200" lvl="0" indent="-457200" algn="just"/>
            <a:r>
              <a:rPr lang="es-PE" sz="1800" dirty="0" smtClean="0"/>
              <a:t>       </a:t>
            </a:r>
            <a:r>
              <a:rPr lang="es-PE" sz="1800" dirty="0"/>
              <a:t>El emisor cifra el mensaje con una clave, y esa misma clave deberá ser la utilizada para descifrarlo.</a:t>
            </a:r>
          </a:p>
        </p:txBody>
      </p:sp>
      <p:pic>
        <p:nvPicPr>
          <p:cNvPr id="3074" name="Picture 2" descr="http://2.bp.blogspot.com/-pgaZqoKD98A/UZ2110hhp5I/AAAAAAAAACM/hes757fgnlI/s640/cifrado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19"/>
          <a:stretch/>
        </p:blipFill>
        <p:spPr bwMode="auto">
          <a:xfrm>
            <a:off x="1227187" y="2535980"/>
            <a:ext cx="9398631" cy="15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2.bp.blogspot.com/-pgaZqoKD98A/UZ2110hhp5I/AAAAAAAAACM/hes757fgnlI/s640/cifrado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27"/>
          <a:stretch/>
        </p:blipFill>
        <p:spPr bwMode="auto">
          <a:xfrm>
            <a:off x="1227185" y="4176373"/>
            <a:ext cx="9398631" cy="190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7872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Elementos </a:t>
            </a:r>
            <a:r>
              <a:rPr lang="es-PE" dirty="0"/>
              <a:t>de </a:t>
            </a:r>
            <a:r>
              <a:rPr lang="es-PE" dirty="0" smtClean="0"/>
              <a:t>la Encriptación Simétrica</a:t>
            </a:r>
            <a:endParaRPr lang="es-PE" dirty="0"/>
          </a:p>
        </p:txBody>
      </p:sp>
      <p:sp>
        <p:nvSpPr>
          <p:cNvPr id="5" name="Marcador de posición de texto 2"/>
          <p:cNvSpPr>
            <a:spLocks noGrp="1"/>
          </p:cNvSpPr>
          <p:nvPr>
            <p:ph idx="1"/>
          </p:nvPr>
        </p:nvSpPr>
        <p:spPr>
          <a:xfrm>
            <a:off x="252823" y="1665968"/>
            <a:ext cx="11613782" cy="4618718"/>
          </a:xfrm>
        </p:spPr>
        <p:txBody>
          <a:bodyPr>
            <a:noAutofit/>
          </a:bodyPr>
          <a:lstStyle/>
          <a:p>
            <a:pPr marL="457200" lvl="0" indent="-457200" algn="just"/>
            <a:r>
              <a:rPr lang="es-PE" sz="1800" b="1" dirty="0" smtClean="0"/>
              <a:t>        IV </a:t>
            </a:r>
            <a:r>
              <a:rPr lang="es-PE" sz="1800" b="1" dirty="0"/>
              <a:t>(Vector de inicialización)</a:t>
            </a:r>
          </a:p>
          <a:p>
            <a:pPr marL="457200" lvl="0" indent="-457200" algn="just"/>
            <a:r>
              <a:rPr lang="es-PE" sz="1800" dirty="0" smtClean="0"/>
              <a:t>        Esta </a:t>
            </a:r>
            <a:r>
              <a:rPr lang="es-PE" sz="1800" dirty="0"/>
              <a:t>cadena se utiliza para empezar cada proceso de encriptación. </a:t>
            </a:r>
            <a:endParaRPr lang="es-PE" sz="1800" dirty="0" smtClean="0"/>
          </a:p>
          <a:p>
            <a:pPr marL="457200" lvl="0" indent="-457200" algn="just"/>
            <a:r>
              <a:rPr lang="es-PE" sz="1800" b="1" dirty="0" smtClean="0"/>
              <a:t>        Key </a:t>
            </a:r>
            <a:r>
              <a:rPr lang="es-PE" sz="1800" b="1" dirty="0"/>
              <a:t>(</a:t>
            </a:r>
            <a:r>
              <a:rPr lang="es-PE" sz="1800" b="1" dirty="0" smtClean="0"/>
              <a:t>llave Publica)</a:t>
            </a:r>
            <a:endParaRPr lang="es-PE" sz="1800" b="1" dirty="0"/>
          </a:p>
          <a:p>
            <a:pPr marL="457200" lvl="0" indent="-457200" algn="just"/>
            <a:r>
              <a:rPr lang="es-PE" sz="1800" dirty="0" smtClean="0"/>
              <a:t>        Esta </a:t>
            </a:r>
            <a:r>
              <a:rPr lang="es-PE" sz="1800" dirty="0"/>
              <a:t>es la principal información para </a:t>
            </a:r>
            <a:r>
              <a:rPr lang="es-PE" sz="1800" dirty="0" err="1" smtClean="0"/>
              <a:t>encriptar</a:t>
            </a:r>
            <a:r>
              <a:rPr lang="es-PE" sz="1800" dirty="0" smtClean="0"/>
              <a:t>(cifrar) </a:t>
            </a:r>
            <a:r>
              <a:rPr lang="es-PE" sz="1800" dirty="0"/>
              <a:t>y </a:t>
            </a:r>
            <a:r>
              <a:rPr lang="es-PE" sz="1800" dirty="0" err="1" smtClean="0"/>
              <a:t>desencriptar</a:t>
            </a:r>
            <a:r>
              <a:rPr lang="es-PE" sz="1800" dirty="0" smtClean="0"/>
              <a:t>(descifrar) </a:t>
            </a:r>
            <a:r>
              <a:rPr lang="es-PE" sz="1800" dirty="0"/>
              <a:t>en los algoritmos simétricos. Toda la seguridad </a:t>
            </a:r>
            <a:r>
              <a:rPr lang="es-PE" sz="1800" dirty="0" smtClean="0"/>
              <a:t>del sistema </a:t>
            </a:r>
            <a:r>
              <a:rPr lang="es-PE" sz="1800" dirty="0"/>
              <a:t>depende de dónde esté esta llave, cómo esté compuesta y quién tiene acceso. </a:t>
            </a:r>
          </a:p>
        </p:txBody>
      </p:sp>
    </p:spTree>
    <p:extLst>
      <p:ext uri="{BB962C8B-B14F-4D97-AF65-F5344CB8AC3E}">
        <p14:creationId xmlns:p14="http://schemas.microsoft.com/office/powerpoint/2010/main" val="308918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Algoritmos del Cifrado Simétrico</a:t>
            </a:r>
            <a:endParaRPr lang="es-PE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idx="1"/>
          </p:nvPr>
        </p:nvSpPr>
        <p:spPr>
          <a:xfrm>
            <a:off x="252823" y="1665968"/>
            <a:ext cx="11613782" cy="4618718"/>
          </a:xfrm>
        </p:spPr>
        <p:txBody>
          <a:bodyPr>
            <a:noAutofit/>
          </a:bodyPr>
          <a:lstStyle/>
          <a:p>
            <a:pPr marL="457200" lvl="0" indent="-457200" algn="just"/>
            <a:r>
              <a:rPr lang="es-PE" sz="1800" b="1" dirty="0"/>
              <a:t>DES ( Digital </a:t>
            </a:r>
            <a:r>
              <a:rPr lang="es-PE" sz="1800" b="1" dirty="0" err="1"/>
              <a:t>Encryption</a:t>
            </a:r>
            <a:r>
              <a:rPr lang="es-PE" sz="1800" b="1" dirty="0"/>
              <a:t> Standard )</a:t>
            </a:r>
          </a:p>
          <a:p>
            <a:pPr marL="457200" lvl="0" indent="-457200" algn="just"/>
            <a:r>
              <a:rPr lang="es-PE" sz="1800" b="1" dirty="0" smtClean="0"/>
              <a:t>3DES </a:t>
            </a:r>
            <a:r>
              <a:rPr lang="es-PE" sz="1800" b="1" dirty="0"/>
              <a:t>( </a:t>
            </a:r>
            <a:r>
              <a:rPr lang="es-PE" sz="1800" b="1" dirty="0" err="1"/>
              <a:t>Three</a:t>
            </a:r>
            <a:r>
              <a:rPr lang="es-PE" sz="1800" b="1" dirty="0"/>
              <a:t> DES o Triple DES )</a:t>
            </a:r>
          </a:p>
          <a:p>
            <a:pPr marL="457200" lvl="0" indent="-457200" algn="just"/>
            <a:r>
              <a:rPr lang="es-PE" sz="1800" b="1" dirty="0" smtClean="0"/>
              <a:t>IDEA </a:t>
            </a:r>
            <a:r>
              <a:rPr lang="es-PE" sz="1800" b="1" dirty="0"/>
              <a:t>( International Data </a:t>
            </a:r>
            <a:r>
              <a:rPr lang="es-PE" sz="1800" b="1" dirty="0" err="1"/>
              <a:t>Encryption</a:t>
            </a:r>
            <a:r>
              <a:rPr lang="es-PE" sz="1800" b="1" dirty="0"/>
              <a:t> </a:t>
            </a:r>
            <a:r>
              <a:rPr lang="es-PE" sz="1800" b="1" dirty="0" err="1"/>
              <a:t>Algorithm</a:t>
            </a:r>
            <a:r>
              <a:rPr lang="es-PE" sz="1800" b="1" dirty="0"/>
              <a:t> )</a:t>
            </a:r>
          </a:p>
          <a:p>
            <a:pPr marL="457200" lvl="0" indent="-457200" algn="just"/>
            <a:r>
              <a:rPr lang="es-PE" sz="1800" b="1" dirty="0" smtClean="0"/>
              <a:t>AES </a:t>
            </a:r>
            <a:r>
              <a:rPr lang="es-PE" sz="1800" b="1" dirty="0"/>
              <a:t>( </a:t>
            </a:r>
            <a:r>
              <a:rPr lang="es-PE" sz="1800" b="1" dirty="0" err="1"/>
              <a:t>Advanced</a:t>
            </a:r>
            <a:r>
              <a:rPr lang="es-PE" sz="1800" b="1" dirty="0"/>
              <a:t> </a:t>
            </a:r>
            <a:r>
              <a:rPr lang="es-PE" sz="1800" b="1" dirty="0" err="1"/>
              <a:t>Encryption</a:t>
            </a:r>
            <a:r>
              <a:rPr lang="es-PE" sz="1800" b="1" dirty="0"/>
              <a:t> Standard )</a:t>
            </a:r>
          </a:p>
          <a:p>
            <a:pPr marL="457200" lvl="0" indent="-457200" algn="just"/>
            <a:r>
              <a:rPr lang="es-PE" sz="1800" dirty="0" smtClean="0"/>
              <a:t>        El </a:t>
            </a:r>
            <a:r>
              <a:rPr lang="es-PE" sz="1800" dirty="0"/>
              <a:t>algoritmo más seguro hoy el AES, aunque 3DES también es muy seguro. Este último se utiliza cuando hay necesidad de compatibilidad. AES 128 es aproximadamente 15% más rápido que DES, y AES 256 sigue siendo más rápido que DES.</a:t>
            </a:r>
          </a:p>
        </p:txBody>
      </p:sp>
    </p:spTree>
    <p:extLst>
      <p:ext uri="{BB962C8B-B14F-4D97-AF65-F5344CB8AC3E}">
        <p14:creationId xmlns:p14="http://schemas.microsoft.com/office/powerpoint/2010/main" val="85486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0" indent="-457200" algn="ctr"/>
            <a:r>
              <a:rPr lang="es-PE" sz="7200" b="1" dirty="0"/>
              <a:t>Cifrado</a:t>
            </a:r>
            <a:r>
              <a:rPr lang="es-PE" b="1" dirty="0"/>
              <a:t> </a:t>
            </a:r>
            <a:r>
              <a:rPr lang="es-PE" sz="7200" b="1" dirty="0" smtClean="0"/>
              <a:t>Asimétrico</a:t>
            </a:r>
            <a:endParaRPr lang="es-PE" sz="7200" b="1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idx="1"/>
          </p:nvPr>
        </p:nvSpPr>
        <p:spPr>
          <a:xfrm>
            <a:off x="142788" y="1622426"/>
            <a:ext cx="11613782" cy="1280040"/>
          </a:xfrm>
        </p:spPr>
        <p:txBody>
          <a:bodyPr>
            <a:noAutofit/>
          </a:bodyPr>
          <a:lstStyle/>
          <a:p>
            <a:pPr marL="457200" lvl="0" indent="-457200" algn="just"/>
            <a:r>
              <a:rPr lang="es-PE" sz="1800" dirty="0" smtClean="0"/>
              <a:t>       </a:t>
            </a:r>
            <a:r>
              <a:rPr lang="es-PE" sz="1800" dirty="0"/>
              <a:t>Existen dos claves, una pública y una privada, y se puede usar en dos direcciones.</a:t>
            </a:r>
          </a:p>
        </p:txBody>
      </p:sp>
      <p:pic>
        <p:nvPicPr>
          <p:cNvPr id="4098" name="Picture 2" descr="http://2.bp.blogspot.com/-pgaZqoKD98A/UZ2110hhp5I/AAAAAAAAACM/hes757fgnlI/s640/cifrado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51"/>
          <a:stretch/>
        </p:blipFill>
        <p:spPr bwMode="auto">
          <a:xfrm>
            <a:off x="1428860" y="2380343"/>
            <a:ext cx="9371129" cy="372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9150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Elementos del Cifrado Asimétrico</a:t>
            </a:r>
            <a:endParaRPr lang="es-PE" dirty="0"/>
          </a:p>
        </p:txBody>
      </p:sp>
      <p:sp>
        <p:nvSpPr>
          <p:cNvPr id="5" name="Marcador de posición de texto 2"/>
          <p:cNvSpPr>
            <a:spLocks noGrp="1"/>
          </p:cNvSpPr>
          <p:nvPr>
            <p:ph idx="1"/>
          </p:nvPr>
        </p:nvSpPr>
        <p:spPr>
          <a:xfrm>
            <a:off x="252823" y="1665968"/>
            <a:ext cx="11613782" cy="4618718"/>
          </a:xfrm>
        </p:spPr>
        <p:txBody>
          <a:bodyPr>
            <a:noAutofit/>
          </a:bodyPr>
          <a:lstStyle/>
          <a:p>
            <a:pPr marL="457200" lvl="0" indent="-457200" algn="just"/>
            <a:r>
              <a:rPr lang="es-PE" sz="1800" b="1" dirty="0" smtClean="0"/>
              <a:t>        </a:t>
            </a:r>
            <a:r>
              <a:rPr lang="es-PE" sz="1800" b="1" dirty="0"/>
              <a:t>Key (llave </a:t>
            </a:r>
            <a:r>
              <a:rPr lang="es-PE" sz="1800" b="1" dirty="0" smtClean="0"/>
              <a:t>Privada)</a:t>
            </a:r>
            <a:endParaRPr lang="es-PE" sz="1800" b="1" dirty="0"/>
          </a:p>
          <a:p>
            <a:pPr marL="457200" lvl="0" indent="-457200" algn="just"/>
            <a:r>
              <a:rPr lang="es-PE" sz="1800" dirty="0" smtClean="0"/>
              <a:t>        </a:t>
            </a:r>
            <a:r>
              <a:rPr lang="es-PE" sz="1800" dirty="0"/>
              <a:t>Llave privada (no puede conocerla nadie más), la cual se va a usar para </a:t>
            </a:r>
            <a:r>
              <a:rPr lang="es-PE" sz="1800" dirty="0" err="1" smtClean="0"/>
              <a:t>desencriptar</a:t>
            </a:r>
            <a:r>
              <a:rPr lang="es-PE" sz="1800" dirty="0" smtClean="0"/>
              <a:t>(Descifrar).</a:t>
            </a:r>
            <a:endParaRPr lang="es-PE" sz="1800" dirty="0"/>
          </a:p>
          <a:p>
            <a:pPr marL="457200" lvl="0" indent="-457200" algn="just"/>
            <a:r>
              <a:rPr lang="es-PE" sz="1800" b="1" dirty="0" smtClean="0"/>
              <a:t>        Key </a:t>
            </a:r>
            <a:r>
              <a:rPr lang="es-PE" sz="1800" b="1" dirty="0"/>
              <a:t>(</a:t>
            </a:r>
            <a:r>
              <a:rPr lang="es-PE" sz="1800" b="1" dirty="0" smtClean="0"/>
              <a:t>llave Publica)</a:t>
            </a:r>
            <a:endParaRPr lang="es-PE" sz="1800" b="1" dirty="0"/>
          </a:p>
          <a:p>
            <a:pPr marL="457200" lvl="0" indent="-457200" algn="just"/>
            <a:r>
              <a:rPr lang="es-PE" sz="1800" dirty="0" smtClean="0"/>
              <a:t>        </a:t>
            </a:r>
            <a:r>
              <a:rPr lang="es-PE" sz="1800" dirty="0"/>
              <a:t>Llave pública (puede estar accesible para cualquiera), la cual se usa para </a:t>
            </a:r>
            <a:r>
              <a:rPr lang="es-PE" sz="1800" dirty="0" err="1" smtClean="0"/>
              <a:t>encriptar</a:t>
            </a:r>
            <a:r>
              <a:rPr lang="es-PE" sz="1800" dirty="0" smtClean="0"/>
              <a:t>(cifrar).</a:t>
            </a:r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38288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Bienvenido a PowerPoint</Template>
  <TotalTime>0</TotalTime>
  <Words>959</Words>
  <Application>Microsoft Office PowerPoint</Application>
  <PresentationFormat>Personalizado</PresentationFormat>
  <Paragraphs>93</Paragraphs>
  <Slides>19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WelcomeDoc</vt:lpstr>
      <vt:lpstr>“CIFRADO DE DATOS“ </vt:lpstr>
      <vt:lpstr>Cifrado de datos</vt:lpstr>
      <vt:lpstr>Historia del Cifrado</vt:lpstr>
      <vt:lpstr>Tipos de Cifrado</vt:lpstr>
      <vt:lpstr>Cifrado Simétrico</vt:lpstr>
      <vt:lpstr>Elementos de la Encriptación Simétrica</vt:lpstr>
      <vt:lpstr>Algoritmos del Cifrado Simétrico</vt:lpstr>
      <vt:lpstr>Cifrado Asimétrico</vt:lpstr>
      <vt:lpstr>Elementos del Cifrado Asimétrico</vt:lpstr>
      <vt:lpstr>Algoritmos del Cifrado Asimétrico</vt:lpstr>
      <vt:lpstr>  ALGORITMOS HASH</vt:lpstr>
      <vt:lpstr>Cifrado Híbrido</vt:lpstr>
      <vt:lpstr>¿Que tipo de cifrado debo Elegir?</vt:lpstr>
      <vt:lpstr>¿Que tipo de cifrado debo Elegir?</vt:lpstr>
      <vt:lpstr>¿Que tipo de cifrado debo Elegir?</vt:lpstr>
      <vt:lpstr>Aplicaciones del Cifrado de Datos</vt:lpstr>
      <vt:lpstr>Mal uso del Cifrado</vt:lpstr>
      <vt:lpstr>Descargas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2013-10-15T11:42:57Z</dcterms:created>
  <dcterms:modified xsi:type="dcterms:W3CDTF">2014-03-11T05:36:21Z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