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0"/>
  </p:notesMasterIdLst>
  <p:handoutMasterIdLst>
    <p:handoutMasterId r:id="rId21"/>
  </p:handoutMasterIdLst>
  <p:sldIdLst>
    <p:sldId id="256" r:id="rId3"/>
    <p:sldId id="264" r:id="rId4"/>
    <p:sldId id="265" r:id="rId5"/>
    <p:sldId id="294" r:id="rId6"/>
    <p:sldId id="295" r:id="rId7"/>
    <p:sldId id="296" r:id="rId8"/>
    <p:sldId id="297" r:id="rId9"/>
    <p:sldId id="298" r:id="rId10"/>
    <p:sldId id="299" r:id="rId11"/>
    <p:sldId id="300" r:id="rId12"/>
    <p:sldId id="301" r:id="rId13"/>
    <p:sldId id="302" r:id="rId14"/>
    <p:sldId id="303" r:id="rId15"/>
    <p:sldId id="304" r:id="rId16"/>
    <p:sldId id="305" r:id="rId17"/>
    <p:sldId id="273" r:id="rId18"/>
    <p:sldId id="270" r:id="rId19"/>
  </p:sldIdLst>
  <p:sldSz cx="12192000" cy="6858000"/>
  <p:notesSz cx="6888163" cy="10020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ido" id="{E75E278A-FF0E-49A4-B170-79828D63BBAD}">
          <p14:sldIdLst>
            <p14:sldId id="256"/>
          </p14:sldIdLst>
        </p14:section>
        <p14:section name="Diseñar, impresionar, trabajar en equipo" id="{B9B51309-D148-4332-87C2-07BE32FBCA3B}">
          <p14:sldIdLst>
            <p14:sldId id="264"/>
            <p14:sldId id="265"/>
            <p14:sldId id="294"/>
            <p14:sldId id="295"/>
            <p14:sldId id="296"/>
            <p14:sldId id="297"/>
            <p14:sldId id="298"/>
            <p14:sldId id="299"/>
            <p14:sldId id="300"/>
            <p14:sldId id="301"/>
            <p14:sldId id="302"/>
            <p14:sldId id="303"/>
            <p14:sldId id="304"/>
            <p14:sldId id="305"/>
          </p14:sldIdLst>
        </p14:section>
        <p14:section name="Más información" id="{2CC34DB2-6590-42C0-AD4B-A04C6060184E}">
          <p14:sldIdLst>
            <p14:sldId id="273"/>
            <p14:sldId id="270"/>
          </p14:sldIdLst>
        </p14:section>
      </p14:sectionLst>
    </p:ex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56" autoAdjust="0"/>
    <p:restoredTop sz="94280" autoAdjust="0"/>
  </p:normalViewPr>
  <p:slideViewPr>
    <p:cSldViewPr snapToGrid="0">
      <p:cViewPr>
        <p:scale>
          <a:sx n="50" d="100"/>
          <a:sy n="50" d="100"/>
        </p:scale>
        <p:origin x="-2700" y="-15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84500" cy="501650"/>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sz="quarter" idx="1"/>
          </p:nvPr>
        </p:nvSpPr>
        <p:spPr>
          <a:xfrm>
            <a:off x="3902075" y="0"/>
            <a:ext cx="2984500" cy="501650"/>
          </a:xfrm>
          <a:prstGeom prst="rect">
            <a:avLst/>
          </a:prstGeom>
        </p:spPr>
        <p:txBody>
          <a:bodyPr vert="horz" lIns="91440" tIns="45720" rIns="91440" bIns="45720" rtlCol="0"/>
          <a:lstStyle>
            <a:lvl1pPr algn="r">
              <a:defRPr sz="1200"/>
            </a:lvl1pPr>
          </a:lstStyle>
          <a:p>
            <a:fld id="{86F568D2-9A22-4166-B212-41950BC7524C}" type="datetimeFigureOut">
              <a:rPr lang="es-PE" smtClean="0"/>
              <a:t>01/09/2014</a:t>
            </a:fld>
            <a:endParaRPr lang="es-PE"/>
          </a:p>
        </p:txBody>
      </p:sp>
      <p:sp>
        <p:nvSpPr>
          <p:cNvPr id="4" name="Marcador de pie de página 3"/>
          <p:cNvSpPr>
            <a:spLocks noGrp="1"/>
          </p:cNvSpPr>
          <p:nvPr>
            <p:ph type="ftr" sz="quarter" idx="2"/>
          </p:nvPr>
        </p:nvSpPr>
        <p:spPr>
          <a:xfrm>
            <a:off x="0" y="9518650"/>
            <a:ext cx="2984500" cy="501650"/>
          </a:xfrm>
          <a:prstGeom prst="rect">
            <a:avLst/>
          </a:prstGeom>
        </p:spPr>
        <p:txBody>
          <a:bodyPr vert="horz" lIns="91440" tIns="45720" rIns="91440" bIns="45720" rtlCol="0" anchor="b"/>
          <a:lstStyle>
            <a:lvl1pPr algn="l">
              <a:defRPr sz="1200"/>
            </a:lvl1pPr>
          </a:lstStyle>
          <a:p>
            <a:endParaRPr lang="es-PE"/>
          </a:p>
        </p:txBody>
      </p:sp>
      <p:sp>
        <p:nvSpPr>
          <p:cNvPr id="5" name="Marcador de número de diapositiva 4"/>
          <p:cNvSpPr>
            <a:spLocks noGrp="1"/>
          </p:cNvSpPr>
          <p:nvPr>
            <p:ph type="sldNum" sz="quarter" idx="3"/>
          </p:nvPr>
        </p:nvSpPr>
        <p:spPr>
          <a:xfrm>
            <a:off x="3902075" y="9518650"/>
            <a:ext cx="2984500" cy="501650"/>
          </a:xfrm>
          <a:prstGeom prst="rect">
            <a:avLst/>
          </a:prstGeom>
        </p:spPr>
        <p:txBody>
          <a:bodyPr vert="horz" lIns="91440" tIns="45720" rIns="91440" bIns="45720" rtlCol="0" anchor="b"/>
          <a:lstStyle>
            <a:lvl1pPr algn="r">
              <a:defRPr sz="1200"/>
            </a:lvl1pPr>
          </a:lstStyle>
          <a:p>
            <a:fld id="{B1B087B9-76B5-48A3-9D33-08D43E7CB9ED}" type="slidenum">
              <a:rPr lang="es-PE" smtClean="0"/>
              <a:t>‹Nº›</a:t>
            </a:fld>
            <a:endParaRPr lang="es-PE"/>
          </a:p>
        </p:txBody>
      </p:sp>
    </p:spTree>
    <p:extLst>
      <p:ext uri="{BB962C8B-B14F-4D97-AF65-F5344CB8AC3E}">
        <p14:creationId xmlns:p14="http://schemas.microsoft.com/office/powerpoint/2010/main" val="212719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871" cy="502755"/>
          </a:xfrm>
          <a:prstGeom prst="rect">
            <a:avLst/>
          </a:prstGeom>
        </p:spPr>
        <p:txBody>
          <a:bodyPr vert="horz" lIns="96616" tIns="48308" rIns="96616" bIns="48308" rtlCol="0"/>
          <a:lstStyle>
            <a:lvl1pPr algn="l">
              <a:defRPr sz="1300"/>
            </a:lvl1pPr>
          </a:lstStyle>
          <a:p>
            <a:endParaRPr lang="en-US"/>
          </a:p>
        </p:txBody>
      </p:sp>
      <p:sp>
        <p:nvSpPr>
          <p:cNvPr id="3" name="Date Placeholder 2"/>
          <p:cNvSpPr>
            <a:spLocks noGrp="1"/>
          </p:cNvSpPr>
          <p:nvPr>
            <p:ph type="dt" idx="1"/>
          </p:nvPr>
        </p:nvSpPr>
        <p:spPr>
          <a:xfrm>
            <a:off x="3901698" y="0"/>
            <a:ext cx="2984871" cy="502755"/>
          </a:xfrm>
          <a:prstGeom prst="rect">
            <a:avLst/>
          </a:prstGeom>
        </p:spPr>
        <p:txBody>
          <a:bodyPr vert="horz" lIns="96616" tIns="48308" rIns="96616" bIns="48308" rtlCol="0"/>
          <a:lstStyle>
            <a:lvl1pPr algn="r">
              <a:defRPr sz="1300"/>
            </a:lvl1pPr>
          </a:lstStyle>
          <a:p>
            <a:fld id="{EC13577B-6902-467D-A26C-08A0DD5E4E03}" type="datetimeFigureOut">
              <a:rPr lang="en-US" smtClean="0"/>
              <a:t>9/1/2014</a:t>
            </a:fld>
            <a:endParaRPr lang="en-US"/>
          </a:p>
        </p:txBody>
      </p:sp>
      <p:sp>
        <p:nvSpPr>
          <p:cNvPr id="4" name="Slide Image Placeholder 3"/>
          <p:cNvSpPr>
            <a:spLocks noGrp="1" noRot="1" noChangeAspect="1"/>
          </p:cNvSpPr>
          <p:nvPr>
            <p:ph type="sldImg" idx="2"/>
          </p:nvPr>
        </p:nvSpPr>
        <p:spPr>
          <a:xfrm>
            <a:off x="439738" y="1252538"/>
            <a:ext cx="6008687" cy="3381375"/>
          </a:xfrm>
          <a:prstGeom prst="rect">
            <a:avLst/>
          </a:prstGeom>
          <a:noFill/>
          <a:ln w="12700">
            <a:solidFill>
              <a:prstClr val="black"/>
            </a:solidFill>
          </a:ln>
        </p:spPr>
        <p:txBody>
          <a:bodyPr vert="horz" lIns="96616" tIns="48308" rIns="96616" bIns="48308" rtlCol="0" anchor="ctr"/>
          <a:lstStyle/>
          <a:p>
            <a:endParaRPr lang="en-US"/>
          </a:p>
        </p:txBody>
      </p:sp>
      <p:sp>
        <p:nvSpPr>
          <p:cNvPr id="5" name="Notes Placeholder 4"/>
          <p:cNvSpPr>
            <a:spLocks noGrp="1"/>
          </p:cNvSpPr>
          <p:nvPr>
            <p:ph type="body" sz="quarter" idx="3"/>
          </p:nvPr>
        </p:nvSpPr>
        <p:spPr>
          <a:xfrm>
            <a:off x="688817" y="4822269"/>
            <a:ext cx="5510530" cy="3945493"/>
          </a:xfrm>
          <a:prstGeom prst="rect">
            <a:avLst/>
          </a:prstGeom>
        </p:spPr>
        <p:txBody>
          <a:bodyPr vert="horz" lIns="96616" tIns="48308" rIns="96616" bIns="4830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17547"/>
            <a:ext cx="2984871" cy="502754"/>
          </a:xfrm>
          <a:prstGeom prst="rect">
            <a:avLst/>
          </a:prstGeom>
        </p:spPr>
        <p:txBody>
          <a:bodyPr vert="horz" lIns="96616" tIns="48308" rIns="96616" bIns="48308" rtlCol="0" anchor="b"/>
          <a:lstStyle>
            <a:lvl1pPr algn="l">
              <a:defRPr sz="1300"/>
            </a:lvl1pPr>
          </a:lstStyle>
          <a:p>
            <a:endParaRPr lang="en-US"/>
          </a:p>
        </p:txBody>
      </p:sp>
      <p:sp>
        <p:nvSpPr>
          <p:cNvPr id="7" name="Slide Number Placeholder 6"/>
          <p:cNvSpPr>
            <a:spLocks noGrp="1"/>
          </p:cNvSpPr>
          <p:nvPr>
            <p:ph type="sldNum" sz="quarter" idx="5"/>
          </p:nvPr>
        </p:nvSpPr>
        <p:spPr>
          <a:xfrm>
            <a:off x="3901698" y="9517547"/>
            <a:ext cx="2984871" cy="502754"/>
          </a:xfrm>
          <a:prstGeom prst="rect">
            <a:avLst/>
          </a:prstGeom>
        </p:spPr>
        <p:txBody>
          <a:bodyPr vert="horz" lIns="96616" tIns="48308" rIns="96616" bIns="48308" rtlCol="0" anchor="b"/>
          <a:lstStyle>
            <a:lvl1pPr algn="r">
              <a:defRPr sz="1300"/>
            </a:lvl1pPr>
          </a:lstStyle>
          <a:p>
            <a:fld id="{DF61EA0F-A667-4B49-8422-0062BC55E249}" type="slidenum">
              <a:rPr lang="en-US" smtClean="0"/>
              <a:t>‹Nº›</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1252538"/>
            <a:ext cx="6008687" cy="33813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66155"/>
            <a:fld id="{DF61EA0F-A667-4B49-8422-0062BC55E249}" type="slidenum">
              <a:rPr lang="en-US">
                <a:latin typeface="Calibri"/>
              </a:rPr>
              <a:pPr defTabSz="966155"/>
              <a:t>1</a:t>
            </a:fld>
            <a:endParaRPr lang="en-US">
              <a:latin typeface="Calibri"/>
            </a:endParaRPr>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9/1/2014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9/1/2014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9/1/2014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9/1/2014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BEEBAAA-29B5-4AF5-BC5F-7E580C29002D}" type="datetimeFigureOut">
              <a:rPr lang="en-US" smtClean="0"/>
              <a:t>9/1/2014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9/1/2014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9/1/2014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‹Nº›</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9/1/2014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‹Nº›</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9/1/2014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9/1/2014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9/1/2014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9/1/2014</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‹Nº›</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git-scm.com/book/en/Distributed-Git-Contributing-to-a-Project" TargetMode="External"/><Relationship Id="rId2" Type="http://schemas.openxmlformats.org/officeDocument/2006/relationships/hyperlink" Target="https://www.atlassian.com/git/tutorial/git-basics" TargetMode="External"/><Relationship Id="rId1" Type="http://schemas.openxmlformats.org/officeDocument/2006/relationships/slideLayout" Target="../slideLayouts/slideLayout6.xml"/><Relationship Id="rId5" Type="http://schemas.openxmlformats.org/officeDocument/2006/relationships/hyperlink" Target="https://bitbucket.org/" TargetMode="External"/><Relationship Id="rId4" Type="http://schemas.openxmlformats.org/officeDocument/2006/relationships/hyperlink" Target="https://github.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4546" y="1062719"/>
            <a:ext cx="11848564" cy="1190251"/>
          </a:xfrm>
        </p:spPr>
        <p:txBody>
          <a:bodyPr>
            <a:normAutofit/>
          </a:bodyPr>
          <a:lstStyle/>
          <a:p>
            <a:pPr algn="ctr"/>
            <a:r>
              <a:rPr lang="es-PE" sz="2800" dirty="0"/>
              <a:t>“SOFTWARE PARA CONTROLAR EL ABASTECIMIENTO DE COMBUSTIBLE“</a:t>
            </a:r>
            <a:endParaRPr lang="es-PE" sz="2800" dirty="0"/>
          </a:p>
        </p:txBody>
      </p:sp>
      <p:pic>
        <p:nvPicPr>
          <p:cNvPr id="1026" name="Picture 2" descr="http://www.ptydev.com/wp-content/uploads/2013/06/git-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6151" y="5213511"/>
            <a:ext cx="3131936" cy="13078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csscube.info/wp-content/uploads/2013/03/github-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213" y="5213511"/>
            <a:ext cx="3555061" cy="14097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appcodev.com/wp-content/uploads/2013/09/logoBitBucketPN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2964" y="5289705"/>
            <a:ext cx="4276279" cy="1231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idx="1"/>
          </p:nvPr>
        </p:nvSpPr>
        <p:spPr/>
        <p:txBody>
          <a:bodyPr/>
          <a:lstStyle/>
          <a:p>
            <a:endParaRPr lang="es-PE"/>
          </a:p>
        </p:txBody>
      </p:sp>
      <p:pic>
        <p:nvPicPr>
          <p:cNvPr id="4" name="3 Imagen"/>
          <p:cNvPicPr/>
          <p:nvPr/>
        </p:nvPicPr>
        <p:blipFill rotWithShape="1">
          <a:blip r:embed="rId2"/>
          <a:srcRect l="5022" t="12788" r="39777" b="12945"/>
          <a:stretch/>
        </p:blipFill>
        <p:spPr bwMode="auto">
          <a:xfrm>
            <a:off x="3612196" y="1444307"/>
            <a:ext cx="4967605" cy="48456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72989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idx="1"/>
          </p:nvPr>
        </p:nvSpPr>
        <p:spPr/>
        <p:txBody>
          <a:bodyPr/>
          <a:lstStyle/>
          <a:p>
            <a:endParaRPr lang="es-PE"/>
          </a:p>
        </p:txBody>
      </p:sp>
      <p:pic>
        <p:nvPicPr>
          <p:cNvPr id="4" name="3 Imagen"/>
          <p:cNvPicPr/>
          <p:nvPr/>
        </p:nvPicPr>
        <p:blipFill>
          <a:blip r:embed="rId2"/>
          <a:stretch>
            <a:fillRect/>
          </a:stretch>
        </p:blipFill>
        <p:spPr>
          <a:xfrm>
            <a:off x="2002864" y="2419350"/>
            <a:ext cx="6940793" cy="3433445"/>
          </a:xfrm>
          <a:prstGeom prst="rect">
            <a:avLst/>
          </a:prstGeom>
        </p:spPr>
      </p:pic>
    </p:spTree>
    <p:extLst>
      <p:ext uri="{BB962C8B-B14F-4D97-AF65-F5344CB8AC3E}">
        <p14:creationId xmlns:p14="http://schemas.microsoft.com/office/powerpoint/2010/main" val="2077274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idx="1"/>
          </p:nvPr>
        </p:nvSpPr>
        <p:spPr/>
        <p:txBody>
          <a:bodyPr/>
          <a:lstStyle/>
          <a:p>
            <a:endParaRPr lang="es-PE"/>
          </a:p>
        </p:txBody>
      </p:sp>
      <p:pic>
        <p:nvPicPr>
          <p:cNvPr id="4" name="3 Imagen"/>
          <p:cNvPicPr/>
          <p:nvPr/>
        </p:nvPicPr>
        <p:blipFill rotWithShape="1">
          <a:blip r:embed="rId2"/>
          <a:srcRect t="6128" r="49712" b="41343"/>
          <a:stretch/>
        </p:blipFill>
        <p:spPr bwMode="auto">
          <a:xfrm>
            <a:off x="3306127" y="1501774"/>
            <a:ext cx="6392981" cy="48418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02649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idx="1"/>
          </p:nvPr>
        </p:nvSpPr>
        <p:spPr/>
        <p:txBody>
          <a:bodyPr/>
          <a:lstStyle/>
          <a:p>
            <a:endParaRPr lang="es-PE"/>
          </a:p>
        </p:txBody>
      </p:sp>
      <p:pic>
        <p:nvPicPr>
          <p:cNvPr id="4" name="3 Imagen"/>
          <p:cNvPicPr/>
          <p:nvPr/>
        </p:nvPicPr>
        <p:blipFill>
          <a:blip r:embed="rId2"/>
          <a:stretch>
            <a:fillRect/>
          </a:stretch>
        </p:blipFill>
        <p:spPr>
          <a:xfrm>
            <a:off x="3395662" y="1471294"/>
            <a:ext cx="6720626" cy="4872355"/>
          </a:xfrm>
          <a:prstGeom prst="rect">
            <a:avLst/>
          </a:prstGeom>
        </p:spPr>
      </p:pic>
    </p:spTree>
    <p:extLst>
      <p:ext uri="{BB962C8B-B14F-4D97-AF65-F5344CB8AC3E}">
        <p14:creationId xmlns:p14="http://schemas.microsoft.com/office/powerpoint/2010/main" val="2681851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Hardware Empleado en la Implementación</a:t>
            </a:r>
          </a:p>
        </p:txBody>
      </p:sp>
      <p:sp>
        <p:nvSpPr>
          <p:cNvPr id="3" name="2 Marcador de contenido"/>
          <p:cNvSpPr>
            <a:spLocks noGrp="1"/>
          </p:cNvSpPr>
          <p:nvPr>
            <p:ph idx="1"/>
          </p:nvPr>
        </p:nvSpPr>
        <p:spPr/>
        <p:txBody>
          <a:bodyPr/>
          <a:lstStyle/>
          <a:p>
            <a:endParaRPr lang="es-PE"/>
          </a:p>
        </p:txBody>
      </p:sp>
      <p:pic>
        <p:nvPicPr>
          <p:cNvPr id="4" name="3 Imagen" descr="http://www.costcentral.com/product-images-new/symbol-ds6707-sr20007zzr.jpg"/>
          <p:cNvPicPr/>
          <p:nvPr/>
        </p:nvPicPr>
        <p:blipFill>
          <a:blip r:embed="rId2"/>
          <a:srcRect/>
          <a:stretch>
            <a:fillRect/>
          </a:stretch>
        </p:blipFill>
        <p:spPr bwMode="auto">
          <a:xfrm>
            <a:off x="1079527" y="1524000"/>
            <a:ext cx="3120680" cy="2340610"/>
          </a:xfrm>
          <a:prstGeom prst="rect">
            <a:avLst/>
          </a:prstGeom>
          <a:noFill/>
          <a:ln w="9525">
            <a:noFill/>
            <a:miter lim="800000"/>
            <a:headEnd/>
            <a:tailEnd/>
          </a:ln>
        </p:spPr>
      </p:pic>
      <p:pic>
        <p:nvPicPr>
          <p:cNvPr id="5" name="4 Imagen" descr="https://paruro.pe/sites/default/files/ArduinoMega2560_R3_Front.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1662" y="1638300"/>
            <a:ext cx="5400675" cy="2622550"/>
          </a:xfrm>
          <a:prstGeom prst="rect">
            <a:avLst/>
          </a:prstGeom>
          <a:noFill/>
          <a:ln>
            <a:noFill/>
          </a:ln>
        </p:spPr>
      </p:pic>
      <p:pic>
        <p:nvPicPr>
          <p:cNvPr id="6" name="5 Imagen" descr="https://a248.e.akamai.net/mpe-s1-p.mlstatic.com/10589-MPE20031315682_012014-C.jpg"/>
          <p:cNvPicPr/>
          <p:nvPr/>
        </p:nvPicPr>
        <p:blipFill>
          <a:blip r:embed="rId4">
            <a:extLst>
              <a:ext uri="{28A0092B-C50C-407E-A947-70E740481C1C}">
                <a14:useLocalDpi xmlns:a14="http://schemas.microsoft.com/office/drawing/2010/main" val="0"/>
              </a:ext>
            </a:extLst>
          </a:blip>
          <a:srcRect/>
          <a:stretch>
            <a:fillRect/>
          </a:stretch>
        </p:blipFill>
        <p:spPr bwMode="auto">
          <a:xfrm>
            <a:off x="7999729" y="4474845"/>
            <a:ext cx="2383155" cy="2383155"/>
          </a:xfrm>
          <a:prstGeom prst="rect">
            <a:avLst/>
          </a:prstGeom>
          <a:noFill/>
          <a:ln>
            <a:noFill/>
          </a:ln>
        </p:spPr>
      </p:pic>
      <p:pic>
        <p:nvPicPr>
          <p:cNvPr id="7" name="6 Imagen" descr="http://www.axis.com/files/image_gallery/ph_m1054_left_0910.jpg"/>
          <p:cNvPicPr/>
          <p:nvPr/>
        </p:nvPicPr>
        <p:blipFill rotWithShape="1">
          <a:blip r:embed="rId5" cstate="print">
            <a:extLst>
              <a:ext uri="{28A0092B-C50C-407E-A947-70E740481C1C}">
                <a14:useLocalDpi xmlns:a14="http://schemas.microsoft.com/office/drawing/2010/main" val="0"/>
              </a:ext>
            </a:extLst>
          </a:blip>
          <a:srcRect t="12281"/>
          <a:stretch/>
        </p:blipFill>
        <p:spPr bwMode="auto">
          <a:xfrm>
            <a:off x="1371600" y="3895819"/>
            <a:ext cx="3376612" cy="296218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21910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idx="1"/>
          </p:nvPr>
        </p:nvSpPr>
        <p:spPr/>
        <p:txBody>
          <a:bodyPr/>
          <a:lstStyle/>
          <a:p>
            <a:endParaRPr lang="es-PE"/>
          </a:p>
        </p:txBody>
      </p:sp>
      <p:pic>
        <p:nvPicPr>
          <p:cNvPr id="4" name="3 Imagen" descr="C:\Users\Pervac\Pictures\Untitled Sketch 2_bb.png"/>
          <p:cNvPicPr/>
          <p:nvPr/>
        </p:nvPicPr>
        <p:blipFill rotWithShape="1">
          <a:blip r:embed="rId2" cstate="print">
            <a:extLst>
              <a:ext uri="{28A0092B-C50C-407E-A947-70E740481C1C}">
                <a14:useLocalDpi xmlns:a14="http://schemas.microsoft.com/office/drawing/2010/main" val="0"/>
              </a:ext>
            </a:extLst>
          </a:blip>
          <a:srcRect b="3665"/>
          <a:stretch/>
        </p:blipFill>
        <p:spPr bwMode="auto">
          <a:xfrm>
            <a:off x="3397885" y="1710690"/>
            <a:ext cx="5396230" cy="438912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35515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1.bp.blogspot.com/-vFPjCfFV_MM/UTx5xhd1xNI/AAAAAAAAPwc/1ainxxRcGn8/s1600/maestro+yoda+-+la+guerra+de+las+galaxias.jpg"/>
          <p:cNvPicPr>
            <a:picLocks noChangeAspect="1" noChangeArrowheads="1"/>
          </p:cNvPicPr>
          <p:nvPr/>
        </p:nvPicPr>
        <p:blipFill rotWithShape="1">
          <a:blip r:embed="rId2">
            <a:extLst>
              <a:ext uri="{28A0092B-C50C-407E-A947-70E740481C1C}">
                <a14:useLocalDpi xmlns:a14="http://schemas.microsoft.com/office/drawing/2010/main" val="0"/>
              </a:ext>
            </a:extLst>
          </a:blip>
          <a:srcRect b="430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mlm-s2-p.mlstatic.com/se-realizan-tareas-trabajos-examenes-matematicas-calculo-ing-3608-MLM4852302344_082013-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305" y="3428460"/>
            <a:ext cx="4120210" cy="3429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5397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0" y="464457"/>
            <a:ext cx="10744200" cy="763980"/>
          </a:xfrm>
        </p:spPr>
        <p:txBody>
          <a:bodyPr/>
          <a:lstStyle/>
          <a:p>
            <a:pPr algn="ctr"/>
            <a:r>
              <a:rPr lang="es-PE" dirty="0" smtClean="0"/>
              <a:t>Enlaces</a:t>
            </a:r>
            <a:endParaRPr lang="es-PE" dirty="0"/>
          </a:p>
        </p:txBody>
      </p:sp>
      <p:sp>
        <p:nvSpPr>
          <p:cNvPr id="6" name="Rectángulo 5"/>
          <p:cNvSpPr/>
          <p:nvPr/>
        </p:nvSpPr>
        <p:spPr>
          <a:xfrm>
            <a:off x="908132" y="2668812"/>
            <a:ext cx="5073568" cy="369332"/>
          </a:xfrm>
          <a:prstGeom prst="rect">
            <a:avLst/>
          </a:prstGeom>
        </p:spPr>
        <p:txBody>
          <a:bodyPr wrap="none">
            <a:spAutoFit/>
          </a:bodyPr>
          <a:lstStyle/>
          <a:p>
            <a:r>
              <a:rPr lang="es-PE" dirty="0">
                <a:hlinkClick r:id="rId2"/>
              </a:rPr>
              <a:t>https://www.atlassian.com/git/tutorial/git-basics</a:t>
            </a:r>
            <a:endParaRPr lang="es-PE" dirty="0"/>
          </a:p>
        </p:txBody>
      </p:sp>
      <p:sp>
        <p:nvSpPr>
          <p:cNvPr id="7" name="Rectángulo 6"/>
          <p:cNvSpPr/>
          <p:nvPr/>
        </p:nvSpPr>
        <p:spPr>
          <a:xfrm>
            <a:off x="881336" y="2121295"/>
            <a:ext cx="8996760" cy="369332"/>
          </a:xfrm>
          <a:prstGeom prst="rect">
            <a:avLst/>
          </a:prstGeom>
        </p:spPr>
        <p:txBody>
          <a:bodyPr wrap="square">
            <a:spAutoFit/>
          </a:bodyPr>
          <a:lstStyle/>
          <a:p>
            <a:r>
              <a:rPr lang="es-PE" dirty="0">
                <a:hlinkClick r:id="rId3"/>
              </a:rPr>
              <a:t>http://</a:t>
            </a:r>
            <a:r>
              <a:rPr lang="es-PE" dirty="0" smtClean="0">
                <a:hlinkClick r:id="rId3"/>
              </a:rPr>
              <a:t>git-scm.com/book/en/Distributed-Git-Contributing-to-a-Project</a:t>
            </a:r>
            <a:endParaRPr lang="es-PE" dirty="0"/>
          </a:p>
        </p:txBody>
      </p:sp>
      <p:sp>
        <p:nvSpPr>
          <p:cNvPr id="8" name="Rectángulo 7"/>
          <p:cNvSpPr/>
          <p:nvPr/>
        </p:nvSpPr>
        <p:spPr>
          <a:xfrm>
            <a:off x="908132" y="3216329"/>
            <a:ext cx="2182008" cy="369332"/>
          </a:xfrm>
          <a:prstGeom prst="rect">
            <a:avLst/>
          </a:prstGeom>
        </p:spPr>
        <p:txBody>
          <a:bodyPr wrap="none">
            <a:spAutoFit/>
          </a:bodyPr>
          <a:lstStyle/>
          <a:p>
            <a:r>
              <a:rPr lang="es-PE" dirty="0">
                <a:hlinkClick r:id="rId4"/>
              </a:rPr>
              <a:t>https://github.com/</a:t>
            </a:r>
            <a:endParaRPr lang="es-PE" dirty="0"/>
          </a:p>
        </p:txBody>
      </p:sp>
      <p:sp>
        <p:nvSpPr>
          <p:cNvPr id="9" name="Rectángulo 8"/>
          <p:cNvSpPr/>
          <p:nvPr/>
        </p:nvSpPr>
        <p:spPr>
          <a:xfrm>
            <a:off x="912997" y="3721820"/>
            <a:ext cx="2376356" cy="369332"/>
          </a:xfrm>
          <a:prstGeom prst="rect">
            <a:avLst/>
          </a:prstGeom>
        </p:spPr>
        <p:txBody>
          <a:bodyPr wrap="none">
            <a:spAutoFit/>
          </a:bodyPr>
          <a:lstStyle/>
          <a:p>
            <a:r>
              <a:rPr lang="es-PE" dirty="0">
                <a:hlinkClick r:id="rId5"/>
              </a:rPr>
              <a:t>https://bitbucket.org/</a:t>
            </a:r>
            <a:endParaRPr lang="es-PE" dirty="0"/>
          </a:p>
        </p:txBody>
      </p:sp>
    </p:spTree>
    <p:extLst>
      <p:ext uri="{BB962C8B-B14F-4D97-AF65-F5344CB8AC3E}">
        <p14:creationId xmlns:p14="http://schemas.microsoft.com/office/powerpoint/2010/main" val="3919103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b="1" dirty="0"/>
              <a:t>Descripción del Problema</a:t>
            </a:r>
            <a:endParaRPr lang="es-ES" noProof="1"/>
          </a:p>
        </p:txBody>
      </p:sp>
      <p:sp>
        <p:nvSpPr>
          <p:cNvPr id="3" name="Marcador de posición de contenido 2"/>
          <p:cNvSpPr>
            <a:spLocks noGrp="1"/>
          </p:cNvSpPr>
          <p:nvPr>
            <p:ph idx="1"/>
          </p:nvPr>
        </p:nvSpPr>
        <p:spPr>
          <a:xfrm>
            <a:off x="297288" y="1516532"/>
            <a:ext cx="10830058" cy="2669102"/>
          </a:xfrm>
        </p:spPr>
        <p:txBody>
          <a:bodyPr>
            <a:noAutofit/>
          </a:bodyPr>
          <a:lstStyle/>
          <a:p>
            <a:pPr marL="285750" lvl="0" indent="-285750">
              <a:buFont typeface="Arial" panose="020B0604020202020204" pitchFamily="34" charset="0"/>
              <a:buChar char="•"/>
            </a:pPr>
            <a:r>
              <a:rPr lang="es-PE" dirty="0" smtClean="0"/>
              <a:t>La </a:t>
            </a:r>
            <a:r>
              <a:rPr lang="es-PE" dirty="0"/>
              <a:t>empresa requiere de grandes cantidades de combustible que deben ser almacenados en campo, para distribuir a los equipos.</a:t>
            </a:r>
          </a:p>
          <a:p>
            <a:pPr marL="285750" lvl="0" indent="-285750">
              <a:buFont typeface="Arial" panose="020B0604020202020204" pitchFamily="34" charset="0"/>
              <a:buChar char="•"/>
            </a:pPr>
            <a:r>
              <a:rPr lang="es-PE" dirty="0"/>
              <a:t>La empresa controla la salida de distribución de combustible a los diferentes equipos pesados que realizaran labores de la actividad principal de la </a:t>
            </a:r>
            <a:r>
              <a:rPr lang="es-PE" dirty="0" smtClean="0"/>
              <a:t>empresa, mediante formatos en papel.</a:t>
            </a:r>
            <a:endParaRPr lang="es-PE" dirty="0"/>
          </a:p>
          <a:p>
            <a:pPr marL="285750" lvl="0" indent="-285750">
              <a:buFont typeface="Arial" panose="020B0604020202020204" pitchFamily="34" charset="0"/>
              <a:buChar char="•"/>
            </a:pPr>
            <a:r>
              <a:rPr lang="es-PE" dirty="0"/>
              <a:t>La empresa ha registrado mayor consumo de combustible durante  los últimos meses, esto hace sospechar que existe personal que está hurtando combustible  en el área de </a:t>
            </a:r>
            <a:r>
              <a:rPr lang="es-PE" dirty="0" smtClean="0"/>
              <a:t>trabajo.</a:t>
            </a:r>
            <a:endParaRPr lang="es-PE" dirty="0"/>
          </a:p>
          <a:p>
            <a:pPr marL="285750" lvl="0" indent="-285750">
              <a:buFont typeface="Arial" panose="020B0604020202020204" pitchFamily="34" charset="0"/>
              <a:buChar char="•"/>
            </a:pPr>
            <a:endParaRPr lang="es-PE" dirty="0" smtClean="0"/>
          </a:p>
          <a:p>
            <a:pPr marL="285750" lvl="0" indent="-285750">
              <a:buFont typeface="Arial" panose="020B0604020202020204" pitchFamily="34" charset="0"/>
              <a:buChar char="•"/>
            </a:pPr>
            <a:endParaRPr lang="es-PE" dirty="0"/>
          </a:p>
        </p:txBody>
      </p:sp>
    </p:spTree>
    <p:extLst>
      <p:ext uri="{BB962C8B-B14F-4D97-AF65-F5344CB8AC3E}">
        <p14:creationId xmlns:p14="http://schemas.microsoft.com/office/powerpoint/2010/main" val="1531532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noProof="1" smtClean="0"/>
              <a:t>Requerimientos Funcionales</a:t>
            </a:r>
            <a:endParaRPr lang="es-ES" noProof="1"/>
          </a:p>
        </p:txBody>
      </p:sp>
      <p:sp>
        <p:nvSpPr>
          <p:cNvPr id="3" name="2 Rectángulo"/>
          <p:cNvSpPr/>
          <p:nvPr/>
        </p:nvSpPr>
        <p:spPr>
          <a:xfrm>
            <a:off x="677636" y="1431914"/>
            <a:ext cx="10874828" cy="4893647"/>
          </a:xfrm>
          <a:prstGeom prst="rect">
            <a:avLst/>
          </a:prstGeom>
        </p:spPr>
        <p:txBody>
          <a:bodyPr wrap="square">
            <a:spAutoFit/>
          </a:bodyPr>
          <a:lstStyle/>
          <a:p>
            <a:pPr lvl="0" algn="just"/>
            <a:r>
              <a:rPr lang="es-PE" sz="2400" dirty="0"/>
              <a:t>El software debe permitir registrar los datos de los colaboradores e imprimir un </a:t>
            </a:r>
            <a:r>
              <a:rPr lang="es-PE" sz="2400" dirty="0" err="1"/>
              <a:t>fotocheck</a:t>
            </a:r>
            <a:r>
              <a:rPr lang="es-PE" sz="2400" dirty="0"/>
              <a:t> para poder acceder a las instalaciones de la empresa, además el acceso al depósito de combustible debe estar autorizado mediante un código.</a:t>
            </a:r>
          </a:p>
          <a:p>
            <a:r>
              <a:rPr lang="es-PE" sz="2400" dirty="0"/>
              <a:t> </a:t>
            </a:r>
          </a:p>
          <a:p>
            <a:pPr lvl="0" algn="just"/>
            <a:r>
              <a:rPr lang="es-PE" sz="2400" dirty="0"/>
              <a:t>El software debe contar con un usuario administrador que permita otorgar el código de acceso al depósito de combustible, para que el colaborador pueda abastecerse de combustible los vehículos de la empresa.</a:t>
            </a:r>
          </a:p>
          <a:p>
            <a:r>
              <a:rPr lang="es-PE" sz="2400" dirty="0"/>
              <a:t> </a:t>
            </a:r>
          </a:p>
          <a:p>
            <a:pPr lvl="0" algn="just"/>
            <a:r>
              <a:rPr lang="es-PE" sz="2400" dirty="0"/>
              <a:t>El abastecimiento de combustible debe poder realizarse únicamente mediante un código otorgado por el administrador en el que  se podrá asignar de acuerdo al código de abastecimiento la cantidad de galones autorizados al colaborador. </a:t>
            </a:r>
          </a:p>
          <a:p>
            <a:r>
              <a:rPr lang="es-PE" sz="2400" dirty="0"/>
              <a:t> </a:t>
            </a:r>
          </a:p>
        </p:txBody>
      </p:sp>
    </p:spTree>
    <p:extLst>
      <p:ext uri="{BB962C8B-B14F-4D97-AF65-F5344CB8AC3E}">
        <p14:creationId xmlns:p14="http://schemas.microsoft.com/office/powerpoint/2010/main" val="3330148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noProof="1" smtClean="0"/>
              <a:t>Requerimientos Funcionales</a:t>
            </a:r>
            <a:endParaRPr lang="es-ES" noProof="1"/>
          </a:p>
        </p:txBody>
      </p:sp>
      <p:sp>
        <p:nvSpPr>
          <p:cNvPr id="3" name="2 Rectángulo"/>
          <p:cNvSpPr/>
          <p:nvPr/>
        </p:nvSpPr>
        <p:spPr>
          <a:xfrm>
            <a:off x="677636" y="1431914"/>
            <a:ext cx="10874828" cy="4154984"/>
          </a:xfrm>
          <a:prstGeom prst="rect">
            <a:avLst/>
          </a:prstGeom>
        </p:spPr>
        <p:txBody>
          <a:bodyPr wrap="square">
            <a:spAutoFit/>
          </a:bodyPr>
          <a:lstStyle/>
          <a:p>
            <a:pPr lvl="0" algn="just"/>
            <a:r>
              <a:rPr lang="es-PE" sz="2400" dirty="0"/>
              <a:t>El software debe permitir la búsqueda de ingresos y salida del depósito de  combustible por colaborador, además de realizar la búsqueda debe permitir la reproducción de video de acuerdo al criterio de búsqueda.</a:t>
            </a:r>
          </a:p>
          <a:p>
            <a:r>
              <a:rPr lang="es-PE" sz="2400" dirty="0"/>
              <a:t> </a:t>
            </a:r>
          </a:p>
          <a:p>
            <a:pPr lvl="0" algn="just"/>
            <a:r>
              <a:rPr lang="es-PE" sz="2400" dirty="0"/>
              <a:t>El sistema debe cumplir las medidas de seguridad de las instalaciones, es decir no puede haber una distancia menor a 50m desde las instalaciones del servidor.</a:t>
            </a:r>
          </a:p>
          <a:p>
            <a:r>
              <a:rPr lang="es-PE" sz="2400" dirty="0"/>
              <a:t> </a:t>
            </a:r>
          </a:p>
          <a:p>
            <a:pPr lvl="0" algn="just"/>
            <a:r>
              <a:rPr lang="es-PE" sz="2400" dirty="0"/>
              <a:t>El sistema debe emitir una alarma en caso de incremento de temperatura o humedad en el depósito de combustible.</a:t>
            </a:r>
          </a:p>
          <a:p>
            <a:r>
              <a:rPr lang="es-PE" sz="2400" dirty="0"/>
              <a:t> </a:t>
            </a:r>
          </a:p>
        </p:txBody>
      </p:sp>
    </p:spTree>
    <p:extLst>
      <p:ext uri="{BB962C8B-B14F-4D97-AF65-F5344CB8AC3E}">
        <p14:creationId xmlns:p14="http://schemas.microsoft.com/office/powerpoint/2010/main" val="3039330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PE" dirty="0"/>
              <a:t>Diagrama Lógico de la Base de </a:t>
            </a:r>
            <a:r>
              <a:rPr lang="es-PE" dirty="0" smtClean="0"/>
              <a:t>Datos</a:t>
            </a:r>
            <a:endParaRPr lang="es-PE" dirty="0"/>
          </a:p>
        </p:txBody>
      </p:sp>
      <p:pic>
        <p:nvPicPr>
          <p:cNvPr id="4" name="3 Imagen" descr="C:\Users\Pervac\Pictures\diagramabdlogico.png"/>
          <p:cNvPicPr/>
          <p:nvPr/>
        </p:nvPicPr>
        <p:blipFill rotWithShape="1">
          <a:blip r:embed="rId2">
            <a:extLst>
              <a:ext uri="{28A0092B-C50C-407E-A947-70E740481C1C}">
                <a14:useLocalDpi xmlns:a14="http://schemas.microsoft.com/office/drawing/2010/main" val="0"/>
              </a:ext>
            </a:extLst>
          </a:blip>
          <a:srcRect b="18767"/>
          <a:stretch/>
        </p:blipFill>
        <p:spPr bwMode="auto">
          <a:xfrm>
            <a:off x="3395345" y="1339850"/>
            <a:ext cx="5401310" cy="55181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18104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PE" dirty="0" smtClean="0"/>
              <a:t>Desencadenadores</a:t>
            </a:r>
            <a:endParaRPr lang="es-PE"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833" t="22036" r="26562" b="8149"/>
          <a:stretch/>
        </p:blipFill>
        <p:spPr bwMode="auto">
          <a:xfrm>
            <a:off x="1885950" y="1371600"/>
            <a:ext cx="6286500" cy="518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2659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PE" dirty="0" smtClean="0"/>
              <a:t>4 Capas</a:t>
            </a:r>
            <a:endParaRPr lang="es-PE" dirty="0"/>
          </a:p>
        </p:txBody>
      </p:sp>
      <p:sp>
        <p:nvSpPr>
          <p:cNvPr id="3" name="2 Marcador de contenido"/>
          <p:cNvSpPr>
            <a:spLocks noGrp="1"/>
          </p:cNvSpPr>
          <p:nvPr>
            <p:ph idx="1"/>
          </p:nvPr>
        </p:nvSpPr>
        <p:spPr/>
        <p:txBody>
          <a:bodyPr/>
          <a:lstStyle/>
          <a:p>
            <a:endParaRPr lang="es-PE"/>
          </a:p>
        </p:txBody>
      </p:sp>
      <p:pic>
        <p:nvPicPr>
          <p:cNvPr id="4" name="3 Imagen" descr="http://social.msdn.microsoft.com/Forums/getfile/270208"/>
          <p:cNvPicPr/>
          <p:nvPr/>
        </p:nvPicPr>
        <p:blipFill>
          <a:blip r:embed="rId2">
            <a:extLst>
              <a:ext uri="{28A0092B-C50C-407E-A947-70E740481C1C}">
                <a14:useLocalDpi xmlns:a14="http://schemas.microsoft.com/office/drawing/2010/main" val="0"/>
              </a:ext>
            </a:extLst>
          </a:blip>
          <a:srcRect/>
          <a:stretch>
            <a:fillRect/>
          </a:stretch>
        </p:blipFill>
        <p:spPr bwMode="auto">
          <a:xfrm>
            <a:off x="4281487" y="2152650"/>
            <a:ext cx="3629025" cy="2552700"/>
          </a:xfrm>
          <a:prstGeom prst="rect">
            <a:avLst/>
          </a:prstGeom>
          <a:noFill/>
          <a:ln>
            <a:noFill/>
          </a:ln>
        </p:spPr>
      </p:pic>
    </p:spTree>
    <p:extLst>
      <p:ext uri="{BB962C8B-B14F-4D97-AF65-F5344CB8AC3E}">
        <p14:creationId xmlns:p14="http://schemas.microsoft.com/office/powerpoint/2010/main" val="1183619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idx="1"/>
          </p:nvPr>
        </p:nvSpPr>
        <p:spPr/>
        <p:txBody>
          <a:bodyPr/>
          <a:lstStyle/>
          <a:p>
            <a:endParaRPr lang="es-PE"/>
          </a:p>
        </p:txBody>
      </p:sp>
      <p:pic>
        <p:nvPicPr>
          <p:cNvPr id="4" name="3 Imagen"/>
          <p:cNvPicPr/>
          <p:nvPr/>
        </p:nvPicPr>
        <p:blipFill rotWithShape="1">
          <a:blip r:embed="rId2"/>
          <a:srcRect l="9044" t="28324" r="50796" b="32600"/>
          <a:stretch/>
        </p:blipFill>
        <p:spPr bwMode="auto">
          <a:xfrm>
            <a:off x="2895601" y="1754745"/>
            <a:ext cx="6189662" cy="43660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4102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idx="1"/>
          </p:nvPr>
        </p:nvSpPr>
        <p:spPr/>
        <p:txBody>
          <a:bodyPr/>
          <a:lstStyle/>
          <a:p>
            <a:endParaRPr lang="es-PE"/>
          </a:p>
        </p:txBody>
      </p:sp>
      <p:pic>
        <p:nvPicPr>
          <p:cNvPr id="4" name="3 Imagen"/>
          <p:cNvPicPr/>
          <p:nvPr/>
        </p:nvPicPr>
        <p:blipFill rotWithShape="1">
          <a:blip r:embed="rId2"/>
          <a:srcRect l="1693" t="8171" r="43717" b="35895"/>
          <a:stretch/>
        </p:blipFill>
        <p:spPr bwMode="auto">
          <a:xfrm>
            <a:off x="2622022" y="1562100"/>
            <a:ext cx="6453398" cy="479361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2223348"/>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Bienvenido a PowerPoint</Template>
  <TotalTime>0</TotalTime>
  <Words>200</Words>
  <Application>Microsoft Office PowerPoint</Application>
  <PresentationFormat>Personalizado</PresentationFormat>
  <Paragraphs>29</Paragraphs>
  <Slides>17</Slides>
  <Notes>1</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WelcomeDoc</vt:lpstr>
      <vt:lpstr>“SOFTWARE PARA CONTROLAR EL ABASTECIMIENTO DE COMBUSTIBLE“</vt:lpstr>
      <vt:lpstr>Descripción del Problema</vt:lpstr>
      <vt:lpstr>Requerimientos Funcionales</vt:lpstr>
      <vt:lpstr>Requerimientos Funcionales</vt:lpstr>
      <vt:lpstr>Diagrama Lógico de la Base de Datos</vt:lpstr>
      <vt:lpstr>Desencadenadores</vt:lpstr>
      <vt:lpstr>4 Capas</vt:lpstr>
      <vt:lpstr>Presentación de PowerPoint</vt:lpstr>
      <vt:lpstr>Presentación de PowerPoint</vt:lpstr>
      <vt:lpstr>Presentación de PowerPoint</vt:lpstr>
      <vt:lpstr>Presentación de PowerPoint</vt:lpstr>
      <vt:lpstr>Presentación de PowerPoint</vt:lpstr>
      <vt:lpstr>Presentación de PowerPoint</vt:lpstr>
      <vt:lpstr>Hardware Empleado en la Implementación</vt:lpstr>
      <vt:lpstr>Presentación de PowerPoint</vt:lpstr>
      <vt:lpstr>Presentación de PowerPoint</vt:lpstr>
      <vt:lpstr>Enlaces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2013-10-15T11:42:57Z</dcterms:created>
  <dcterms:modified xsi:type="dcterms:W3CDTF">2014-09-01T21:52:38Z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