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79300" cy="6858000"/>
  <p:notesSz cx="121793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38431"/>
            <a:ext cx="8958742" cy="2756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02224" y="4239424"/>
            <a:ext cx="3073902" cy="27665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2587379"/>
            <a:ext cx="8959215" cy="1658620"/>
          </a:xfrm>
          <a:custGeom>
            <a:avLst/>
            <a:gdLst/>
            <a:ahLst/>
            <a:cxnLst/>
            <a:rect l="l" t="t" r="r" b="b"/>
            <a:pathLst>
              <a:path w="8959215" h="1658620">
                <a:moveTo>
                  <a:pt x="8958743" y="1658602"/>
                </a:moveTo>
                <a:lnTo>
                  <a:pt x="0" y="1658602"/>
                </a:lnTo>
                <a:lnTo>
                  <a:pt x="0" y="0"/>
                </a:lnTo>
                <a:lnTo>
                  <a:pt x="8958743" y="0"/>
                </a:lnTo>
                <a:lnTo>
                  <a:pt x="8958743" y="165860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2223" y="2587379"/>
            <a:ext cx="3074035" cy="1658620"/>
          </a:xfrm>
          <a:custGeom>
            <a:avLst/>
            <a:gdLst/>
            <a:ahLst/>
            <a:cxnLst/>
            <a:rect l="l" t="t" r="r" b="b"/>
            <a:pathLst>
              <a:path w="3074034" h="1658620">
                <a:moveTo>
                  <a:pt x="3073904" y="1658602"/>
                </a:moveTo>
                <a:lnTo>
                  <a:pt x="0" y="1658602"/>
                </a:lnTo>
                <a:lnTo>
                  <a:pt x="0" y="0"/>
                </a:lnTo>
                <a:lnTo>
                  <a:pt x="3073904" y="0"/>
                </a:lnTo>
                <a:lnTo>
                  <a:pt x="3073904" y="1658602"/>
                </a:lnTo>
                <a:close/>
              </a:path>
            </a:pathLst>
          </a:custGeom>
          <a:solidFill>
            <a:srgbClr val="F094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68187"/>
            <a:ext cx="10426939" cy="3208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74798" y="1969180"/>
            <a:ext cx="1601327" cy="14411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08965"/>
            <a:ext cx="10427335" cy="1367155"/>
          </a:xfrm>
          <a:custGeom>
            <a:avLst/>
            <a:gdLst/>
            <a:ahLst/>
            <a:cxnLst/>
            <a:rect l="l" t="t" r="r" b="b"/>
            <a:pathLst>
              <a:path w="10427335" h="1367155">
                <a:moveTo>
                  <a:pt x="10426938" y="1366772"/>
                </a:moveTo>
                <a:lnTo>
                  <a:pt x="0" y="1366772"/>
                </a:lnTo>
                <a:lnTo>
                  <a:pt x="0" y="0"/>
                </a:lnTo>
                <a:lnTo>
                  <a:pt x="10426938" y="0"/>
                </a:lnTo>
                <a:lnTo>
                  <a:pt x="10426938" y="136677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74800" y="608965"/>
            <a:ext cx="1601470" cy="1367155"/>
          </a:xfrm>
          <a:custGeom>
            <a:avLst/>
            <a:gdLst/>
            <a:ahLst/>
            <a:cxnLst/>
            <a:rect l="l" t="t" r="r" b="b"/>
            <a:pathLst>
              <a:path w="1601470" h="1367155">
                <a:moveTo>
                  <a:pt x="1601327" y="1366772"/>
                </a:moveTo>
                <a:lnTo>
                  <a:pt x="0" y="1366772"/>
                </a:lnTo>
                <a:lnTo>
                  <a:pt x="0" y="0"/>
                </a:lnTo>
                <a:lnTo>
                  <a:pt x="1601327" y="0"/>
                </a:lnTo>
                <a:lnTo>
                  <a:pt x="1601327" y="1366772"/>
                </a:lnTo>
                <a:close/>
              </a:path>
            </a:pathLst>
          </a:custGeom>
          <a:solidFill>
            <a:srgbClr val="F094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2785" y="3429835"/>
            <a:ext cx="4473729" cy="84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061" y="2329330"/>
            <a:ext cx="10891177" cy="1513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9096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8846" y="2832562"/>
            <a:ext cx="7417434" cy="12249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82420" marR="5080" indent="-1570355">
              <a:lnSpc>
                <a:spcPts val="4650"/>
              </a:lnSpc>
              <a:spcBef>
                <a:spcPts val="340"/>
              </a:spcBef>
            </a:pP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4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Prediction</a:t>
            </a:r>
            <a:r>
              <a:rPr sz="4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4000" spc="-1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learning.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6280" y="4891741"/>
            <a:ext cx="2309697" cy="113428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R="13335" algn="r">
              <a:lnSpc>
                <a:spcPct val="100000"/>
              </a:lnSpc>
              <a:spcBef>
                <a:spcPts val="844"/>
              </a:spcBef>
            </a:pPr>
            <a:r>
              <a:rPr lang="en-US" sz="200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Sakthiswathi</a:t>
            </a:r>
            <a:r>
              <a:rPr lang="en-US" sz="2000" spc="-5" smtClean="0">
                <a:solidFill>
                  <a:srgbClr val="FFFFFF"/>
                </a:solidFill>
                <a:latin typeface="Trebuchet MS"/>
                <a:cs typeface="Trebuchet MS"/>
              </a:rPr>
              <a:t> G</a:t>
            </a:r>
            <a:r>
              <a:rPr sz="2000" spc="-5" smtClean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000" dirty="0">
              <a:latin typeface="Trebuchet MS"/>
              <a:cs typeface="Trebuchet MS"/>
            </a:endParaRPr>
          </a:p>
          <a:p>
            <a:pPr marL="706755" marR="13970" indent="193675" algn="r">
              <a:lnSpc>
                <a:spcPts val="2170"/>
              </a:lnSpc>
              <a:spcBef>
                <a:spcPts val="1010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III- 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CSE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00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VVCET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550037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IMPORTING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SET: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335040"/>
            <a:ext cx="1381125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7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pandas</a:t>
            </a:r>
            <a:r>
              <a:rPr sz="7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7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pd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242" y="2963035"/>
            <a:ext cx="2712720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the dataset (replace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'data.csv' with your dataset file)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pd.read_csv('data.csv')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242" y="3591030"/>
            <a:ext cx="3607435" cy="563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matrix for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features (X)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target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(y)</a:t>
            </a:r>
            <a:endParaRPr sz="750">
              <a:latin typeface="Trebuchet MS"/>
              <a:cs typeface="Trebuchet MS"/>
            </a:endParaRPr>
          </a:p>
          <a:p>
            <a:pPr marL="12700" marR="5080">
              <a:lnSpc>
                <a:spcPct val="183100"/>
              </a:lnSpc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X =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data.drop('demand',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axis=1) </a:t>
            </a:r>
            <a:r>
              <a:rPr sz="7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Exclude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'demand'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column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it's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target </a:t>
            </a:r>
            <a:r>
              <a:rPr sz="7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data['demand']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242" y="4428357"/>
            <a:ext cx="3395979" cy="563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Optionally,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convert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y to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NumPy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arrays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learning</a:t>
            </a:r>
            <a:endParaRPr sz="750">
              <a:latin typeface="Trebuchet MS"/>
              <a:cs typeface="Trebuchet MS"/>
            </a:endParaRPr>
          </a:p>
          <a:p>
            <a:pPr marL="12700" marR="2264410">
              <a:lnSpc>
                <a:spcPct val="183100"/>
              </a:lnSpc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X_matrix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X.to_numpy() </a:t>
            </a:r>
            <a:r>
              <a:rPr sz="7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y_matrix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y.to_numpy()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242" y="5265684"/>
            <a:ext cx="2540635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Display the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first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few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rows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of the dataset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for inspection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print(data.head())</a:t>
            </a:r>
            <a:endParaRPr sz="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621474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HANDLING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MISSING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247501"/>
            <a:ext cx="6120130" cy="33750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 object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SimpleImputer(strategy='mean')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Fit 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 to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data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imputer.fit(X)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imputer.transform(X)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6512559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CATEGORICAL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659913"/>
            <a:ext cx="9365615" cy="13957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one-hot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encoder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OneHotEncoder(sparse=False,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drop='first')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encoded_data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encoder.fit_transform(data[['categorical_column']])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505333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SPLITING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SET: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483635"/>
            <a:ext cx="7462520" cy="172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35630">
              <a:lnSpc>
                <a:spcPct val="1249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 = data.drop('demand',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axis=1)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 data['demand']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620"/>
              </a:lnSpc>
              <a:spcBef>
                <a:spcPts val="10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X_train,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X_test,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y_train,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y_test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train_test_split(X,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test_size=0.2, random_state=42)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87731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3600" b="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SCALING: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247501"/>
            <a:ext cx="5290820" cy="337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6810">
              <a:lnSpc>
                <a:spcPct val="1145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 Initialize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StandardScaler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 StandardScaler()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1450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 Fit and transform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training set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X_train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scaler.fit_transform(X_train)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X_test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scaler.transform(X_test)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281241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NCL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329330"/>
            <a:ext cx="9287510" cy="15138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marR="851535" indent="-342900">
              <a:lnSpc>
                <a:spcPts val="262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Summarize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preprocessing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product </a:t>
            </a:r>
            <a:r>
              <a:rPr sz="2400" spc="-65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demand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prediction.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ts val="262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accurate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predictions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lead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optimized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inventory </a:t>
            </a:r>
            <a:r>
              <a:rPr sz="2400" spc="-65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sales.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785" y="3429835"/>
            <a:ext cx="4326255" cy="84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8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00609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BST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1910602"/>
            <a:ext cx="7306945" cy="46310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-3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Collection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Preprocessing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Feature</a:t>
            </a:r>
            <a:r>
              <a:rPr sz="2400" spc="-2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Engineering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2400" spc="-3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Selection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2400" spc="-3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D0D5DA"/>
                </a:solidFill>
                <a:latin typeface="Arial MT"/>
                <a:cs typeface="Arial MT"/>
              </a:rPr>
              <a:t>Training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Importing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required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libraries(data.csv).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Importing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set(read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set;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create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matrix).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Handling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missing Data.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Encoding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Categorical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Spiliting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into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test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training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Feature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Scaling.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29184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RODU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237985"/>
            <a:ext cx="9366885" cy="13957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Briefly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introduce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demand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business.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machine</a:t>
            </a:r>
            <a:r>
              <a:rPr sz="2400" spc="1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learning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enhance</a:t>
            </a:r>
            <a:r>
              <a:rPr sz="2400" spc="1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forecasting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accuracy.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key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steps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presentation.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67479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COLLECTION: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931799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4610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Describe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collecting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historical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sales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relevant factors.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sources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(e.g.,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sales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records,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market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data, promotional activities).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2747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PROCESSING: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98017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156083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Discuss the need for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 cleaning and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preparation.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tasks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like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handling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missing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values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scaling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features.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490220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3600" b="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ENGINEERING: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34898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08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Explain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creating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additional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features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can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improve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predictive </a:t>
            </a:r>
            <a:r>
              <a:rPr sz="3200" spc="-35" dirty="0">
                <a:solidFill>
                  <a:srgbClr val="D0D5DA"/>
                </a:solidFill>
                <a:latin typeface="Arial MT"/>
                <a:cs typeface="Arial MT"/>
              </a:rPr>
              <a:t>power.</a:t>
            </a:r>
            <a:endParaRPr sz="3200">
              <a:latin typeface="Arial MT"/>
              <a:cs typeface="Arial MT"/>
            </a:endParaRPr>
          </a:p>
          <a:p>
            <a:pPr marL="391795" marR="487045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D0D5DA"/>
                </a:solidFill>
                <a:latin typeface="Arial MT"/>
                <a:cs typeface="Arial MT"/>
              </a:rPr>
              <a:t>seasonality,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external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factors,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historical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trends.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2366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600" b="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SELECTION: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776970" cy="23876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794385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Describe 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process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choosing 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right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forecasting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model.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List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suitable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machine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learning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algorithms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(e.g.,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D0D5DA"/>
                </a:solidFill>
                <a:latin typeface="Arial MT"/>
                <a:cs typeface="Arial MT"/>
              </a:rPr>
              <a:t>Time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 Series models, Regression, Neural 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Networks).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66522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6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TRAINING: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957945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08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Explain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selected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trained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using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preprocessed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data.</a:t>
            </a:r>
            <a:endParaRPr sz="3200">
              <a:latin typeface="Arial MT"/>
              <a:cs typeface="Arial MT"/>
            </a:endParaRPr>
          </a:p>
          <a:p>
            <a:pPr marL="391795" marR="9525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using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representative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for training.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38" y="885348"/>
            <a:ext cx="7728584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IMPORTING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LIBRARIES: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237986"/>
            <a:ext cx="7629525" cy="3098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Import required libraries</a:t>
            </a:r>
            <a:endParaRPr sz="2400">
              <a:latin typeface="Arial MT"/>
              <a:cs typeface="Arial MT"/>
            </a:endParaRPr>
          </a:p>
          <a:p>
            <a:pPr marL="97790" marR="1047115">
              <a:lnSpc>
                <a:spcPct val="124900"/>
              </a:lnSpc>
              <a:tabLst>
                <a:tab pos="2952750" algn="l"/>
                <a:tab pos="3037840" algn="l"/>
              </a:tabLst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pandas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as</a:t>
            </a:r>
            <a:r>
              <a:rPr sz="2400" spc="2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pd		#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400" spc="6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handling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numpy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as</a:t>
            </a:r>
            <a:r>
              <a:rPr sz="2400" spc="2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np	#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numerical operations</a:t>
            </a:r>
            <a:endParaRPr sz="2400">
              <a:latin typeface="Arial MT"/>
              <a:cs typeface="Arial MT"/>
            </a:endParaRPr>
          </a:p>
          <a:p>
            <a:pPr marL="97790" marR="5080">
              <a:lnSpc>
                <a:spcPct val="124900"/>
              </a:lnSpc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sklearn.model_selection</a:t>
            </a:r>
            <a:r>
              <a:rPr sz="2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train_test_split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sklearn.ensemble</a:t>
            </a:r>
            <a:r>
              <a:rPr sz="2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2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RandomForestRegressor</a:t>
            </a:r>
            <a:endParaRPr sz="2400">
              <a:latin typeface="Arial MT"/>
              <a:cs typeface="Arial MT"/>
            </a:endParaRPr>
          </a:p>
          <a:p>
            <a:pPr marL="12700" marR="803275" indent="85090">
              <a:lnSpc>
                <a:spcPts val="2620"/>
              </a:lnSpc>
              <a:spcBef>
                <a:spcPts val="1019"/>
              </a:spcBef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spc="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sklearn.metrics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2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mean_absolute_error,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mean_squared_error,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r2_score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491</Words>
  <Application>Microsoft Office PowerPoint</Application>
  <PresentationFormat>Custom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ABSTRACTION:</vt:lpstr>
      <vt:lpstr>INTRODUCTION:</vt:lpstr>
      <vt:lpstr>DATA COLLECTION:</vt:lpstr>
      <vt:lpstr>DATA PROCESSING:</vt:lpstr>
      <vt:lpstr>FEATURE ENGINEERING:</vt:lpstr>
      <vt:lpstr>MODEL SELECTION:</vt:lpstr>
      <vt:lpstr>MODEL TRAINING:</vt:lpstr>
      <vt:lpstr>IMPORTING THE REQUIRED LIBRARIES:</vt:lpstr>
      <vt:lpstr>IMPORTING THE DATA SET:</vt:lpstr>
      <vt:lpstr>HANDLING THE MISSING DATA:</vt:lpstr>
      <vt:lpstr>ENCODING CATEGORICAL DATA:</vt:lpstr>
      <vt:lpstr>SPLITING THE DATA SET:</vt:lpstr>
      <vt:lpstr>FEATURE SCALING:</vt:lpstr>
      <vt:lpstr>CONCLUSION: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2023-10-20T10:02:08Z</dcterms:created>
  <dcterms:modified xsi:type="dcterms:W3CDTF">2023-10-20T10:11:41Z</dcterms:modified>
</cp:coreProperties>
</file>