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5" r:id="rId2"/>
    <p:sldId id="399" r:id="rId3"/>
    <p:sldId id="400" r:id="rId4"/>
    <p:sldId id="401" r:id="rId5"/>
    <p:sldId id="4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8BE"/>
    <a:srgbClr val="3AF4DE"/>
    <a:srgbClr val="00579F"/>
    <a:srgbClr val="F38804"/>
    <a:srgbClr val="F08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6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47B6EB-0BB1-C32C-3B34-752451026B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Title of the Lecture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48683-8521-6073-2C81-F8520864A5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DA0E-5E6C-4306-8AB2-29F8FCF3C958}" type="datetime1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F20D1-16B4-9F7A-BB85-080E110D09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Name of the Faculty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AAA16-EDF6-9DF1-8EB7-35D30CF08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E807-71D2-486E-AE16-CD1CC0E54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7366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Title of the Lecture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D3B07-1EF9-4F31-BBF9-B441EA500D2B}" type="datetime1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Name of the Faculty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9606-77D1-4BD4-A656-2B410C8A8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2182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24CB7-D9CB-D7BC-38C5-22835B6B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202A9-CFBD-392A-C6FC-67244359A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F8034-DE1C-9354-4BA6-A58DEE95A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8762-1C39-7258-269A-53FB50055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9606-77D1-4BD4-A656-2B410C8A8572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6E8E4-77C3-303A-A331-63071D59DD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DBC76F-BDC4-44EB-8BD4-FD1F3D45BCB7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7C3AE-2686-EC32-20B5-0EA9F4764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Name of the Faculty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6EAC641E-5B23-4E69-10A1-43521E504C5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Title of the Lecture</a:t>
            </a:r>
          </a:p>
        </p:txBody>
      </p:sp>
    </p:spTree>
    <p:extLst>
      <p:ext uri="{BB962C8B-B14F-4D97-AF65-F5344CB8AC3E}">
        <p14:creationId xmlns:p14="http://schemas.microsoft.com/office/powerpoint/2010/main" val="311993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DEB8-2435-5F79-29EC-CF8029D7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77BA2-93AF-A735-49DB-5B7EB3F29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FB245-5C31-38D7-7A4F-E5C9922FC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C6477-F53F-34DB-1109-B13D12739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9606-77D1-4BD4-A656-2B410C8A8572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2515-DCE1-547D-DF80-5D41FD9A09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858B11-8283-402D-B50E-B7DA290499B7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35AA-1618-822D-856C-E6C6534FAA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Name of the Faculty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509DFF83-74BE-FDB6-A7CF-938AC08A5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Title of the Lecture</a:t>
            </a:r>
          </a:p>
        </p:txBody>
      </p:sp>
    </p:spTree>
    <p:extLst>
      <p:ext uri="{BB962C8B-B14F-4D97-AF65-F5344CB8AC3E}">
        <p14:creationId xmlns:p14="http://schemas.microsoft.com/office/powerpoint/2010/main" val="129489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DEB8-2435-5F79-29EC-CF8029D7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77BA2-93AF-A735-49DB-5B7EB3F29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FB245-5C31-38D7-7A4F-E5C9922FC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C6477-F53F-34DB-1109-B13D12739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9606-77D1-4BD4-A656-2B410C8A8572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2515-DCE1-547D-DF80-5D41FD9A09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858B11-8283-402D-B50E-B7DA290499B7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35AA-1618-822D-856C-E6C6534FAA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Name of the Faculty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509DFF83-74BE-FDB6-A7CF-938AC08A5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Title of the Lecture</a:t>
            </a:r>
          </a:p>
        </p:txBody>
      </p:sp>
    </p:spTree>
    <p:extLst>
      <p:ext uri="{BB962C8B-B14F-4D97-AF65-F5344CB8AC3E}">
        <p14:creationId xmlns:p14="http://schemas.microsoft.com/office/powerpoint/2010/main" val="378452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DEB8-2435-5F79-29EC-CF8029D7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77BA2-93AF-A735-49DB-5B7EB3F29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FB245-5C31-38D7-7A4F-E5C9922FC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C6477-F53F-34DB-1109-B13D12739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9606-77D1-4BD4-A656-2B410C8A8572}" type="slidenum">
              <a:rPr lang="en-IN" smtClean="0"/>
              <a:t>5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2515-DCE1-547D-DF80-5D41FD9A09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858B11-8283-402D-B50E-B7DA290499B7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35AA-1618-822D-856C-E6C6534FAA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Name of the Faculty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509DFF83-74BE-FDB6-A7CF-938AC08A55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Title of the Lecture</a:t>
            </a:r>
          </a:p>
        </p:txBody>
      </p:sp>
    </p:spTree>
    <p:extLst>
      <p:ext uri="{BB962C8B-B14F-4D97-AF65-F5344CB8AC3E}">
        <p14:creationId xmlns:p14="http://schemas.microsoft.com/office/powerpoint/2010/main" val="29704734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4DAE-F5C6-454D-AFDC-AAF396BA0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AA990-3EAF-4FF9-9555-29B5741C9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1E3E-4FE5-4F01-AAF8-CB614594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131B0-C9FB-4DD5-97EC-21EFEC10F4F4}" type="datetime1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3453-1038-4076-9DED-D2877394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E3F0-76B7-4C43-9D85-E2E06EFF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DD4F-88D8-4F72-B540-C533966A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F988-6313-4F2F-843A-B5A382650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3F66-5829-46CF-B0B8-7641FB22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E016-816A-462E-AFD6-EE852EADA12C}" type="datetime1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28BB-7E22-4B05-A645-7481DC16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A330-8AB6-49E9-862A-112EE7C3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7E5E0-A998-46A6-BCA4-83F3D115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3B42-B542-4BAA-92C4-925210EF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9750-7E8E-4B6F-AFCF-BEAD1874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357D-D3AE-45A1-AF16-9951E4A1A6C0}" type="datetime1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2F66-CAB7-4CAC-8C40-BE6B877E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B8D6-A138-46E5-B006-AB4D1E3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95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0E89-2983-4E1E-8AD3-4F82F0A4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E7C4-B740-401D-A25D-37F187F6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E203-F203-4711-B7A2-8F797C16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F8D-38DE-44ED-8E8F-F4480F209472}" type="datetime1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852F-1A31-4CB3-B952-13DAB07C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B306-A7A3-4335-A04F-7541869D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A19F-7442-4B68-B955-56F6B084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CD2C-A48F-4775-B189-07935222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8908-A714-4228-A602-E7A357FF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0553-21AA-46C9-AB52-F50F6EEE2E62}" type="datetime1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1287E-6268-4689-BFC0-A3E44DA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C483-A732-4FFA-8636-9E5E037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3186-7A7F-4819-B879-6631220F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BA3E-E296-4A2F-BD81-158C0CA6B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20B82-4066-4E7E-A47A-797F200D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081E-F28F-448A-9D06-E308DE0B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09CD-D9E1-4E31-9980-5F3A894C2608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A227-6F7B-4D0A-AC3F-0817DBE6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DA79-7B9F-4F23-8932-9C89272C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A54A-6C69-4D14-8EE5-067692CE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2E6B3-A4FD-4B3B-ABFE-A0841309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6EDD-FB5D-431C-850B-8141C736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5FADE-8590-49B1-AF6E-1522EF4F1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82C5F-682A-4819-9789-334512174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08900-84F2-442F-9178-183865D9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9F84-13A4-42C3-84B9-F21DB80BB174}" type="datetime1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30A47-A763-487C-8B06-98BAF442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D71BF-9A8B-41EA-A32A-76A5A05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D9F-1469-41A5-9202-A0BA0296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5A793-C7DE-407E-8328-496ADD26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10A-866C-4043-9CBB-5ABA3F831B2D}" type="datetime1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00BE9-EEA0-4A26-9F1E-E7F9D179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3D293-0ADA-48A5-B648-30CFFAEA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1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89F29-E588-4C2A-8A95-62F572D1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E989-A332-410D-A8A6-532B1C75E2C4}" type="datetime1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7526D-A567-4605-A7A9-135F95B0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C8A3-0862-4EB5-AABC-A3085926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CB5-FA1C-4FC0-AD9B-86A482EC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D36A-F712-4B95-A05A-26012390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D72EF-041F-42BF-9D8B-6654A5388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05025-346C-4E8E-8D28-42B0844C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5F36-35FA-4268-A441-E6463EAA5FA4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BFF5B-58F9-427F-A2F5-A3D5451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F69D-DD1A-402C-944E-14126761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2E9C-65CE-4BA4-85E8-BAEB5B10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281C8-208E-4C02-9EF2-F49A49B50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21BD1-5B7F-4CBB-B585-DA93A56F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87DE2-AE53-4247-A661-AD19B892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E1C-51D0-4C9B-85B0-695D92FD0D00}" type="datetime1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459F-FB23-4534-A47C-E0AB046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F753-176A-4D74-A4D1-51910F5D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FB23A-58CF-456B-AB08-73729B66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0A73A-70C8-4162-B8EF-D65B849D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0888-81FA-465A-90E7-E59D17F1C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F3E9B-DCF6-460C-A298-894BB8D79EEF}" type="datetime1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B48A1-228A-48E5-955E-3CBA7966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95B7-BD3B-4473-B16F-5A7A3505B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D798-B2B7-453D-A02A-83F1CBF01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CEAD-96D3-A032-A33C-97C7C6389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CE6FD-5F7E-8664-8ED3-31E895D52E72}"/>
              </a:ext>
            </a:extLst>
          </p:cNvPr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B962B7-0060-92BF-D80F-8CA6E48E339D}"/>
                </a:ext>
              </a:extLst>
            </p:cNvPr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589A71-20A6-497A-C266-A3AC590AC7BB}"/>
                </a:ext>
              </a:extLst>
            </p:cNvPr>
            <p:cNvSpPr/>
            <p:nvPr/>
          </p:nvSpPr>
          <p:spPr>
            <a:xfrm flipV="1">
              <a:off x="0" y="6347341"/>
              <a:ext cx="12192000" cy="45719"/>
            </a:xfrm>
            <a:prstGeom prst="rect">
              <a:avLst/>
            </a:prstGeom>
            <a:gradFill flip="none" rotWithShape="1">
              <a:gsLst>
                <a:gs pos="46000">
                  <a:srgbClr val="00B0F0"/>
                </a:gs>
                <a:gs pos="37740">
                  <a:srgbClr val="00B0F0"/>
                </a:gs>
                <a:gs pos="57000">
                  <a:srgbClr val="FFC000"/>
                </a:gs>
                <a:gs pos="0">
                  <a:schemeClr val="accent1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0AFB6-FDBE-77A2-D576-D59FFAF6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1</a:t>
            </a:fld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18D69F-ABE1-3E32-47BB-EE57D5B92537}"/>
              </a:ext>
            </a:extLst>
          </p:cNvPr>
          <p:cNvGrpSpPr/>
          <p:nvPr/>
        </p:nvGrpSpPr>
        <p:grpSpPr>
          <a:xfrm>
            <a:off x="529337" y="896634"/>
            <a:ext cx="10824463" cy="891025"/>
            <a:chOff x="529337" y="896634"/>
            <a:chExt cx="10824463" cy="8910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FFD4D94-F232-ACC0-A2EC-5563B02B3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19" b="26058"/>
            <a:stretch/>
          </p:blipFill>
          <p:spPr>
            <a:xfrm>
              <a:off x="529337" y="896634"/>
              <a:ext cx="1898904" cy="891025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FC04D3-2649-B0B2-7F38-D5F9325C1352}"/>
                </a:ext>
              </a:extLst>
            </p:cNvPr>
            <p:cNvGrpSpPr/>
            <p:nvPr/>
          </p:nvGrpSpPr>
          <p:grpSpPr>
            <a:xfrm>
              <a:off x="11015286" y="1236138"/>
              <a:ext cx="338514" cy="212015"/>
              <a:chOff x="521095" y="429142"/>
              <a:chExt cx="463644" cy="290385"/>
            </a:xfrm>
            <a:solidFill>
              <a:srgbClr val="0DE5CB"/>
            </a:solidFill>
          </p:grpSpPr>
          <p:sp>
            <p:nvSpPr>
              <p:cNvPr id="16" name="Google Shape;59;p15">
                <a:extLst>
                  <a:ext uri="{FF2B5EF4-FFF2-40B4-BE49-F238E27FC236}">
                    <a16:creationId xmlns:a16="http://schemas.microsoft.com/office/drawing/2014/main" id="{F47F37F5-DC62-D5EC-D8A9-D6ECF2CE1ACF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60;p15">
                <a:extLst>
                  <a:ext uri="{FF2B5EF4-FFF2-40B4-BE49-F238E27FC236}">
                    <a16:creationId xmlns:a16="http://schemas.microsoft.com/office/drawing/2014/main" id="{DBEBAC3F-D050-3CB2-1635-06DD7FCB6AF4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5A769F-BF37-45BE-94F3-B829E6DFA9D8}"/>
              </a:ext>
            </a:extLst>
          </p:cNvPr>
          <p:cNvSpPr/>
          <p:nvPr/>
        </p:nvSpPr>
        <p:spPr>
          <a:xfrm>
            <a:off x="1508055" y="2313174"/>
            <a:ext cx="95072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Intranet Services                          GSFC University</a:t>
            </a:r>
          </a:p>
        </p:txBody>
      </p:sp>
    </p:spTree>
    <p:extLst>
      <p:ext uri="{BB962C8B-B14F-4D97-AF65-F5344CB8AC3E}">
        <p14:creationId xmlns:p14="http://schemas.microsoft.com/office/powerpoint/2010/main" val="412658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FA4CC-49EC-9312-52A6-5715D2DD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021949-C8C4-0710-5CCF-72542D4A080C}"/>
              </a:ext>
            </a:extLst>
          </p:cNvPr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6BD2-A15D-544A-92C4-3880A83C57AF}"/>
                </a:ext>
              </a:extLst>
            </p:cNvPr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79E643-6415-AC33-A8B5-CA78C68D94F6}"/>
                </a:ext>
              </a:extLst>
            </p:cNvPr>
            <p:cNvSpPr/>
            <p:nvPr/>
          </p:nvSpPr>
          <p:spPr>
            <a:xfrm flipV="1">
              <a:off x="0" y="6347341"/>
              <a:ext cx="12192000" cy="45719"/>
            </a:xfrm>
            <a:prstGeom prst="rect">
              <a:avLst/>
            </a:prstGeom>
            <a:gradFill flip="none" rotWithShape="1">
              <a:gsLst>
                <a:gs pos="46000">
                  <a:srgbClr val="00B0F0"/>
                </a:gs>
                <a:gs pos="37740">
                  <a:srgbClr val="00B0F0"/>
                </a:gs>
                <a:gs pos="57000">
                  <a:srgbClr val="FFC000"/>
                </a:gs>
                <a:gs pos="0">
                  <a:schemeClr val="accent1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072A9C7-2769-6D50-C75D-07036052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0240" y="3164842"/>
            <a:ext cx="9641840" cy="264158"/>
          </a:xfrm>
        </p:spPr>
        <p:txBody>
          <a:bodyPr>
            <a:normAutofit fontScale="90000"/>
          </a:bodyPr>
          <a:lstStyle/>
          <a:p>
            <a:pPr rtl="0" fontAlgn="base"/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6E3153-B8EF-6E77-5E09-CAC6261E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779622-E595-E917-4FBA-859924A9AAE7}"/>
              </a:ext>
            </a:extLst>
          </p:cNvPr>
          <p:cNvGrpSpPr/>
          <p:nvPr/>
        </p:nvGrpSpPr>
        <p:grpSpPr>
          <a:xfrm>
            <a:off x="450775" y="170727"/>
            <a:ext cx="11072282" cy="441809"/>
            <a:chOff x="450775" y="170727"/>
            <a:chExt cx="11072282" cy="4418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2A9408-F68B-CEBB-D39B-FF3296F23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19" b="26058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773CD-8767-7168-4341-FA3F19961E21}"/>
                </a:ext>
              </a:extLst>
            </p:cNvPr>
            <p:cNvGrpSpPr/>
            <p:nvPr/>
          </p:nvGrpSpPr>
          <p:grpSpPr>
            <a:xfrm>
              <a:off x="11184543" y="285624"/>
              <a:ext cx="338514" cy="212015"/>
              <a:chOff x="521095" y="429142"/>
              <a:chExt cx="463644" cy="290385"/>
            </a:xfrm>
            <a:solidFill>
              <a:srgbClr val="0DE5CB"/>
            </a:solidFill>
          </p:grpSpPr>
          <p:sp>
            <p:nvSpPr>
              <p:cNvPr id="20" name="Google Shape;59;p15">
                <a:extLst>
                  <a:ext uri="{FF2B5EF4-FFF2-40B4-BE49-F238E27FC236}">
                    <a16:creationId xmlns:a16="http://schemas.microsoft.com/office/drawing/2014/main" id="{94599496-C758-982B-D2E2-0101DA99DA4E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60;p15">
                <a:extLst>
                  <a:ext uri="{FF2B5EF4-FFF2-40B4-BE49-F238E27FC236}">
                    <a16:creationId xmlns:a16="http://schemas.microsoft.com/office/drawing/2014/main" id="{6E6E5AF0-F2D8-213F-EE9D-FCB9B447E6C6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8F1EBA-92C6-4B2F-B3A0-89ECE6588678}"/>
              </a:ext>
            </a:extLst>
          </p:cNvPr>
          <p:cNvSpPr txBox="1"/>
          <p:nvPr/>
        </p:nvSpPr>
        <p:spPr>
          <a:xfrm>
            <a:off x="921554" y="1779627"/>
            <a:ext cx="60977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Teaching &amp;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Communication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Administration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Remote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Collaboration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Security &amp; Compliance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Students for the Future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09A0-9FF5-4A46-9001-BD2B8AA5ED33}"/>
              </a:ext>
            </a:extLst>
          </p:cNvPr>
          <p:cNvSpPr/>
          <p:nvPr/>
        </p:nvSpPr>
        <p:spPr>
          <a:xfrm>
            <a:off x="-229473" y="811361"/>
            <a:ext cx="109976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t>Enhances Teaching &amp; Learning</a:t>
            </a:r>
          </a:p>
          <a:p>
            <a:r>
              <a:t>Improves Communication</a:t>
            </a:r>
          </a:p>
          <a:p>
            <a:r>
              <a:t>Streamlines Administrative Functions</a:t>
            </a:r>
          </a:p>
          <a:p>
            <a:r>
              <a:t>Supports Remote Education</a:t>
            </a:r>
          </a:p>
          <a:p>
            <a:r>
              <a:t>Fosters Collaboration</a:t>
            </a:r>
          </a:p>
          <a:p>
            <a:r>
              <a:t>Ensures Security &amp; Regulatory Compliance</a:t>
            </a:r>
          </a:p>
          <a:p>
            <a:r>
              <a:t>Equips Students with Future-Ready Skills</a:t>
            </a:r>
          </a:p>
        </p:txBody>
      </p:sp>
    </p:spTree>
    <p:extLst>
      <p:ext uri="{BB962C8B-B14F-4D97-AF65-F5344CB8AC3E}">
        <p14:creationId xmlns:p14="http://schemas.microsoft.com/office/powerpoint/2010/main" val="104062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4CD1-0FCA-4DCF-B294-18D359D7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120" y="230696"/>
            <a:ext cx="6721549" cy="783191"/>
          </a:xfrm>
        </p:spPr>
        <p:txBody>
          <a:bodyPr/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Role of Internet and Intranet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DE227-54FF-46D5-818A-5F01C1C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810A-866C-4043-9CBB-5ABA3F831B2D}" type="datetime1">
              <a:rPr lang="en-IN" smtClean="0"/>
              <a:t>14-05-2025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4CCC5-2F60-4DF6-B16F-E33C22DE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 of the Presenter &amp; Department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F5755-58B6-4C43-82DC-6D843251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/>
              <a:t>3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07BE8-EAA9-41C7-B857-CEA6562A96D0}"/>
              </a:ext>
            </a:extLst>
          </p:cNvPr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897B3D-71E9-43A0-89A0-E8CA88887F0D}"/>
                </a:ext>
              </a:extLst>
            </p:cNvPr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0AC28E-1F57-4A42-A07C-7B398A384A63}"/>
                </a:ext>
              </a:extLst>
            </p:cNvPr>
            <p:cNvSpPr/>
            <p:nvPr/>
          </p:nvSpPr>
          <p:spPr>
            <a:xfrm flipV="1">
              <a:off x="0" y="6347341"/>
              <a:ext cx="12192000" cy="45719"/>
            </a:xfrm>
            <a:prstGeom prst="rect">
              <a:avLst/>
            </a:prstGeom>
            <a:gradFill flip="none" rotWithShape="1">
              <a:gsLst>
                <a:gs pos="46000">
                  <a:srgbClr val="00B0F0"/>
                </a:gs>
                <a:gs pos="37740">
                  <a:srgbClr val="00B0F0"/>
                </a:gs>
                <a:gs pos="57000">
                  <a:srgbClr val="FFC000"/>
                </a:gs>
                <a:gs pos="0">
                  <a:schemeClr val="accent1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078663-225D-4E03-AA89-E042BB610CB3}"/>
              </a:ext>
            </a:extLst>
          </p:cNvPr>
          <p:cNvGrpSpPr/>
          <p:nvPr/>
        </p:nvGrpSpPr>
        <p:grpSpPr>
          <a:xfrm>
            <a:off x="170120" y="170727"/>
            <a:ext cx="11748977" cy="441809"/>
            <a:chOff x="450775" y="170727"/>
            <a:chExt cx="11072282" cy="4418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03B1A85-DCB6-4E3D-9FCD-3CB728483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019" b="26058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B3F6F2-2E4B-4329-903D-A350857F4493}"/>
                </a:ext>
              </a:extLst>
            </p:cNvPr>
            <p:cNvGrpSpPr/>
            <p:nvPr/>
          </p:nvGrpSpPr>
          <p:grpSpPr>
            <a:xfrm>
              <a:off x="11184543" y="285624"/>
              <a:ext cx="338514" cy="212015"/>
              <a:chOff x="521095" y="429142"/>
              <a:chExt cx="463644" cy="290385"/>
            </a:xfrm>
            <a:solidFill>
              <a:srgbClr val="0DE5CB"/>
            </a:solidFill>
          </p:grpSpPr>
          <p:sp>
            <p:nvSpPr>
              <p:cNvPr id="12" name="Google Shape;59;p15">
                <a:extLst>
                  <a:ext uri="{FF2B5EF4-FFF2-40B4-BE49-F238E27FC236}">
                    <a16:creationId xmlns:a16="http://schemas.microsoft.com/office/drawing/2014/main" id="{EE0C4974-CC2F-4CE1-A01F-18AAD4646106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60;p15">
                <a:extLst>
                  <a:ext uri="{FF2B5EF4-FFF2-40B4-BE49-F238E27FC236}">
                    <a16:creationId xmlns:a16="http://schemas.microsoft.com/office/drawing/2014/main" id="{D662603A-DDD6-404C-B613-48B5DE32433F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F28172C-13EC-44FC-B53D-E6F878AE30B0}"/>
              </a:ext>
            </a:extLst>
          </p:cNvPr>
          <p:cNvSpPr txBox="1"/>
          <p:nvPr/>
        </p:nvSpPr>
        <p:spPr>
          <a:xfrm>
            <a:off x="414081" y="1532564"/>
            <a:ext cx="11363838" cy="242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the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Connectivity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access to educational content, research papers, and global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Platforms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virtual classrooms, online courses, and remote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email, video conferencing, and announcements.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data storage, collaboration, and productivity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Assessments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Conducts exams, quizzes, and evaluations remotely.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88B14-222A-49E2-9766-F127336367A9}"/>
              </a:ext>
            </a:extLst>
          </p:cNvPr>
          <p:cNvSpPr txBox="1"/>
          <p:nvPr/>
        </p:nvSpPr>
        <p:spPr>
          <a:xfrm>
            <a:off x="414081" y="3841407"/>
            <a:ext cx="11363838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the Intranet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sharing of information within the institution.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Processes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attendance, timetable, staff records, and student data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Centralized access to notes, policies, forms, and internal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Keeps sensitive academic and administrative data within the institution.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Tools</a:t>
            </a: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project work, internal chats, and document sharing.</a:t>
            </a:r>
          </a:p>
        </p:txBody>
      </p:sp>
    </p:spTree>
    <p:extLst>
      <p:ext uri="{BB962C8B-B14F-4D97-AF65-F5344CB8AC3E}">
        <p14:creationId xmlns:p14="http://schemas.microsoft.com/office/powerpoint/2010/main" val="117997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FA4CC-49EC-9312-52A6-5715D2DD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021949-C8C4-0710-5CCF-72542D4A080C}"/>
              </a:ext>
            </a:extLst>
          </p:cNvPr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6BD2-A15D-544A-92C4-3880A83C57AF}"/>
                </a:ext>
              </a:extLst>
            </p:cNvPr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79E643-6415-AC33-A8B5-CA78C68D94F6}"/>
                </a:ext>
              </a:extLst>
            </p:cNvPr>
            <p:cNvSpPr/>
            <p:nvPr/>
          </p:nvSpPr>
          <p:spPr>
            <a:xfrm flipV="1">
              <a:off x="0" y="6347341"/>
              <a:ext cx="12192000" cy="45719"/>
            </a:xfrm>
            <a:prstGeom prst="rect">
              <a:avLst/>
            </a:prstGeom>
            <a:gradFill flip="none" rotWithShape="1">
              <a:gsLst>
                <a:gs pos="46000">
                  <a:srgbClr val="00B0F0"/>
                </a:gs>
                <a:gs pos="37740">
                  <a:srgbClr val="00B0F0"/>
                </a:gs>
                <a:gs pos="57000">
                  <a:srgbClr val="FFC000"/>
                </a:gs>
                <a:gs pos="0">
                  <a:schemeClr val="accent1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072A9C7-2769-6D50-C75D-07036052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0240" y="3164842"/>
            <a:ext cx="9641840" cy="264158"/>
          </a:xfrm>
        </p:spPr>
        <p:txBody>
          <a:bodyPr>
            <a:normAutofit fontScale="90000"/>
          </a:bodyPr>
          <a:lstStyle/>
          <a:p>
            <a:pPr rtl="0" fontAlgn="base"/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6E3153-B8EF-6E77-5E09-CAC6261E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779622-E595-E917-4FBA-859924A9AAE7}"/>
              </a:ext>
            </a:extLst>
          </p:cNvPr>
          <p:cNvGrpSpPr/>
          <p:nvPr/>
        </p:nvGrpSpPr>
        <p:grpSpPr>
          <a:xfrm>
            <a:off x="450775" y="170727"/>
            <a:ext cx="11072282" cy="441809"/>
            <a:chOff x="450775" y="170727"/>
            <a:chExt cx="11072282" cy="4418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2A9408-F68B-CEBB-D39B-FF3296F23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19" b="26058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773CD-8767-7168-4341-FA3F19961E21}"/>
                </a:ext>
              </a:extLst>
            </p:cNvPr>
            <p:cNvGrpSpPr/>
            <p:nvPr/>
          </p:nvGrpSpPr>
          <p:grpSpPr>
            <a:xfrm>
              <a:off x="11184543" y="285624"/>
              <a:ext cx="338514" cy="212015"/>
              <a:chOff x="521095" y="429142"/>
              <a:chExt cx="463644" cy="290385"/>
            </a:xfrm>
            <a:solidFill>
              <a:srgbClr val="0DE5CB"/>
            </a:solidFill>
          </p:grpSpPr>
          <p:sp>
            <p:nvSpPr>
              <p:cNvPr id="20" name="Google Shape;59;p15">
                <a:extLst>
                  <a:ext uri="{FF2B5EF4-FFF2-40B4-BE49-F238E27FC236}">
                    <a16:creationId xmlns:a16="http://schemas.microsoft.com/office/drawing/2014/main" id="{94599496-C758-982B-D2E2-0101DA99DA4E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60;p15">
                <a:extLst>
                  <a:ext uri="{FF2B5EF4-FFF2-40B4-BE49-F238E27FC236}">
                    <a16:creationId xmlns:a16="http://schemas.microsoft.com/office/drawing/2014/main" id="{6E6E5AF0-F2D8-213F-EE9D-FCB9B447E6C6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99B09A0-9FF5-4A46-9001-BD2B8AA5ED33}"/>
              </a:ext>
            </a:extLst>
          </p:cNvPr>
          <p:cNvSpPr/>
          <p:nvPr/>
        </p:nvSpPr>
        <p:spPr>
          <a:xfrm>
            <a:off x="3654121" y="359350"/>
            <a:ext cx="456484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t>1. E-Learning Platforms:</a:t>
            </a:r>
          </a:p>
          <a:p>
            <a:r>
              <a:t>- Google Classroom, interactive videos, quizzes, simulations.</a:t>
            </a:r>
          </a:p>
          <a:p>
            <a:r>
              <a:t>- Virtual classrooms, open-source and customizable solutions.</a:t>
            </a:r>
          </a:p>
          <a:p>
            <a:r>
              <a:t>2. Cloud Services:</a:t>
            </a:r>
          </a:p>
          <a:p>
            <a:r>
              <a:t>- Google Workspace for Education.</a:t>
            </a:r>
          </a:p>
          <a:p>
            <a:r>
              <a:t>3. Communication Tools:</a:t>
            </a:r>
          </a:p>
          <a:p>
            <a:r>
              <a:t>- Official emails, Zoom, Google Meet, WebEx.</a:t>
            </a:r>
          </a:p>
          <a:p>
            <a:r>
              <a:t>4. Academic Portals &amp; ERPs:</a:t>
            </a:r>
          </a:p>
          <a:p>
            <a:r>
              <a:t>- Online fee payment, admissions, attendance, academic modules.</a:t>
            </a:r>
          </a:p>
          <a:p>
            <a:r>
              <a:t>5. Website &amp; Student Portals:</a:t>
            </a:r>
          </a:p>
          <a:p>
            <a:r>
              <a:t>- University website, student login portals.</a:t>
            </a:r>
          </a:p>
          <a:p>
            <a:r>
              <a:t>6. Social Media &amp; Outreach:</a:t>
            </a:r>
          </a:p>
          <a:p>
            <a:r>
              <a:t>- Facebook, LinkedIn, Twitter for communication.</a:t>
            </a:r>
          </a:p>
          <a:p>
            <a:r>
              <a:t>- YouTube for lectures and webinars.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D227A-892C-467C-B9C7-527FDCEB0FBA}"/>
              </a:ext>
            </a:extLst>
          </p:cNvPr>
          <p:cNvSpPr txBox="1"/>
          <p:nvPr/>
        </p:nvSpPr>
        <p:spPr>
          <a:xfrm>
            <a:off x="450775" y="1483313"/>
            <a:ext cx="5330665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E-Learning Platforms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Classroom, </a:t>
            </a:r>
            <a:r>
              <a:rPr lang="fr-FR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content (</a:t>
            </a:r>
            <a:r>
              <a:rPr lang="fr-FR" sz="2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videos</a:t>
            </a:r>
            <a:r>
              <a:rPr lang="fr-FR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quizzes</a:t>
            </a:r>
            <a:r>
              <a:rPr lang="fr-FR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simulations), Virtual </a:t>
            </a:r>
            <a:r>
              <a:rPr lang="fr-FR" sz="2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classrooms</a:t>
            </a:r>
            <a:r>
              <a:rPr lang="fr-FR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Open-source, </a:t>
            </a:r>
            <a:r>
              <a:rPr lang="fr-FR" sz="2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</a:t>
            </a:r>
            <a:r>
              <a:rPr lang="fr-FR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quizzes</a:t>
            </a:r>
            <a:r>
              <a:rPr lang="fr-FR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forums.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Cloud Services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Workspace for Education</a:t>
            </a:r>
          </a:p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Email &amp; Communication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Email IDs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Zoom, Google Meet, WebEx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3E0029-2DDE-4531-9E27-95B40B33931F}"/>
              </a:ext>
            </a:extLst>
          </p:cNvPr>
          <p:cNvSpPr txBox="1"/>
          <p:nvPr/>
        </p:nvSpPr>
        <p:spPr>
          <a:xfrm>
            <a:off x="5980904" y="1404095"/>
            <a:ext cx="5935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Academic Portals &amp; ERPs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Fee Payment, Admission, Attendance, Academic and Internship module.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Website Hosting &amp; Student Portals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University/College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Login Portals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Social Media &amp; Outreach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 LinkedIn, Twitter for announcements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for lectures and webinars</a:t>
            </a:r>
          </a:p>
        </p:txBody>
      </p:sp>
    </p:spTree>
    <p:extLst>
      <p:ext uri="{BB962C8B-B14F-4D97-AF65-F5344CB8AC3E}">
        <p14:creationId xmlns:p14="http://schemas.microsoft.com/office/powerpoint/2010/main" val="332444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FA4CC-49EC-9312-52A6-5715D2DD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021949-C8C4-0710-5CCF-72542D4A080C}"/>
              </a:ext>
            </a:extLst>
          </p:cNvPr>
          <p:cNvGrpSpPr/>
          <p:nvPr/>
        </p:nvGrpSpPr>
        <p:grpSpPr>
          <a:xfrm>
            <a:off x="0" y="6347341"/>
            <a:ext cx="12192000" cy="510659"/>
            <a:chOff x="0" y="6347341"/>
            <a:chExt cx="12192000" cy="5106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9A6BD2-A15D-544A-92C4-3880A83C57AF}"/>
                </a:ext>
              </a:extLst>
            </p:cNvPr>
            <p:cNvSpPr/>
            <p:nvPr/>
          </p:nvSpPr>
          <p:spPr>
            <a:xfrm>
              <a:off x="0" y="6374853"/>
              <a:ext cx="12192000" cy="483147"/>
            </a:xfrm>
            <a:prstGeom prst="rect">
              <a:avLst/>
            </a:prstGeom>
            <a:solidFill>
              <a:srgbClr val="3AF4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79E643-6415-AC33-A8B5-CA78C68D94F6}"/>
                </a:ext>
              </a:extLst>
            </p:cNvPr>
            <p:cNvSpPr/>
            <p:nvPr/>
          </p:nvSpPr>
          <p:spPr>
            <a:xfrm flipV="1">
              <a:off x="0" y="6347341"/>
              <a:ext cx="12192000" cy="45719"/>
            </a:xfrm>
            <a:prstGeom prst="rect">
              <a:avLst/>
            </a:prstGeom>
            <a:gradFill flip="none" rotWithShape="1">
              <a:gsLst>
                <a:gs pos="46000">
                  <a:srgbClr val="00B0F0"/>
                </a:gs>
                <a:gs pos="37740">
                  <a:srgbClr val="00B0F0"/>
                </a:gs>
                <a:gs pos="57000">
                  <a:srgbClr val="FFC000"/>
                </a:gs>
                <a:gs pos="0">
                  <a:schemeClr val="accent1"/>
                </a:gs>
                <a:gs pos="74000">
                  <a:srgbClr val="FFC000"/>
                </a:gs>
                <a:gs pos="83000">
                  <a:srgbClr val="FFC0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B072A9C7-2769-6D50-C75D-07036052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50240" y="3164842"/>
            <a:ext cx="9641840" cy="264158"/>
          </a:xfrm>
        </p:spPr>
        <p:txBody>
          <a:bodyPr>
            <a:normAutofit fontScale="90000"/>
          </a:bodyPr>
          <a:lstStyle/>
          <a:p>
            <a:pPr rtl="0" fontAlgn="base"/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6E3153-B8EF-6E77-5E09-CAC6261E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D798-B2B7-453D-A02A-83F1CBF0164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779622-E595-E917-4FBA-859924A9AAE7}"/>
              </a:ext>
            </a:extLst>
          </p:cNvPr>
          <p:cNvGrpSpPr/>
          <p:nvPr/>
        </p:nvGrpSpPr>
        <p:grpSpPr>
          <a:xfrm>
            <a:off x="450775" y="170727"/>
            <a:ext cx="11072282" cy="441809"/>
            <a:chOff x="450775" y="170727"/>
            <a:chExt cx="11072282" cy="4418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2A9408-F68B-CEBB-D39B-FF3296F23F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19" b="26058"/>
            <a:stretch/>
          </p:blipFill>
          <p:spPr>
            <a:xfrm>
              <a:off x="450775" y="170727"/>
              <a:ext cx="941559" cy="44180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1773CD-8767-7168-4341-FA3F19961E21}"/>
                </a:ext>
              </a:extLst>
            </p:cNvPr>
            <p:cNvGrpSpPr/>
            <p:nvPr/>
          </p:nvGrpSpPr>
          <p:grpSpPr>
            <a:xfrm>
              <a:off x="11184543" y="285624"/>
              <a:ext cx="338514" cy="212015"/>
              <a:chOff x="521095" y="429142"/>
              <a:chExt cx="463644" cy="290385"/>
            </a:xfrm>
            <a:solidFill>
              <a:srgbClr val="0DE5CB"/>
            </a:solidFill>
          </p:grpSpPr>
          <p:sp>
            <p:nvSpPr>
              <p:cNvPr id="20" name="Google Shape;59;p15">
                <a:extLst>
                  <a:ext uri="{FF2B5EF4-FFF2-40B4-BE49-F238E27FC236}">
                    <a16:creationId xmlns:a16="http://schemas.microsoft.com/office/drawing/2014/main" id="{94599496-C758-982B-D2E2-0101DA99DA4E}"/>
                  </a:ext>
                </a:extLst>
              </p:cNvPr>
              <p:cNvSpPr/>
              <p:nvPr/>
            </p:nvSpPr>
            <p:spPr>
              <a:xfrm>
                <a:off x="521095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79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79" y="7169"/>
                    </a:lnTo>
                    <a:lnTo>
                      <a:pt x="5273" y="3576"/>
                    </a:lnTo>
                    <a:lnTo>
                      <a:pt x="167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60;p15">
                <a:extLst>
                  <a:ext uri="{FF2B5EF4-FFF2-40B4-BE49-F238E27FC236}">
                    <a16:creationId xmlns:a16="http://schemas.microsoft.com/office/drawing/2014/main" id="{6E6E5AF0-F2D8-213F-EE9D-FCB9B447E6C6}"/>
                  </a:ext>
                </a:extLst>
              </p:cNvPr>
              <p:cNvSpPr/>
              <p:nvPr/>
            </p:nvSpPr>
            <p:spPr>
              <a:xfrm>
                <a:off x="771183" y="429142"/>
                <a:ext cx="213556" cy="290385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7170" extrusionOk="0">
                    <a:moveTo>
                      <a:pt x="1680" y="1"/>
                    </a:moveTo>
                    <a:lnTo>
                      <a:pt x="0" y="1680"/>
                    </a:lnTo>
                    <a:lnTo>
                      <a:pt x="1914" y="3576"/>
                    </a:lnTo>
                    <a:lnTo>
                      <a:pt x="0" y="5490"/>
                    </a:lnTo>
                    <a:lnTo>
                      <a:pt x="1680" y="7169"/>
                    </a:lnTo>
                    <a:lnTo>
                      <a:pt x="5273" y="3576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99B09A0-9FF5-4A46-9001-BD2B8AA5ED33}"/>
              </a:ext>
            </a:extLst>
          </p:cNvPr>
          <p:cNvSpPr/>
          <p:nvPr/>
        </p:nvSpPr>
        <p:spPr>
          <a:xfrm>
            <a:off x="3602897" y="506818"/>
            <a:ext cx="43289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t>1. File Sharing &amp; Collaboration:</a:t>
            </a:r>
          </a:p>
          <a:p>
            <a:r>
              <a:t>- Shared drives for seamless resource access.</a:t>
            </a:r>
          </a:p>
          <a:p>
            <a:r>
              <a:t>2. Learning Management System (LMS):</a:t>
            </a:r>
          </a:p>
          <a:p>
            <a:r>
              <a:t>- Internal platform for syllabus, assignments, grades.</a:t>
            </a:r>
          </a:p>
          <a:p>
            <a:r>
              <a:t>3. EPABX System:</a:t>
            </a:r>
          </a:p>
          <a:p>
            <a:r>
              <a:t>- Internal telecommunication network.</a:t>
            </a:r>
          </a:p>
          <a:p>
            <a:r>
              <a:t>4. CCTV and Surveillance:</a:t>
            </a:r>
          </a:p>
          <a:p>
            <a:r>
              <a:t>- Centralized monitoring over LAN.</a:t>
            </a:r>
          </a:p>
          <a:p>
            <a:r>
              <a:t>5. Attendance &amp; Access Control:</a:t>
            </a:r>
          </a:p>
          <a:p>
            <a:r>
              <a:t>- Biometric or facial recognition systems.</a:t>
            </a:r>
          </a:p>
          <a:p>
            <a:r>
              <a:t>6. Network Devices:</a:t>
            </a:r>
          </a:p>
          <a:p>
            <a:r>
              <a:t>- Printers and scanners accessible via intranet only.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46EC5-7902-4E35-88AD-B03FAC8D79BB}"/>
              </a:ext>
            </a:extLst>
          </p:cNvPr>
          <p:cNvSpPr txBox="1"/>
          <p:nvPr/>
        </p:nvSpPr>
        <p:spPr>
          <a:xfrm>
            <a:off x="336697" y="2089196"/>
            <a:ext cx="575930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50" b="1" dirty="0"/>
              <a:t>1. </a:t>
            </a:r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 &amp; Collaboration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Drives, </a:t>
            </a:r>
          </a:p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Learning Management System (LMS)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access to syllabus, assignments, grades</a:t>
            </a:r>
          </a:p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EPABX System</a:t>
            </a:r>
          </a:p>
          <a:p>
            <a:pPr algn="just"/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Telephone communication system</a:t>
            </a:r>
          </a:p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CCTV and Surveillance Monitoring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access over LAN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746A3-3D1B-417B-8797-E16741913F1B}"/>
              </a:ext>
            </a:extLst>
          </p:cNvPr>
          <p:cNvSpPr txBox="1"/>
          <p:nvPr/>
        </p:nvSpPr>
        <p:spPr>
          <a:xfrm>
            <a:off x="6127897" y="2040165"/>
            <a:ext cx="555367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Attendance and Access Control Systems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or Face-based attendance</a:t>
            </a:r>
          </a:p>
          <a:p>
            <a:pPr algn="just"/>
            <a:r>
              <a:rPr lang="en-US" sz="2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Network Printers and Scanners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via Intranet only</a:t>
            </a:r>
          </a:p>
        </p:txBody>
      </p:sp>
    </p:spTree>
    <p:extLst>
      <p:ext uri="{BB962C8B-B14F-4D97-AF65-F5344CB8AC3E}">
        <p14:creationId xmlns:p14="http://schemas.microsoft.com/office/powerpoint/2010/main" val="21597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exure - I_Presentation Template-GSFC University_Updated_Ver 2.0 (1)" id="{FDD70F5D-5C7C-440B-98CE-0C6A934CB77D}" vid="{B635EF69-7203-478A-9EFA-3F23DBE84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GSFC University Template_Dec 2024</Template>
  <TotalTime>983</TotalTime>
  <Words>423</Words>
  <Application>Microsoft Office PowerPoint</Application>
  <PresentationFormat>Widescreen</PresentationFormat>
  <Paragraphs>77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      </vt:lpstr>
      <vt:lpstr>Role of Internet and Intranet</vt:lpstr>
      <vt:lpstr>      </vt:lpstr>
      <vt:lpstr>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Nishith Parikh</dc:creator>
  <cp:lastModifiedBy>GSFCU IT</cp:lastModifiedBy>
  <cp:revision>48</cp:revision>
  <dcterms:created xsi:type="dcterms:W3CDTF">2024-12-17T06:15:37Z</dcterms:created>
  <dcterms:modified xsi:type="dcterms:W3CDTF">2025-05-14T07:40:10Z</dcterms:modified>
</cp:coreProperties>
</file>