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052" y="17644"/>
            <a:ext cx="16049952" cy="181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3457" y="2536690"/>
            <a:ext cx="12517119" cy="3094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slide" Target="slide2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slide" Target="slide2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32.png"/><Relationship Id="rId2" Type="http://schemas.openxmlformats.org/officeDocument/2006/relationships/image" Target="../media/image13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1305" y="104368"/>
            <a:ext cx="5646695" cy="53287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225024"/>
            <a:ext cx="5833954" cy="506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900459"/>
            <a:ext cx="14142558" cy="28475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200" dirty="0"/>
              <a:t>Analysis of Career Trajectories and Salaries</a:t>
            </a:r>
            <a:endParaRPr sz="9200" dirty="0"/>
          </a:p>
        </p:txBody>
      </p:sp>
      <p:sp>
        <p:nvSpPr>
          <p:cNvPr id="5" name="object 5"/>
          <p:cNvSpPr txBox="1"/>
          <p:nvPr/>
        </p:nvSpPr>
        <p:spPr>
          <a:xfrm>
            <a:off x="1257258" y="4083441"/>
            <a:ext cx="877887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800" spc="175" dirty="0">
                <a:latin typeface="Calibri"/>
                <a:cs typeface="Calibri"/>
              </a:rPr>
              <a:t>Using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spc="190" dirty="0">
                <a:latin typeface="Calibri"/>
                <a:cs typeface="Calibri"/>
              </a:rPr>
              <a:t>Advanced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spc="245" dirty="0">
                <a:latin typeface="Calibri"/>
                <a:cs typeface="Calibri"/>
              </a:rPr>
              <a:t>Excel</a:t>
            </a:r>
            <a:r>
              <a:rPr sz="3800" spc="75" dirty="0">
                <a:latin typeface="Calibri"/>
                <a:cs typeface="Calibri"/>
              </a:rPr>
              <a:t>,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spc="275" dirty="0">
                <a:latin typeface="Calibri"/>
                <a:cs typeface="Calibri"/>
              </a:rPr>
              <a:t>SQL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spc="175" dirty="0">
                <a:latin typeface="Calibri"/>
                <a:cs typeface="Calibri"/>
              </a:rPr>
              <a:t>and</a:t>
            </a:r>
            <a:r>
              <a:rPr sz="3800" spc="50" dirty="0">
                <a:latin typeface="Calibri"/>
                <a:cs typeface="Calibri"/>
              </a:rPr>
              <a:t> </a:t>
            </a:r>
            <a:r>
              <a:rPr sz="3800" spc="185" dirty="0">
                <a:latin typeface="Calibri"/>
                <a:cs typeface="Calibri"/>
              </a:rPr>
              <a:t>Tableau</a:t>
            </a:r>
            <a:endParaRPr sz="3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25"/>
              </a:spcBef>
            </a:pPr>
            <a:endParaRPr sz="3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400" spc="165" dirty="0">
                <a:solidFill>
                  <a:srgbClr val="BE8F69"/>
                </a:solidFill>
                <a:latin typeface="Calibri"/>
                <a:cs typeface="Calibri"/>
              </a:rPr>
              <a:t>Name:</a:t>
            </a:r>
            <a:r>
              <a:rPr sz="3400" spc="45" dirty="0">
                <a:solidFill>
                  <a:srgbClr val="BE8F69"/>
                </a:solidFill>
                <a:latin typeface="Calibri"/>
                <a:cs typeface="Calibri"/>
              </a:rPr>
              <a:t> </a:t>
            </a:r>
            <a:r>
              <a:rPr sz="3400" spc="130" dirty="0">
                <a:latin typeface="Calibri"/>
                <a:cs typeface="Calibri"/>
              </a:rPr>
              <a:t>Govind</a:t>
            </a:r>
            <a:r>
              <a:rPr sz="3400" spc="45" dirty="0">
                <a:latin typeface="Calibri"/>
                <a:cs typeface="Calibri"/>
              </a:rPr>
              <a:t> </a:t>
            </a:r>
            <a:r>
              <a:rPr sz="3400" spc="185" dirty="0">
                <a:latin typeface="Calibri"/>
                <a:cs typeface="Calibri"/>
              </a:rPr>
              <a:t>Singh</a:t>
            </a:r>
            <a:r>
              <a:rPr sz="3400" spc="45" dirty="0">
                <a:latin typeface="Calibri"/>
                <a:cs typeface="Calibri"/>
              </a:rPr>
              <a:t> </a:t>
            </a:r>
            <a:r>
              <a:rPr sz="3400" spc="170" dirty="0">
                <a:latin typeface="Calibri"/>
                <a:cs typeface="Calibri"/>
              </a:rPr>
              <a:t>Shekhawat</a:t>
            </a:r>
            <a:endParaRPr sz="3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38549-6B58-581A-A9A9-7D5F3B38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B8A993-06FC-630A-61F9-8B689F8C87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593" y="17644"/>
            <a:ext cx="9009807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dirty="0">
                <a:latin typeface="Calibri"/>
                <a:cs typeface="Calibri"/>
              </a:rPr>
              <a:t>Some visuals with story telling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E554321-C6AC-983E-875F-03033D85F114}"/>
              </a:ext>
            </a:extLst>
          </p:cNvPr>
          <p:cNvSpPr/>
          <p:nvPr/>
        </p:nvSpPr>
        <p:spPr>
          <a:xfrm>
            <a:off x="410286" y="177659"/>
            <a:ext cx="417830" cy="429259"/>
          </a:xfrm>
          <a:custGeom>
            <a:avLst/>
            <a:gdLst/>
            <a:ahLst/>
            <a:cxnLst/>
            <a:rect l="l" t="t" r="r" b="b"/>
            <a:pathLst>
              <a:path w="417830" h="429259">
                <a:moveTo>
                  <a:pt x="269925" y="28803"/>
                </a:moveTo>
                <a:lnTo>
                  <a:pt x="244170" y="25"/>
                </a:lnTo>
                <a:lnTo>
                  <a:pt x="179768" y="0"/>
                </a:lnTo>
                <a:lnTo>
                  <a:pt x="172999" y="1054"/>
                </a:lnTo>
                <a:lnTo>
                  <a:pt x="137388" y="21145"/>
                </a:lnTo>
                <a:lnTo>
                  <a:pt x="927" y="393776"/>
                </a:lnTo>
                <a:lnTo>
                  <a:pt x="0" y="400443"/>
                </a:lnTo>
                <a:lnTo>
                  <a:pt x="38" y="402678"/>
                </a:lnTo>
                <a:lnTo>
                  <a:pt x="105854" y="429221"/>
                </a:lnTo>
                <a:lnTo>
                  <a:pt x="110070" y="428586"/>
                </a:lnTo>
                <a:lnTo>
                  <a:pt x="210489" y="203288"/>
                </a:lnTo>
                <a:lnTo>
                  <a:pt x="268262" y="37553"/>
                </a:lnTo>
                <a:lnTo>
                  <a:pt x="268998" y="35445"/>
                </a:lnTo>
                <a:lnTo>
                  <a:pt x="269481" y="33274"/>
                </a:lnTo>
                <a:lnTo>
                  <a:pt x="269925" y="28803"/>
                </a:lnTo>
                <a:close/>
              </a:path>
              <a:path w="417830" h="429259">
                <a:moveTo>
                  <a:pt x="417461" y="386638"/>
                </a:moveTo>
                <a:lnTo>
                  <a:pt x="318770" y="105486"/>
                </a:lnTo>
                <a:lnTo>
                  <a:pt x="317334" y="101688"/>
                </a:lnTo>
                <a:lnTo>
                  <a:pt x="314579" y="99796"/>
                </a:lnTo>
                <a:lnTo>
                  <a:pt x="306463" y="99796"/>
                </a:lnTo>
                <a:lnTo>
                  <a:pt x="262077" y="219468"/>
                </a:lnTo>
                <a:lnTo>
                  <a:pt x="247624" y="260743"/>
                </a:lnTo>
                <a:lnTo>
                  <a:pt x="243420" y="284721"/>
                </a:lnTo>
                <a:lnTo>
                  <a:pt x="244475" y="296710"/>
                </a:lnTo>
                <a:lnTo>
                  <a:pt x="281559" y="405536"/>
                </a:lnTo>
                <a:lnTo>
                  <a:pt x="307632" y="427570"/>
                </a:lnTo>
                <a:lnTo>
                  <a:pt x="402221" y="427570"/>
                </a:lnTo>
                <a:lnTo>
                  <a:pt x="417461" y="414439"/>
                </a:lnTo>
                <a:lnTo>
                  <a:pt x="417461" y="386638"/>
                </a:lnTo>
                <a:close/>
              </a:path>
            </a:pathLst>
          </a:custGeom>
          <a:solidFill>
            <a:srgbClr val="F1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>
            <a:extLst>
              <a:ext uri="{FF2B5EF4-FFF2-40B4-BE49-F238E27FC236}">
                <a16:creationId xmlns:a16="http://schemas.microsoft.com/office/drawing/2014/main" id="{1F98C570-2E4F-B61A-C059-BE23E6779B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99" y="7136895"/>
            <a:ext cx="114300" cy="1142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10CCD8-26EC-F774-D298-10F031A23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" y="1562100"/>
            <a:ext cx="15925801" cy="82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0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B97C3-1740-23CE-27B2-954E60986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7976056-10BD-C278-3F13-F45069368F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593" y="17644"/>
            <a:ext cx="9009807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dirty="0">
                <a:latin typeface="Calibri"/>
                <a:cs typeface="Calibri"/>
              </a:rPr>
              <a:t>Some </a:t>
            </a:r>
            <a:r>
              <a:rPr lang="en-US" sz="4500" dirty="0"/>
              <a:t>Visuals </a:t>
            </a:r>
            <a:r>
              <a:rPr lang="en-US" sz="4500" dirty="0">
                <a:latin typeface="Calibri"/>
                <a:cs typeface="Calibri"/>
              </a:rPr>
              <a:t>with story telling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ABF92BD-ABE6-F043-7902-CC670DE30EAF}"/>
              </a:ext>
            </a:extLst>
          </p:cNvPr>
          <p:cNvSpPr/>
          <p:nvPr/>
        </p:nvSpPr>
        <p:spPr>
          <a:xfrm>
            <a:off x="410286" y="177659"/>
            <a:ext cx="417830" cy="429259"/>
          </a:xfrm>
          <a:custGeom>
            <a:avLst/>
            <a:gdLst/>
            <a:ahLst/>
            <a:cxnLst/>
            <a:rect l="l" t="t" r="r" b="b"/>
            <a:pathLst>
              <a:path w="417830" h="429259">
                <a:moveTo>
                  <a:pt x="269925" y="28803"/>
                </a:moveTo>
                <a:lnTo>
                  <a:pt x="244170" y="25"/>
                </a:lnTo>
                <a:lnTo>
                  <a:pt x="179768" y="0"/>
                </a:lnTo>
                <a:lnTo>
                  <a:pt x="172999" y="1054"/>
                </a:lnTo>
                <a:lnTo>
                  <a:pt x="137388" y="21145"/>
                </a:lnTo>
                <a:lnTo>
                  <a:pt x="927" y="393776"/>
                </a:lnTo>
                <a:lnTo>
                  <a:pt x="0" y="400443"/>
                </a:lnTo>
                <a:lnTo>
                  <a:pt x="38" y="402678"/>
                </a:lnTo>
                <a:lnTo>
                  <a:pt x="105854" y="429221"/>
                </a:lnTo>
                <a:lnTo>
                  <a:pt x="110070" y="428586"/>
                </a:lnTo>
                <a:lnTo>
                  <a:pt x="210489" y="203288"/>
                </a:lnTo>
                <a:lnTo>
                  <a:pt x="268262" y="37553"/>
                </a:lnTo>
                <a:lnTo>
                  <a:pt x="268998" y="35445"/>
                </a:lnTo>
                <a:lnTo>
                  <a:pt x="269481" y="33274"/>
                </a:lnTo>
                <a:lnTo>
                  <a:pt x="269925" y="28803"/>
                </a:lnTo>
                <a:close/>
              </a:path>
              <a:path w="417830" h="429259">
                <a:moveTo>
                  <a:pt x="417461" y="386638"/>
                </a:moveTo>
                <a:lnTo>
                  <a:pt x="318770" y="105486"/>
                </a:lnTo>
                <a:lnTo>
                  <a:pt x="317334" y="101688"/>
                </a:lnTo>
                <a:lnTo>
                  <a:pt x="314579" y="99796"/>
                </a:lnTo>
                <a:lnTo>
                  <a:pt x="306463" y="99796"/>
                </a:lnTo>
                <a:lnTo>
                  <a:pt x="262077" y="219468"/>
                </a:lnTo>
                <a:lnTo>
                  <a:pt x="247624" y="260743"/>
                </a:lnTo>
                <a:lnTo>
                  <a:pt x="243420" y="284721"/>
                </a:lnTo>
                <a:lnTo>
                  <a:pt x="244475" y="296710"/>
                </a:lnTo>
                <a:lnTo>
                  <a:pt x="281559" y="405536"/>
                </a:lnTo>
                <a:lnTo>
                  <a:pt x="307632" y="427570"/>
                </a:lnTo>
                <a:lnTo>
                  <a:pt x="402221" y="427570"/>
                </a:lnTo>
                <a:lnTo>
                  <a:pt x="417461" y="414439"/>
                </a:lnTo>
                <a:lnTo>
                  <a:pt x="417461" y="386638"/>
                </a:lnTo>
                <a:close/>
              </a:path>
            </a:pathLst>
          </a:custGeom>
          <a:solidFill>
            <a:srgbClr val="F1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A34AE-69A1-6BD9-89EF-14E2F930F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93" y="965125"/>
            <a:ext cx="15105808" cy="4168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B3A2D-08E6-D9FC-081F-920D98A2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2" y="4991099"/>
            <a:ext cx="12283408" cy="525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2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09FB3-067D-A40C-CA9C-1735E7B51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D6033F-3EC4-8A51-4EFC-04E8BE6FC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0" y="667948"/>
            <a:ext cx="9009807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dirty="0">
                <a:latin typeface="Calibri"/>
                <a:cs typeface="Calibri"/>
              </a:rPr>
              <a:t>Key Insights and Conclusion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7009A06-6B50-1A71-0D2B-99C83C61E688}"/>
              </a:ext>
            </a:extLst>
          </p:cNvPr>
          <p:cNvSpPr/>
          <p:nvPr/>
        </p:nvSpPr>
        <p:spPr>
          <a:xfrm>
            <a:off x="666114" y="805978"/>
            <a:ext cx="417830" cy="429259"/>
          </a:xfrm>
          <a:custGeom>
            <a:avLst/>
            <a:gdLst/>
            <a:ahLst/>
            <a:cxnLst/>
            <a:rect l="l" t="t" r="r" b="b"/>
            <a:pathLst>
              <a:path w="417830" h="429259">
                <a:moveTo>
                  <a:pt x="269925" y="28803"/>
                </a:moveTo>
                <a:lnTo>
                  <a:pt x="244170" y="25"/>
                </a:lnTo>
                <a:lnTo>
                  <a:pt x="179768" y="0"/>
                </a:lnTo>
                <a:lnTo>
                  <a:pt x="172999" y="1054"/>
                </a:lnTo>
                <a:lnTo>
                  <a:pt x="137388" y="21145"/>
                </a:lnTo>
                <a:lnTo>
                  <a:pt x="927" y="393776"/>
                </a:lnTo>
                <a:lnTo>
                  <a:pt x="0" y="400443"/>
                </a:lnTo>
                <a:lnTo>
                  <a:pt x="38" y="402678"/>
                </a:lnTo>
                <a:lnTo>
                  <a:pt x="105854" y="429221"/>
                </a:lnTo>
                <a:lnTo>
                  <a:pt x="110070" y="428586"/>
                </a:lnTo>
                <a:lnTo>
                  <a:pt x="210489" y="203288"/>
                </a:lnTo>
                <a:lnTo>
                  <a:pt x="268262" y="37553"/>
                </a:lnTo>
                <a:lnTo>
                  <a:pt x="268998" y="35445"/>
                </a:lnTo>
                <a:lnTo>
                  <a:pt x="269481" y="33274"/>
                </a:lnTo>
                <a:lnTo>
                  <a:pt x="269925" y="28803"/>
                </a:lnTo>
                <a:close/>
              </a:path>
              <a:path w="417830" h="429259">
                <a:moveTo>
                  <a:pt x="417461" y="386638"/>
                </a:moveTo>
                <a:lnTo>
                  <a:pt x="318770" y="105486"/>
                </a:lnTo>
                <a:lnTo>
                  <a:pt x="317334" y="101688"/>
                </a:lnTo>
                <a:lnTo>
                  <a:pt x="314579" y="99796"/>
                </a:lnTo>
                <a:lnTo>
                  <a:pt x="306463" y="99796"/>
                </a:lnTo>
                <a:lnTo>
                  <a:pt x="262077" y="219468"/>
                </a:lnTo>
                <a:lnTo>
                  <a:pt x="247624" y="260743"/>
                </a:lnTo>
                <a:lnTo>
                  <a:pt x="243420" y="284721"/>
                </a:lnTo>
                <a:lnTo>
                  <a:pt x="244475" y="296710"/>
                </a:lnTo>
                <a:lnTo>
                  <a:pt x="281559" y="405536"/>
                </a:lnTo>
                <a:lnTo>
                  <a:pt x="307632" y="427570"/>
                </a:lnTo>
                <a:lnTo>
                  <a:pt x="402221" y="427570"/>
                </a:lnTo>
                <a:lnTo>
                  <a:pt x="417461" y="414439"/>
                </a:lnTo>
                <a:lnTo>
                  <a:pt x="417461" y="386638"/>
                </a:lnTo>
                <a:close/>
              </a:path>
            </a:pathLst>
          </a:custGeom>
          <a:solidFill>
            <a:srgbClr val="F1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EA576-AF6C-07A6-1F76-9E3A65242411}"/>
              </a:ext>
            </a:extLst>
          </p:cNvPr>
          <p:cNvSpPr txBox="1"/>
          <p:nvPr/>
        </p:nvSpPr>
        <p:spPr>
          <a:xfrm>
            <a:off x="666115" y="2079271"/>
            <a:ext cx="1289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Software Engineer have the highest overall compensation.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1A373-2580-6355-9F0A-3667A8221006}"/>
              </a:ext>
            </a:extLst>
          </p:cNvPr>
          <p:cNvSpPr txBox="1"/>
          <p:nvPr/>
        </p:nvSpPr>
        <p:spPr>
          <a:xfrm>
            <a:off x="666115" y="2951234"/>
            <a:ext cx="1465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People with more professional skills and experience earn more.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BFD90-7A57-CFA0-1E0F-C061933C05FE}"/>
              </a:ext>
            </a:extLst>
          </p:cNvPr>
          <p:cNvSpPr txBox="1"/>
          <p:nvPr/>
        </p:nvSpPr>
        <p:spPr>
          <a:xfrm>
            <a:off x="666115" y="3785919"/>
            <a:ext cx="11694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tech field consists of a maximum number of employees.</a:t>
            </a: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31610-4F8B-7834-1944-5A86C8AC0138}"/>
              </a:ext>
            </a:extLst>
          </p:cNvPr>
          <p:cNvSpPr txBox="1"/>
          <p:nvPr/>
        </p:nvSpPr>
        <p:spPr>
          <a:xfrm>
            <a:off x="666114" y="4631949"/>
            <a:ext cx="12592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Men are getting more compensation than other genders.</a:t>
            </a:r>
            <a:endParaRPr lang="en-IN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FCEED-EC75-3237-261F-17A0435DE9F4}"/>
              </a:ext>
            </a:extLst>
          </p:cNvPr>
          <p:cNvSpPr txBox="1"/>
          <p:nvPr/>
        </p:nvSpPr>
        <p:spPr>
          <a:xfrm>
            <a:off x="666114" y="5466634"/>
            <a:ext cx="139642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Countries like the USA, Switzerland , and Australia tend to offer higher salaries for the same job role as compared to other countries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6337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81B2C-E1DC-7B42-ECB5-07C693C9F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A8CDF1-58FE-ED76-93E8-DAB5AE01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95300"/>
            <a:ext cx="9601200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7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28541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0" y="1580"/>
                </a:moveTo>
                <a:lnTo>
                  <a:pt x="18287998" y="1580"/>
                </a:lnTo>
                <a:lnTo>
                  <a:pt x="18287998" y="0"/>
                </a:lnTo>
                <a:lnTo>
                  <a:pt x="0" y="0"/>
                </a:lnTo>
                <a:lnTo>
                  <a:pt x="0" y="15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5730"/>
            <a:chOff x="0" y="0"/>
            <a:chExt cx="18288000" cy="102857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10104755"/>
            </a:xfrm>
            <a:custGeom>
              <a:avLst/>
              <a:gdLst/>
              <a:ahLst/>
              <a:cxnLst/>
              <a:rect l="l" t="t" r="r" b="b"/>
              <a:pathLst>
                <a:path w="18288000" h="10104755">
                  <a:moveTo>
                    <a:pt x="0" y="10104443"/>
                  </a:moveTo>
                  <a:lnTo>
                    <a:pt x="18287998" y="10104443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1010444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0104442"/>
              <a:ext cx="18288000" cy="180975"/>
            </a:xfrm>
            <a:custGeom>
              <a:avLst/>
              <a:gdLst/>
              <a:ahLst/>
              <a:cxnLst/>
              <a:rect l="l" t="t" r="r" b="b"/>
              <a:pathLst>
                <a:path w="18288000" h="180975">
                  <a:moveTo>
                    <a:pt x="18287998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80974"/>
                  </a:lnTo>
                  <a:close/>
                </a:path>
              </a:pathLst>
            </a:custGeom>
            <a:solidFill>
              <a:srgbClr val="F14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070" rIns="0" bIns="0" rtlCol="0">
            <a:spAutoFit/>
          </a:bodyPr>
          <a:lstStyle/>
          <a:p>
            <a:pPr marL="1113155">
              <a:lnSpc>
                <a:spcPct val="100000"/>
              </a:lnSpc>
              <a:spcBef>
                <a:spcPts val="100"/>
              </a:spcBef>
            </a:pPr>
            <a:r>
              <a:rPr sz="8500" spc="540" dirty="0"/>
              <a:t>Aim</a:t>
            </a:r>
            <a:r>
              <a:rPr sz="8500" spc="85" dirty="0"/>
              <a:t> </a:t>
            </a:r>
            <a:r>
              <a:rPr sz="8500" spc="275" dirty="0"/>
              <a:t>of</a:t>
            </a:r>
            <a:r>
              <a:rPr sz="8500" spc="85" dirty="0"/>
              <a:t> </a:t>
            </a:r>
            <a:r>
              <a:rPr sz="8500" spc="415" dirty="0"/>
              <a:t>the</a:t>
            </a:r>
            <a:r>
              <a:rPr sz="8500" spc="85" dirty="0"/>
              <a:t> </a:t>
            </a:r>
            <a:r>
              <a:rPr sz="8500" spc="475" dirty="0"/>
              <a:t>Project</a:t>
            </a:r>
            <a:endParaRPr sz="8500"/>
          </a:p>
        </p:txBody>
      </p:sp>
      <p:grpSp>
        <p:nvGrpSpPr>
          <p:cNvPr id="7" name="object 7"/>
          <p:cNvGrpSpPr/>
          <p:nvPr/>
        </p:nvGrpSpPr>
        <p:grpSpPr>
          <a:xfrm>
            <a:off x="1030331" y="1128388"/>
            <a:ext cx="724535" cy="4339590"/>
            <a:chOff x="1030331" y="1128388"/>
            <a:chExt cx="724535" cy="4339590"/>
          </a:xfrm>
        </p:grpSpPr>
        <p:sp>
          <p:nvSpPr>
            <p:cNvPr id="8" name="object 8"/>
            <p:cNvSpPr/>
            <p:nvPr/>
          </p:nvSpPr>
          <p:spPr>
            <a:xfrm>
              <a:off x="1030325" y="1128394"/>
              <a:ext cx="417830" cy="429259"/>
            </a:xfrm>
            <a:custGeom>
              <a:avLst/>
              <a:gdLst/>
              <a:ahLst/>
              <a:cxnLst/>
              <a:rect l="l" t="t" r="r" b="b"/>
              <a:pathLst>
                <a:path w="417830" h="429259">
                  <a:moveTo>
                    <a:pt x="269938" y="28803"/>
                  </a:moveTo>
                  <a:lnTo>
                    <a:pt x="244170" y="25"/>
                  </a:lnTo>
                  <a:lnTo>
                    <a:pt x="179781" y="0"/>
                  </a:lnTo>
                  <a:lnTo>
                    <a:pt x="172999" y="1054"/>
                  </a:lnTo>
                  <a:lnTo>
                    <a:pt x="137388" y="21132"/>
                  </a:lnTo>
                  <a:lnTo>
                    <a:pt x="927" y="393763"/>
                  </a:lnTo>
                  <a:lnTo>
                    <a:pt x="0" y="400443"/>
                  </a:lnTo>
                  <a:lnTo>
                    <a:pt x="50" y="402678"/>
                  </a:lnTo>
                  <a:lnTo>
                    <a:pt x="105854" y="429221"/>
                  </a:lnTo>
                  <a:lnTo>
                    <a:pt x="110070" y="428586"/>
                  </a:lnTo>
                  <a:lnTo>
                    <a:pt x="210489" y="203288"/>
                  </a:lnTo>
                  <a:lnTo>
                    <a:pt x="268262" y="37553"/>
                  </a:lnTo>
                  <a:lnTo>
                    <a:pt x="269011" y="35433"/>
                  </a:lnTo>
                  <a:lnTo>
                    <a:pt x="269481" y="33261"/>
                  </a:lnTo>
                  <a:lnTo>
                    <a:pt x="269938" y="28803"/>
                  </a:lnTo>
                  <a:close/>
                </a:path>
                <a:path w="417830" h="429259">
                  <a:moveTo>
                    <a:pt x="417461" y="386626"/>
                  </a:moveTo>
                  <a:lnTo>
                    <a:pt x="318782" y="105486"/>
                  </a:lnTo>
                  <a:lnTo>
                    <a:pt x="317334" y="101688"/>
                  </a:lnTo>
                  <a:lnTo>
                    <a:pt x="314579" y="99796"/>
                  </a:lnTo>
                  <a:lnTo>
                    <a:pt x="306463" y="99796"/>
                  </a:lnTo>
                  <a:lnTo>
                    <a:pt x="262077" y="219468"/>
                  </a:lnTo>
                  <a:lnTo>
                    <a:pt x="247624" y="260731"/>
                  </a:lnTo>
                  <a:lnTo>
                    <a:pt x="243420" y="284708"/>
                  </a:lnTo>
                  <a:lnTo>
                    <a:pt x="244475" y="296697"/>
                  </a:lnTo>
                  <a:lnTo>
                    <a:pt x="281559" y="405536"/>
                  </a:lnTo>
                  <a:lnTo>
                    <a:pt x="307632" y="427570"/>
                  </a:lnTo>
                  <a:lnTo>
                    <a:pt x="402221" y="427570"/>
                  </a:lnTo>
                  <a:lnTo>
                    <a:pt x="417461" y="414426"/>
                  </a:lnTo>
                  <a:lnTo>
                    <a:pt x="417461" y="386626"/>
                  </a:lnTo>
                  <a:close/>
                </a:path>
              </a:pathLst>
            </a:custGeom>
            <a:solidFill>
              <a:srgbClr val="F14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946" y="3760989"/>
              <a:ext cx="142875" cy="142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946" y="3008514"/>
              <a:ext cx="142875" cy="1428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946" y="4513464"/>
              <a:ext cx="142875" cy="1428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946" y="5324474"/>
              <a:ext cx="142875" cy="142874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690880" indent="-20955">
              <a:lnSpc>
                <a:spcPct val="149600"/>
              </a:lnSpc>
              <a:spcBef>
                <a:spcPts val="100"/>
              </a:spcBef>
              <a:tabLst>
                <a:tab pos="3444240" algn="l"/>
              </a:tabLst>
            </a:pPr>
            <a:r>
              <a:rPr spc="140" dirty="0"/>
              <a:t>Data</a:t>
            </a:r>
            <a:r>
              <a:rPr spc="40" dirty="0"/>
              <a:t> </a:t>
            </a:r>
            <a:r>
              <a:rPr spc="150" dirty="0"/>
              <a:t>Cleaning</a:t>
            </a:r>
            <a:r>
              <a:rPr spc="45" dirty="0"/>
              <a:t> </a:t>
            </a:r>
            <a:r>
              <a:rPr spc="290" dirty="0"/>
              <a:t>–</a:t>
            </a:r>
            <a:r>
              <a:rPr spc="45" dirty="0"/>
              <a:t> </a:t>
            </a:r>
            <a:r>
              <a:rPr spc="155" dirty="0"/>
              <a:t>Ensuring</a:t>
            </a:r>
            <a:r>
              <a:rPr spc="45" dirty="0"/>
              <a:t> </a:t>
            </a:r>
            <a:r>
              <a:rPr spc="170" dirty="0"/>
              <a:t>accuracy</a:t>
            </a:r>
            <a:r>
              <a:rPr spc="40" dirty="0"/>
              <a:t> </a:t>
            </a:r>
            <a:r>
              <a:rPr spc="150" dirty="0"/>
              <a:t>and</a:t>
            </a:r>
            <a:r>
              <a:rPr spc="45" dirty="0"/>
              <a:t> </a:t>
            </a:r>
            <a:r>
              <a:rPr spc="165" dirty="0"/>
              <a:t>consistency</a:t>
            </a:r>
            <a:r>
              <a:rPr spc="45" dirty="0"/>
              <a:t> </a:t>
            </a:r>
            <a:r>
              <a:rPr spc="85" dirty="0"/>
              <a:t>in</a:t>
            </a:r>
            <a:r>
              <a:rPr spc="45" dirty="0"/>
              <a:t> </a:t>
            </a:r>
            <a:r>
              <a:rPr spc="175" dirty="0"/>
              <a:t>Excel. </a:t>
            </a:r>
            <a:r>
              <a:rPr spc="140" dirty="0"/>
              <a:t>Data</a:t>
            </a:r>
            <a:r>
              <a:rPr spc="40" dirty="0"/>
              <a:t> </a:t>
            </a:r>
            <a:r>
              <a:rPr spc="135" dirty="0"/>
              <a:t>Extraction</a:t>
            </a:r>
            <a:r>
              <a:rPr spc="45" dirty="0"/>
              <a:t> </a:t>
            </a:r>
            <a:r>
              <a:rPr spc="290" dirty="0"/>
              <a:t>–</a:t>
            </a:r>
            <a:r>
              <a:rPr spc="45" dirty="0"/>
              <a:t> </a:t>
            </a:r>
            <a:r>
              <a:rPr spc="140" dirty="0"/>
              <a:t>Identifying</a:t>
            </a:r>
            <a:r>
              <a:rPr spc="45" dirty="0"/>
              <a:t> </a:t>
            </a:r>
            <a:r>
              <a:rPr spc="140" dirty="0"/>
              <a:t>trends</a:t>
            </a:r>
            <a:r>
              <a:rPr spc="45" dirty="0"/>
              <a:t> </a:t>
            </a:r>
            <a:r>
              <a:rPr spc="150" dirty="0"/>
              <a:t>and</a:t>
            </a:r>
            <a:r>
              <a:rPr spc="45" dirty="0"/>
              <a:t> </a:t>
            </a:r>
            <a:r>
              <a:rPr spc="120" dirty="0"/>
              <a:t>storing</a:t>
            </a:r>
            <a:r>
              <a:rPr spc="45" dirty="0"/>
              <a:t> </a:t>
            </a:r>
            <a:r>
              <a:rPr spc="140" dirty="0"/>
              <a:t>data</a:t>
            </a:r>
            <a:r>
              <a:rPr spc="45" dirty="0"/>
              <a:t> </a:t>
            </a:r>
            <a:r>
              <a:rPr spc="85" dirty="0"/>
              <a:t>in</a:t>
            </a:r>
            <a:r>
              <a:rPr spc="45" dirty="0"/>
              <a:t> </a:t>
            </a:r>
            <a:r>
              <a:rPr spc="120" dirty="0"/>
              <a:t>MySQL. </a:t>
            </a:r>
            <a:r>
              <a:rPr spc="150" dirty="0"/>
              <a:t>Trend</a:t>
            </a:r>
            <a:r>
              <a:rPr spc="40" dirty="0"/>
              <a:t> </a:t>
            </a:r>
            <a:r>
              <a:rPr spc="175" dirty="0"/>
              <a:t>Analysis</a:t>
            </a:r>
            <a:r>
              <a:rPr spc="45" dirty="0"/>
              <a:t> </a:t>
            </a:r>
            <a:r>
              <a:rPr spc="240" dirty="0"/>
              <a:t>–</a:t>
            </a:r>
            <a:r>
              <a:rPr dirty="0"/>
              <a:t>	</a:t>
            </a:r>
            <a:r>
              <a:rPr spc="145" dirty="0"/>
              <a:t>Analyzing</a:t>
            </a:r>
            <a:r>
              <a:rPr spc="40" dirty="0"/>
              <a:t> </a:t>
            </a:r>
            <a:r>
              <a:rPr spc="160" dirty="0"/>
              <a:t>salary</a:t>
            </a:r>
            <a:r>
              <a:rPr spc="40" dirty="0"/>
              <a:t> </a:t>
            </a:r>
            <a:r>
              <a:rPr spc="130" dirty="0"/>
              <a:t>patterns</a:t>
            </a:r>
            <a:r>
              <a:rPr spc="45" dirty="0"/>
              <a:t> </a:t>
            </a:r>
            <a:r>
              <a:rPr spc="150" dirty="0"/>
              <a:t>and</a:t>
            </a:r>
            <a:r>
              <a:rPr spc="40" dirty="0"/>
              <a:t> </a:t>
            </a:r>
            <a:r>
              <a:rPr spc="175" dirty="0"/>
              <a:t>key</a:t>
            </a:r>
            <a:r>
              <a:rPr spc="45" dirty="0"/>
              <a:t> </a:t>
            </a:r>
            <a:r>
              <a:rPr spc="114" dirty="0"/>
              <a:t>factors.</a:t>
            </a:r>
          </a:p>
          <a:p>
            <a:pPr marL="63500">
              <a:lnSpc>
                <a:spcPct val="100000"/>
              </a:lnSpc>
              <a:spcBef>
                <a:spcPts val="2425"/>
              </a:spcBef>
            </a:pPr>
            <a:r>
              <a:rPr spc="125" dirty="0"/>
              <a:t>Visualization</a:t>
            </a:r>
            <a:r>
              <a:rPr spc="45" dirty="0"/>
              <a:t> </a:t>
            </a:r>
            <a:r>
              <a:rPr spc="290" dirty="0"/>
              <a:t>–</a:t>
            </a:r>
            <a:r>
              <a:rPr spc="50" dirty="0"/>
              <a:t> </a:t>
            </a:r>
            <a:r>
              <a:rPr spc="130" dirty="0"/>
              <a:t>Creating</a:t>
            </a:r>
            <a:r>
              <a:rPr spc="45" dirty="0"/>
              <a:t> </a:t>
            </a:r>
            <a:r>
              <a:rPr spc="170" dirty="0"/>
              <a:t>a</a:t>
            </a:r>
            <a:r>
              <a:rPr spc="50" dirty="0"/>
              <a:t> </a:t>
            </a:r>
            <a:r>
              <a:rPr spc="160" dirty="0"/>
              <a:t>dynamic</a:t>
            </a:r>
            <a:r>
              <a:rPr spc="50" dirty="0"/>
              <a:t> </a:t>
            </a:r>
            <a:r>
              <a:rPr spc="165" dirty="0"/>
              <a:t>Tableau</a:t>
            </a:r>
            <a:r>
              <a:rPr spc="45" dirty="0"/>
              <a:t> </a:t>
            </a:r>
            <a:r>
              <a:rPr spc="155" dirty="0"/>
              <a:t>dashboard</a:t>
            </a:r>
            <a:r>
              <a:rPr spc="50" dirty="0"/>
              <a:t> </a:t>
            </a:r>
            <a:r>
              <a:rPr spc="65" dirty="0"/>
              <a:t>for</a:t>
            </a:r>
            <a:r>
              <a:rPr spc="50" dirty="0"/>
              <a:t> </a:t>
            </a:r>
            <a:r>
              <a:rPr spc="125" dirty="0"/>
              <a:t>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0208" y="5954662"/>
            <a:ext cx="15117790" cy="433233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30949" y="264997"/>
            <a:ext cx="417830" cy="429259"/>
          </a:xfrm>
          <a:custGeom>
            <a:avLst/>
            <a:gdLst/>
            <a:ahLst/>
            <a:cxnLst/>
            <a:rect l="l" t="t" r="r" b="b"/>
            <a:pathLst>
              <a:path w="417830" h="429259">
                <a:moveTo>
                  <a:pt x="269938" y="28803"/>
                </a:moveTo>
                <a:lnTo>
                  <a:pt x="244182" y="25"/>
                </a:lnTo>
                <a:lnTo>
                  <a:pt x="179781" y="0"/>
                </a:lnTo>
                <a:lnTo>
                  <a:pt x="172999" y="1054"/>
                </a:lnTo>
                <a:lnTo>
                  <a:pt x="137388" y="21132"/>
                </a:lnTo>
                <a:lnTo>
                  <a:pt x="927" y="393776"/>
                </a:lnTo>
                <a:lnTo>
                  <a:pt x="0" y="400443"/>
                </a:lnTo>
                <a:lnTo>
                  <a:pt x="50" y="402678"/>
                </a:lnTo>
                <a:lnTo>
                  <a:pt x="105854" y="429221"/>
                </a:lnTo>
                <a:lnTo>
                  <a:pt x="110083" y="428586"/>
                </a:lnTo>
                <a:lnTo>
                  <a:pt x="210489" y="203288"/>
                </a:lnTo>
                <a:lnTo>
                  <a:pt x="268262" y="37553"/>
                </a:lnTo>
                <a:lnTo>
                  <a:pt x="269011" y="35445"/>
                </a:lnTo>
                <a:lnTo>
                  <a:pt x="269494" y="33274"/>
                </a:lnTo>
                <a:lnTo>
                  <a:pt x="269938" y="28803"/>
                </a:lnTo>
                <a:close/>
              </a:path>
              <a:path w="417830" h="429259">
                <a:moveTo>
                  <a:pt x="417474" y="386638"/>
                </a:moveTo>
                <a:lnTo>
                  <a:pt x="318782" y="105486"/>
                </a:lnTo>
                <a:lnTo>
                  <a:pt x="317334" y="101688"/>
                </a:lnTo>
                <a:lnTo>
                  <a:pt x="314579" y="99796"/>
                </a:lnTo>
                <a:lnTo>
                  <a:pt x="306463" y="99796"/>
                </a:lnTo>
                <a:lnTo>
                  <a:pt x="262077" y="219468"/>
                </a:lnTo>
                <a:lnTo>
                  <a:pt x="247637" y="260743"/>
                </a:lnTo>
                <a:lnTo>
                  <a:pt x="243420" y="284708"/>
                </a:lnTo>
                <a:lnTo>
                  <a:pt x="244475" y="296697"/>
                </a:lnTo>
                <a:lnTo>
                  <a:pt x="281571" y="405536"/>
                </a:lnTo>
                <a:lnTo>
                  <a:pt x="307644" y="427570"/>
                </a:lnTo>
                <a:lnTo>
                  <a:pt x="402234" y="427570"/>
                </a:lnTo>
                <a:lnTo>
                  <a:pt x="417474" y="414439"/>
                </a:lnTo>
                <a:lnTo>
                  <a:pt x="417474" y="386638"/>
                </a:lnTo>
                <a:close/>
              </a:path>
            </a:pathLst>
          </a:custGeom>
          <a:solidFill>
            <a:srgbClr val="F1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326" y="1332940"/>
            <a:ext cx="16602074" cy="65341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210" rIns="0" bIns="0" rtlCol="0">
            <a:spAutoFit/>
          </a:bodyPr>
          <a:lstStyle/>
          <a:p>
            <a:pPr marL="608330">
              <a:lnSpc>
                <a:spcPct val="100000"/>
              </a:lnSpc>
              <a:spcBef>
                <a:spcPts val="100"/>
              </a:spcBef>
              <a:tabLst>
                <a:tab pos="4867910" algn="l"/>
              </a:tabLst>
            </a:pPr>
            <a:r>
              <a:rPr sz="5700" b="0" spc="262" baseline="2192" dirty="0">
                <a:latin typeface="Calibri"/>
                <a:cs typeface="Calibri"/>
              </a:rPr>
              <a:t>Dataset</a:t>
            </a:r>
            <a:r>
              <a:rPr sz="5700" b="0" spc="75" baseline="2192" dirty="0">
                <a:latin typeface="Calibri"/>
                <a:cs typeface="Calibri"/>
              </a:rPr>
              <a:t> </a:t>
            </a:r>
            <a:r>
              <a:rPr sz="5700" b="0" spc="209" baseline="2192" dirty="0">
                <a:latin typeface="Calibri"/>
                <a:cs typeface="Calibri"/>
              </a:rPr>
              <a:t>Overview</a:t>
            </a:r>
            <a:r>
              <a:rPr sz="5700" b="0" spc="82" baseline="2192" dirty="0">
                <a:latin typeface="Calibri"/>
                <a:cs typeface="Calibri"/>
              </a:rPr>
              <a:t> </a:t>
            </a:r>
            <a:r>
              <a:rPr sz="5700" b="0" spc="60" baseline="2192" dirty="0">
                <a:latin typeface="Calibri"/>
                <a:cs typeface="Calibri"/>
              </a:rPr>
              <a:t>:</a:t>
            </a:r>
            <a:r>
              <a:rPr sz="5700" b="0" baseline="2192" dirty="0">
                <a:latin typeface="Calibri"/>
                <a:cs typeface="Calibri"/>
              </a:rPr>
              <a:t>	</a:t>
            </a:r>
            <a:r>
              <a:rPr sz="2800" b="0" spc="150" dirty="0">
                <a:latin typeface="Calibri"/>
                <a:cs typeface="Calibri"/>
              </a:rPr>
              <a:t>The</a:t>
            </a:r>
            <a:r>
              <a:rPr sz="2800" b="0" spc="40" dirty="0">
                <a:latin typeface="Calibri"/>
                <a:cs typeface="Calibri"/>
              </a:rPr>
              <a:t> </a:t>
            </a:r>
            <a:r>
              <a:rPr sz="2800" b="0" spc="125" dirty="0">
                <a:latin typeface="Calibri"/>
                <a:cs typeface="Calibri"/>
              </a:rPr>
              <a:t>dataset</a:t>
            </a:r>
            <a:r>
              <a:rPr sz="2800" b="0" spc="45" dirty="0">
                <a:latin typeface="Calibri"/>
                <a:cs typeface="Calibri"/>
              </a:rPr>
              <a:t> </a:t>
            </a:r>
            <a:r>
              <a:rPr sz="2800" b="0" spc="135" dirty="0">
                <a:latin typeface="Calibri"/>
                <a:cs typeface="Calibri"/>
              </a:rPr>
              <a:t>includes</a:t>
            </a:r>
            <a:r>
              <a:rPr sz="2800" b="0" spc="45" dirty="0">
                <a:latin typeface="Calibri"/>
                <a:cs typeface="Calibri"/>
              </a:rPr>
              <a:t> </a:t>
            </a:r>
            <a:r>
              <a:rPr sz="2800" b="0" spc="235" dirty="0">
                <a:latin typeface="Calibri"/>
                <a:cs typeface="Calibri"/>
              </a:rPr>
              <a:t>28104</a:t>
            </a:r>
            <a:r>
              <a:rPr sz="2800" b="0" spc="45" dirty="0">
                <a:latin typeface="Calibri"/>
                <a:cs typeface="Calibri"/>
              </a:rPr>
              <a:t> </a:t>
            </a:r>
            <a:r>
              <a:rPr sz="2800" b="0" spc="180" dirty="0">
                <a:latin typeface="Calibri"/>
                <a:cs typeface="Calibri"/>
              </a:rPr>
              <a:t>Rows</a:t>
            </a:r>
            <a:r>
              <a:rPr sz="2800" b="0" spc="4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&amp;</a:t>
            </a:r>
            <a:r>
              <a:rPr sz="2800" b="0" spc="45" dirty="0">
                <a:latin typeface="Calibri"/>
                <a:cs typeface="Calibri"/>
              </a:rPr>
              <a:t> </a:t>
            </a:r>
            <a:r>
              <a:rPr sz="2800" b="0" spc="235" dirty="0">
                <a:latin typeface="Calibri"/>
                <a:cs typeface="Calibri"/>
              </a:rPr>
              <a:t>16</a:t>
            </a:r>
            <a:r>
              <a:rPr sz="2800" b="0" spc="45" dirty="0">
                <a:latin typeface="Calibri"/>
                <a:cs typeface="Calibri"/>
              </a:rPr>
              <a:t> </a:t>
            </a:r>
            <a:r>
              <a:rPr sz="2800" b="0" spc="95" dirty="0">
                <a:latin typeface="Calibri"/>
                <a:cs typeface="Calibri"/>
              </a:rPr>
              <a:t>attributes</a:t>
            </a:r>
            <a:r>
              <a:rPr sz="2800" b="0" spc="45" dirty="0">
                <a:latin typeface="Calibri"/>
                <a:cs typeface="Calibri"/>
              </a:rPr>
              <a:t> </a:t>
            </a:r>
            <a:r>
              <a:rPr sz="2800" b="0" spc="105" dirty="0">
                <a:latin typeface="Calibri"/>
                <a:cs typeface="Calibri"/>
              </a:rPr>
              <a:t>influencing</a:t>
            </a:r>
            <a:r>
              <a:rPr sz="2800" b="0" spc="40" dirty="0">
                <a:latin typeface="Calibri"/>
                <a:cs typeface="Calibri"/>
              </a:rPr>
              <a:t> </a:t>
            </a:r>
            <a:r>
              <a:rPr sz="2800" b="0" spc="120" dirty="0">
                <a:latin typeface="Calibri"/>
                <a:cs typeface="Calibri"/>
              </a:rPr>
              <a:t>salaries.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657975" cy="10287000"/>
          </a:xfrm>
          <a:custGeom>
            <a:avLst/>
            <a:gdLst/>
            <a:ahLst/>
            <a:cxnLst/>
            <a:rect l="l" t="t" r="r" b="b"/>
            <a:pathLst>
              <a:path w="6657975" h="10287000">
                <a:moveTo>
                  <a:pt x="665797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657974" y="0"/>
                </a:lnTo>
                <a:lnTo>
                  <a:pt x="6657974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10" dirty="0"/>
              <a:t>Data</a:t>
            </a:r>
            <a:r>
              <a:rPr spc="55" dirty="0"/>
              <a:t> </a:t>
            </a:r>
            <a:r>
              <a:rPr spc="225" dirty="0"/>
              <a:t>Preprocessing</a:t>
            </a:r>
            <a:r>
              <a:rPr spc="60" dirty="0"/>
              <a:t> </a:t>
            </a:r>
            <a:r>
              <a:rPr spc="215" dirty="0"/>
              <a:t>using</a:t>
            </a:r>
            <a:r>
              <a:rPr spc="55" dirty="0"/>
              <a:t> </a:t>
            </a:r>
            <a:r>
              <a:rPr spc="275" dirty="0"/>
              <a:t>Excel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8774300"/>
            <a:ext cx="3133725" cy="485775"/>
          </a:xfrm>
          <a:prstGeom prst="rect">
            <a:avLst/>
          </a:prstGeom>
          <a:solidFill>
            <a:srgbClr val="F14200"/>
          </a:solidFill>
        </p:spPr>
        <p:txBody>
          <a:bodyPr vert="horz" wrap="square" lIns="0" tIns="9715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765"/>
              </a:spcBef>
            </a:pPr>
            <a:r>
              <a:rPr sz="1700" b="1" spc="18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BACK</a:t>
            </a:r>
            <a:r>
              <a:rPr sz="1700" b="1" spc="2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700" b="1" spc="10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1700" b="1" spc="2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700" b="1" spc="13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AGENDA</a:t>
            </a:r>
            <a:r>
              <a:rPr sz="1700" b="1" spc="20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700" b="1" spc="145" dirty="0">
                <a:solidFill>
                  <a:srgbClr val="FFFFFF"/>
                </a:solidFill>
                <a:latin typeface="Calibri"/>
                <a:cs typeface="Calibri"/>
                <a:hlinkClick r:id="rId2" action="ppaction://hlinksldjump"/>
              </a:rPr>
              <a:t>PAGE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489" y="137884"/>
            <a:ext cx="17955260" cy="7858125"/>
            <a:chOff x="-1489" y="137884"/>
            <a:chExt cx="17955260" cy="7858125"/>
          </a:xfrm>
        </p:grpSpPr>
        <p:sp>
          <p:nvSpPr>
            <p:cNvPr id="6" name="object 6"/>
            <p:cNvSpPr/>
            <p:nvPr/>
          </p:nvSpPr>
          <p:spPr>
            <a:xfrm>
              <a:off x="-1485" y="585685"/>
              <a:ext cx="429895" cy="441959"/>
            </a:xfrm>
            <a:custGeom>
              <a:avLst/>
              <a:gdLst/>
              <a:ahLst/>
              <a:cxnLst/>
              <a:rect l="l" t="t" r="r" b="b"/>
              <a:pathLst>
                <a:path w="429895" h="441959">
                  <a:moveTo>
                    <a:pt x="277888" y="29654"/>
                  </a:moveTo>
                  <a:lnTo>
                    <a:pt x="251371" y="25"/>
                  </a:lnTo>
                  <a:lnTo>
                    <a:pt x="185077" y="0"/>
                  </a:lnTo>
                  <a:lnTo>
                    <a:pt x="178092" y="1079"/>
                  </a:lnTo>
                  <a:lnTo>
                    <a:pt x="141427" y="21755"/>
                  </a:lnTo>
                  <a:lnTo>
                    <a:pt x="952" y="405384"/>
                  </a:lnTo>
                  <a:lnTo>
                    <a:pt x="0" y="412254"/>
                  </a:lnTo>
                  <a:lnTo>
                    <a:pt x="50" y="414553"/>
                  </a:lnTo>
                  <a:lnTo>
                    <a:pt x="26835" y="441845"/>
                  </a:lnTo>
                  <a:lnTo>
                    <a:pt x="108966" y="441883"/>
                  </a:lnTo>
                  <a:lnTo>
                    <a:pt x="113309" y="441223"/>
                  </a:lnTo>
                  <a:lnTo>
                    <a:pt x="143522" y="417410"/>
                  </a:lnTo>
                  <a:lnTo>
                    <a:pt x="216687" y="209283"/>
                  </a:lnTo>
                  <a:lnTo>
                    <a:pt x="276174" y="38658"/>
                  </a:lnTo>
                  <a:lnTo>
                    <a:pt x="276936" y="36487"/>
                  </a:lnTo>
                  <a:lnTo>
                    <a:pt x="277431" y="34239"/>
                  </a:lnTo>
                  <a:lnTo>
                    <a:pt x="277888" y="29654"/>
                  </a:lnTo>
                  <a:close/>
                </a:path>
                <a:path w="429895" h="441959">
                  <a:moveTo>
                    <a:pt x="429768" y="398030"/>
                  </a:moveTo>
                  <a:lnTo>
                    <a:pt x="328168" y="108585"/>
                  </a:lnTo>
                  <a:lnTo>
                    <a:pt x="326682" y="104686"/>
                  </a:lnTo>
                  <a:lnTo>
                    <a:pt x="323850" y="102730"/>
                  </a:lnTo>
                  <a:lnTo>
                    <a:pt x="315493" y="102730"/>
                  </a:lnTo>
                  <a:lnTo>
                    <a:pt x="269798" y="225933"/>
                  </a:lnTo>
                  <a:lnTo>
                    <a:pt x="254927" y="268427"/>
                  </a:lnTo>
                  <a:lnTo>
                    <a:pt x="250596" y="293103"/>
                  </a:lnTo>
                  <a:lnTo>
                    <a:pt x="251675" y="305447"/>
                  </a:lnTo>
                  <a:lnTo>
                    <a:pt x="254927" y="317792"/>
                  </a:lnTo>
                  <a:lnTo>
                    <a:pt x="288404" y="413296"/>
                  </a:lnTo>
                  <a:lnTo>
                    <a:pt x="289864" y="417499"/>
                  </a:lnTo>
                  <a:lnTo>
                    <a:pt x="316699" y="440182"/>
                  </a:lnTo>
                  <a:lnTo>
                    <a:pt x="414083" y="440182"/>
                  </a:lnTo>
                  <a:lnTo>
                    <a:pt x="429768" y="426656"/>
                  </a:lnTo>
                  <a:lnTo>
                    <a:pt x="429768" y="398030"/>
                  </a:lnTo>
                  <a:close/>
                </a:path>
              </a:pathLst>
            </a:custGeom>
            <a:solidFill>
              <a:srgbClr val="F14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587" y="137884"/>
              <a:ext cx="11296650" cy="78581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830" y="2390055"/>
              <a:ext cx="114300" cy="1142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830" y="3088641"/>
              <a:ext cx="114300" cy="1142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830" y="3786506"/>
              <a:ext cx="114300" cy="1142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830" y="5095874"/>
              <a:ext cx="114300" cy="1142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830" y="5784468"/>
              <a:ext cx="114300" cy="1142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830" y="4407535"/>
              <a:ext cx="114300" cy="11429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68721" y="2193237"/>
            <a:ext cx="5574665" cy="43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75" dirty="0">
                <a:latin typeface="Calibri"/>
                <a:cs typeface="Calibri"/>
              </a:rPr>
              <a:t>Removed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165" dirty="0">
                <a:latin typeface="Calibri"/>
                <a:cs typeface="Calibri"/>
              </a:rPr>
              <a:t>duplicate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135" dirty="0">
                <a:latin typeface="Calibri"/>
                <a:cs typeface="Calibri"/>
              </a:rPr>
              <a:t>entries.</a:t>
            </a:r>
            <a:endParaRPr sz="2800">
              <a:latin typeface="Calibri"/>
              <a:cs typeface="Calibri"/>
            </a:endParaRPr>
          </a:p>
          <a:p>
            <a:pPr marL="12700" marR="958215">
              <a:lnSpc>
                <a:spcPct val="154500"/>
              </a:lnSpc>
              <a:spcBef>
                <a:spcPts val="309"/>
              </a:spcBef>
            </a:pPr>
            <a:r>
              <a:rPr sz="2800" b="1" spc="195" dirty="0">
                <a:latin typeface="Calibri"/>
                <a:cs typeface="Calibri"/>
              </a:rPr>
              <a:t>Addressed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195" dirty="0">
                <a:latin typeface="Calibri"/>
                <a:cs typeface="Calibri"/>
              </a:rPr>
              <a:t>missing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160" dirty="0">
                <a:latin typeface="Calibri"/>
                <a:cs typeface="Calibri"/>
              </a:rPr>
              <a:t>values. </a:t>
            </a:r>
            <a:r>
              <a:rPr sz="2800" b="1" spc="190" dirty="0">
                <a:latin typeface="Calibri"/>
                <a:cs typeface="Calibri"/>
              </a:rPr>
              <a:t>Standardized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160" dirty="0">
                <a:latin typeface="Calibri"/>
                <a:cs typeface="Calibri"/>
              </a:rPr>
              <a:t>data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140" dirty="0">
                <a:latin typeface="Calibri"/>
                <a:cs typeface="Calibri"/>
              </a:rPr>
              <a:t>formats. </a:t>
            </a:r>
            <a:r>
              <a:rPr sz="2800" b="1" spc="180" dirty="0">
                <a:latin typeface="Calibri"/>
                <a:cs typeface="Calibri"/>
              </a:rPr>
              <a:t>Added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185" dirty="0">
                <a:latin typeface="Calibri"/>
                <a:cs typeface="Calibri"/>
              </a:rPr>
              <a:t>new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165" dirty="0">
                <a:latin typeface="Calibri"/>
                <a:cs typeface="Calibri"/>
              </a:rPr>
              <a:t>columns.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b="1" spc="185" dirty="0">
                <a:latin typeface="Calibri"/>
                <a:cs typeface="Calibri"/>
              </a:rPr>
              <a:t>Handled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145" dirty="0">
                <a:latin typeface="Calibri"/>
                <a:cs typeface="Calibri"/>
              </a:rPr>
              <a:t>Outliers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160" dirty="0">
                <a:latin typeface="Calibri"/>
                <a:cs typeface="Calibri"/>
              </a:rPr>
              <a:t>present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135" dirty="0">
                <a:latin typeface="Calibri"/>
                <a:cs typeface="Calibri"/>
              </a:rPr>
              <a:t>in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140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12700" marR="384810">
              <a:lnSpc>
                <a:spcPct val="107100"/>
              </a:lnSpc>
              <a:spcBef>
                <a:spcPts val="1820"/>
              </a:spcBef>
            </a:pPr>
            <a:r>
              <a:rPr sz="2800" b="1" spc="195" dirty="0">
                <a:latin typeface="Calibri"/>
                <a:cs typeface="Calibri"/>
              </a:rPr>
              <a:t>Ensured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155" dirty="0">
                <a:latin typeface="Calibri"/>
                <a:cs typeface="Calibri"/>
              </a:rPr>
              <a:t>Data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130" dirty="0">
                <a:latin typeface="Calibri"/>
                <a:cs typeface="Calibri"/>
              </a:rPr>
              <a:t>integrity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75" dirty="0">
                <a:latin typeface="Calibri"/>
                <a:cs typeface="Calibri"/>
              </a:rPr>
              <a:t>to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125" dirty="0">
                <a:latin typeface="Calibri"/>
                <a:cs typeface="Calibri"/>
              </a:rPr>
              <a:t>avoid </a:t>
            </a:r>
            <a:r>
              <a:rPr sz="2800" b="1" spc="160" dirty="0">
                <a:latin typeface="Calibri"/>
                <a:cs typeface="Calibri"/>
              </a:rPr>
              <a:t>wrong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145" dirty="0">
                <a:latin typeface="Calibri"/>
                <a:cs typeface="Calibri"/>
              </a:rPr>
              <a:t>outcomes.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7" y="569944"/>
            <a:ext cx="18287999" cy="10274299"/>
            <a:chOff x="0" y="0"/>
            <a:chExt cx="18287999" cy="102742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8514" y="0"/>
              <a:ext cx="12269484" cy="10274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345442"/>
              <a:ext cx="8096249" cy="2752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243" y="5143499"/>
              <a:ext cx="18150756" cy="2867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61343" y="0"/>
              <a:ext cx="6026656" cy="521017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277317" y="142759"/>
            <a:ext cx="417830" cy="429259"/>
          </a:xfrm>
          <a:custGeom>
            <a:avLst/>
            <a:gdLst/>
            <a:ahLst/>
            <a:cxnLst/>
            <a:rect l="l" t="t" r="r" b="b"/>
            <a:pathLst>
              <a:path w="417830" h="429259">
                <a:moveTo>
                  <a:pt x="269938" y="28803"/>
                </a:moveTo>
                <a:lnTo>
                  <a:pt x="244170" y="25"/>
                </a:lnTo>
                <a:lnTo>
                  <a:pt x="179781" y="0"/>
                </a:lnTo>
                <a:lnTo>
                  <a:pt x="172999" y="1054"/>
                </a:lnTo>
                <a:lnTo>
                  <a:pt x="137388" y="21132"/>
                </a:lnTo>
                <a:lnTo>
                  <a:pt x="927" y="393776"/>
                </a:lnTo>
                <a:lnTo>
                  <a:pt x="0" y="400443"/>
                </a:lnTo>
                <a:lnTo>
                  <a:pt x="50" y="402678"/>
                </a:lnTo>
                <a:lnTo>
                  <a:pt x="105854" y="429221"/>
                </a:lnTo>
                <a:lnTo>
                  <a:pt x="110070" y="428586"/>
                </a:lnTo>
                <a:lnTo>
                  <a:pt x="210489" y="203288"/>
                </a:lnTo>
                <a:lnTo>
                  <a:pt x="268262" y="37553"/>
                </a:lnTo>
                <a:lnTo>
                  <a:pt x="268998" y="35445"/>
                </a:lnTo>
                <a:lnTo>
                  <a:pt x="269481" y="33274"/>
                </a:lnTo>
                <a:lnTo>
                  <a:pt x="269938" y="28803"/>
                </a:lnTo>
                <a:close/>
              </a:path>
              <a:path w="417830" h="429259">
                <a:moveTo>
                  <a:pt x="417461" y="386638"/>
                </a:moveTo>
                <a:lnTo>
                  <a:pt x="318770" y="105486"/>
                </a:lnTo>
                <a:lnTo>
                  <a:pt x="317334" y="101688"/>
                </a:lnTo>
                <a:lnTo>
                  <a:pt x="314579" y="99796"/>
                </a:lnTo>
                <a:lnTo>
                  <a:pt x="306463" y="99796"/>
                </a:lnTo>
                <a:lnTo>
                  <a:pt x="262077" y="219468"/>
                </a:lnTo>
                <a:lnTo>
                  <a:pt x="247624" y="260743"/>
                </a:lnTo>
                <a:lnTo>
                  <a:pt x="243420" y="284721"/>
                </a:lnTo>
                <a:lnTo>
                  <a:pt x="244475" y="296710"/>
                </a:lnTo>
                <a:lnTo>
                  <a:pt x="281559" y="405536"/>
                </a:lnTo>
                <a:lnTo>
                  <a:pt x="307632" y="427570"/>
                </a:lnTo>
                <a:lnTo>
                  <a:pt x="402221" y="427570"/>
                </a:lnTo>
                <a:lnTo>
                  <a:pt x="417461" y="414439"/>
                </a:lnTo>
                <a:lnTo>
                  <a:pt x="417461" y="386638"/>
                </a:lnTo>
                <a:close/>
              </a:path>
            </a:pathLst>
          </a:custGeom>
          <a:solidFill>
            <a:srgbClr val="F1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46249" y="72104"/>
            <a:ext cx="846137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185" dirty="0"/>
              <a:t>Data</a:t>
            </a:r>
            <a:r>
              <a:rPr sz="3100" spc="40" dirty="0"/>
              <a:t> </a:t>
            </a:r>
            <a:r>
              <a:rPr sz="3100" spc="170" dirty="0"/>
              <a:t>transforming</a:t>
            </a:r>
            <a:r>
              <a:rPr sz="3100" spc="40" dirty="0"/>
              <a:t> </a:t>
            </a:r>
            <a:r>
              <a:rPr sz="3100" spc="204" dirty="0"/>
              <a:t>and</a:t>
            </a:r>
            <a:r>
              <a:rPr sz="3100" spc="40" dirty="0"/>
              <a:t> </a:t>
            </a:r>
            <a:r>
              <a:rPr sz="3100" spc="185" dirty="0"/>
              <a:t>Data</a:t>
            </a:r>
            <a:r>
              <a:rPr sz="3100" spc="45" dirty="0"/>
              <a:t> </a:t>
            </a:r>
            <a:r>
              <a:rPr sz="3100" spc="165" dirty="0"/>
              <a:t>storing</a:t>
            </a:r>
            <a:r>
              <a:rPr sz="3100" spc="40" dirty="0"/>
              <a:t> </a:t>
            </a:r>
            <a:r>
              <a:rPr sz="3100" spc="204" dirty="0"/>
              <a:t>using</a:t>
            </a:r>
            <a:r>
              <a:rPr sz="3100" spc="40" dirty="0"/>
              <a:t> </a:t>
            </a:r>
            <a:r>
              <a:rPr sz="3100" spc="265" dirty="0"/>
              <a:t>SQL</a:t>
            </a:r>
            <a:endParaRPr sz="3100"/>
          </a:p>
        </p:txBody>
      </p:sp>
      <p:sp>
        <p:nvSpPr>
          <p:cNvPr id="11" name="object 11"/>
          <p:cNvSpPr txBox="1"/>
          <p:nvPr/>
        </p:nvSpPr>
        <p:spPr>
          <a:xfrm>
            <a:off x="14484957" y="8853813"/>
            <a:ext cx="2505075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700" b="1" spc="18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BACK</a:t>
            </a:r>
            <a:r>
              <a:rPr sz="1700" b="1" spc="2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700" b="1" spc="10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TO</a:t>
            </a:r>
            <a:r>
              <a:rPr sz="1700" b="1" spc="2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700" b="1" spc="13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AGENDA</a:t>
            </a:r>
            <a:r>
              <a:rPr sz="1700" b="1" spc="2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700" b="1" spc="14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PAGE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237" y="646871"/>
            <a:ext cx="5674360" cy="164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1385570" indent="-635">
              <a:lnSpc>
                <a:spcPct val="142300"/>
              </a:lnSpc>
              <a:spcBef>
                <a:spcPts val="100"/>
              </a:spcBef>
            </a:pPr>
            <a:r>
              <a:rPr sz="2500" spc="130" dirty="0">
                <a:latin typeface="Calibri"/>
                <a:cs typeface="Calibri"/>
              </a:rPr>
              <a:t>Imported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80" dirty="0">
                <a:latin typeface="Calibri"/>
                <a:cs typeface="Calibri"/>
              </a:rPr>
              <a:t>the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120" dirty="0">
                <a:latin typeface="Calibri"/>
                <a:cs typeface="Calibri"/>
              </a:rPr>
              <a:t>cleaned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100" dirty="0">
                <a:latin typeface="Calibri"/>
                <a:cs typeface="Calibri"/>
              </a:rPr>
              <a:t>dataset </a:t>
            </a:r>
            <a:r>
              <a:rPr sz="2500" spc="130" dirty="0">
                <a:latin typeface="Calibri"/>
                <a:cs typeface="Calibri"/>
              </a:rPr>
              <a:t>Executed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135" dirty="0">
                <a:latin typeface="Calibri"/>
                <a:cs typeface="Calibri"/>
              </a:rPr>
              <a:t>complex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95" dirty="0">
                <a:latin typeface="Calibri"/>
                <a:cs typeface="Calibri"/>
              </a:rPr>
              <a:t>queries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500" spc="95" dirty="0">
                <a:latin typeface="Calibri"/>
                <a:cs typeface="Calibri"/>
              </a:rPr>
              <a:t>Generated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200" dirty="0">
                <a:latin typeface="Calibri"/>
                <a:cs typeface="Calibri"/>
              </a:rPr>
              <a:t>CSV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95" dirty="0">
                <a:latin typeface="Calibri"/>
                <a:cs typeface="Calibri"/>
              </a:rPr>
              <a:t>outputs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50" dirty="0">
                <a:latin typeface="Calibri"/>
                <a:cs typeface="Calibri"/>
              </a:rPr>
              <a:t>for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85" dirty="0">
                <a:latin typeface="Calibri"/>
                <a:cs typeface="Calibri"/>
              </a:rPr>
              <a:t>visualization</a:t>
            </a:r>
            <a:endParaRPr sz="2500" dirty="0">
              <a:latin typeface="Calibri"/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9F4808-9872-56CF-38C9-1F512060E1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929" y="569944"/>
            <a:ext cx="3749327" cy="44607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435" y="6103447"/>
            <a:ext cx="4688205" cy="4192904"/>
            <a:chOff x="-6435" y="6103447"/>
            <a:chExt cx="4688205" cy="41929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5" y="6264767"/>
              <a:ext cx="4687665" cy="40314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03447"/>
              <a:ext cx="244411" cy="13640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5930671"/>
            <a:ext cx="225817" cy="1237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5749554"/>
            <a:ext cx="220241" cy="1158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563282"/>
            <a:ext cx="223247" cy="1109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374790"/>
            <a:ext cx="230429" cy="1070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186881"/>
            <a:ext cx="237007" cy="1027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001635"/>
            <a:ext cx="238801" cy="971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820641"/>
            <a:ext cx="230812" cy="8963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4645907"/>
            <a:ext cx="209369" cy="7989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4479803"/>
            <a:ext cx="169362" cy="664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4325816"/>
            <a:ext cx="106537" cy="47077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4125157" y="8774300"/>
            <a:ext cx="3133725" cy="485775"/>
          </a:xfrm>
          <a:custGeom>
            <a:avLst/>
            <a:gdLst/>
            <a:ahLst/>
            <a:cxnLst/>
            <a:rect l="l" t="t" r="r" b="b"/>
            <a:pathLst>
              <a:path w="3133725" h="485775">
                <a:moveTo>
                  <a:pt x="3133724" y="485774"/>
                </a:moveTo>
                <a:lnTo>
                  <a:pt x="0" y="485774"/>
                </a:lnTo>
                <a:lnTo>
                  <a:pt x="0" y="0"/>
                </a:lnTo>
                <a:lnTo>
                  <a:pt x="3133724" y="0"/>
                </a:lnTo>
                <a:lnTo>
                  <a:pt x="3133724" y="485774"/>
                </a:lnTo>
                <a:close/>
              </a:path>
            </a:pathLst>
          </a:custGeom>
          <a:solidFill>
            <a:srgbClr val="F1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496" y="363676"/>
            <a:ext cx="417830" cy="429259"/>
          </a:xfrm>
          <a:custGeom>
            <a:avLst/>
            <a:gdLst/>
            <a:ahLst/>
            <a:cxnLst/>
            <a:rect l="l" t="t" r="r" b="b"/>
            <a:pathLst>
              <a:path w="417830" h="429259">
                <a:moveTo>
                  <a:pt x="269938" y="28803"/>
                </a:moveTo>
                <a:lnTo>
                  <a:pt x="244170" y="25"/>
                </a:lnTo>
                <a:lnTo>
                  <a:pt x="179781" y="0"/>
                </a:lnTo>
                <a:lnTo>
                  <a:pt x="172999" y="1054"/>
                </a:lnTo>
                <a:lnTo>
                  <a:pt x="137388" y="21132"/>
                </a:lnTo>
                <a:lnTo>
                  <a:pt x="927" y="393763"/>
                </a:lnTo>
                <a:lnTo>
                  <a:pt x="0" y="400443"/>
                </a:lnTo>
                <a:lnTo>
                  <a:pt x="50" y="402678"/>
                </a:lnTo>
                <a:lnTo>
                  <a:pt x="105854" y="429221"/>
                </a:lnTo>
                <a:lnTo>
                  <a:pt x="110070" y="428586"/>
                </a:lnTo>
                <a:lnTo>
                  <a:pt x="210489" y="203288"/>
                </a:lnTo>
                <a:lnTo>
                  <a:pt x="268262" y="37553"/>
                </a:lnTo>
                <a:lnTo>
                  <a:pt x="269011" y="35433"/>
                </a:lnTo>
                <a:lnTo>
                  <a:pt x="269481" y="33261"/>
                </a:lnTo>
                <a:lnTo>
                  <a:pt x="269938" y="28803"/>
                </a:lnTo>
                <a:close/>
              </a:path>
              <a:path w="417830" h="429259">
                <a:moveTo>
                  <a:pt x="417474" y="386626"/>
                </a:moveTo>
                <a:lnTo>
                  <a:pt x="318782" y="105486"/>
                </a:lnTo>
                <a:lnTo>
                  <a:pt x="317334" y="101688"/>
                </a:lnTo>
                <a:lnTo>
                  <a:pt x="314579" y="99796"/>
                </a:lnTo>
                <a:lnTo>
                  <a:pt x="306463" y="99796"/>
                </a:lnTo>
                <a:lnTo>
                  <a:pt x="262077" y="219468"/>
                </a:lnTo>
                <a:lnTo>
                  <a:pt x="247624" y="260731"/>
                </a:lnTo>
                <a:lnTo>
                  <a:pt x="243420" y="284708"/>
                </a:lnTo>
                <a:lnTo>
                  <a:pt x="244475" y="296697"/>
                </a:lnTo>
                <a:lnTo>
                  <a:pt x="281559" y="405536"/>
                </a:lnTo>
                <a:lnTo>
                  <a:pt x="307632" y="427570"/>
                </a:lnTo>
                <a:lnTo>
                  <a:pt x="402221" y="427570"/>
                </a:lnTo>
                <a:lnTo>
                  <a:pt x="417474" y="414426"/>
                </a:lnTo>
                <a:lnTo>
                  <a:pt x="417474" y="386626"/>
                </a:lnTo>
                <a:close/>
              </a:path>
            </a:pathLst>
          </a:custGeom>
          <a:solidFill>
            <a:srgbClr val="F1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156" y="1881218"/>
            <a:ext cx="10377823" cy="133755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7870" y="4261998"/>
            <a:ext cx="8248649" cy="24002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039653" y="4538991"/>
            <a:ext cx="8376797" cy="233315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603757" y="1028700"/>
            <a:ext cx="5038724" cy="2505074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66630" y="206799"/>
            <a:ext cx="3100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335" dirty="0">
                <a:latin typeface="Calibri"/>
                <a:cs typeface="Calibri"/>
              </a:rPr>
              <a:t>SQL</a:t>
            </a:r>
            <a:r>
              <a:rPr sz="4400" b="0" spc="50" dirty="0">
                <a:latin typeface="Calibri"/>
                <a:cs typeface="Calibri"/>
              </a:rPr>
              <a:t> </a:t>
            </a:r>
            <a:r>
              <a:rPr sz="4400" b="0" spc="175" dirty="0">
                <a:latin typeface="Calibri"/>
                <a:cs typeface="Calibri"/>
              </a:rPr>
              <a:t>Queries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484957" y="8853813"/>
            <a:ext cx="2505075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700" b="1" spc="185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BACK</a:t>
            </a:r>
            <a:r>
              <a:rPr sz="1700" b="1" spc="20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 </a:t>
            </a:r>
            <a:r>
              <a:rPr sz="1700" b="1" spc="100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TO</a:t>
            </a:r>
            <a:r>
              <a:rPr sz="1700" b="1" spc="20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 </a:t>
            </a:r>
            <a:r>
              <a:rPr sz="1700" b="1" spc="130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AGENDA</a:t>
            </a:r>
            <a:r>
              <a:rPr sz="1700" b="1" spc="20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 </a:t>
            </a:r>
            <a:r>
              <a:rPr sz="1700" b="1" spc="145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PAGE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080" y="1195130"/>
            <a:ext cx="62369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500" b="1" spc="25" dirty="0">
                <a:latin typeface="Calibri"/>
                <a:cs typeface="Calibri"/>
              </a:rPr>
              <a:t> </a:t>
            </a:r>
            <a:r>
              <a:rPr sz="2500" b="1" spc="130" dirty="0">
                <a:latin typeface="Calibri"/>
                <a:cs typeface="Calibri"/>
              </a:rPr>
              <a:t>Total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80" dirty="0">
                <a:latin typeface="Calibri"/>
                <a:cs typeface="Calibri"/>
              </a:rPr>
              <a:t>Salary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45" dirty="0">
                <a:latin typeface="Calibri"/>
                <a:cs typeface="Calibri"/>
              </a:rPr>
              <a:t>Compensation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55" dirty="0">
                <a:latin typeface="Calibri"/>
                <a:cs typeface="Calibri"/>
              </a:rPr>
              <a:t>by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260" dirty="0">
                <a:latin typeface="Calibri"/>
                <a:cs typeface="Calibri"/>
              </a:rPr>
              <a:t>Job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20" dirty="0">
                <a:latin typeface="Calibri"/>
                <a:cs typeface="Calibri"/>
              </a:rPr>
              <a:t>Title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980" y="3538130"/>
            <a:ext cx="60890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500" b="1" spc="40" dirty="0">
                <a:latin typeface="Calibri"/>
                <a:cs typeface="Calibri"/>
              </a:rPr>
              <a:t> </a:t>
            </a:r>
            <a:r>
              <a:rPr sz="2500" b="1" spc="180" dirty="0">
                <a:latin typeface="Calibri"/>
                <a:cs typeface="Calibri"/>
              </a:rPr>
              <a:t>Salary</a:t>
            </a:r>
            <a:r>
              <a:rPr sz="2500" b="1" spc="40" dirty="0">
                <a:latin typeface="Calibri"/>
                <a:cs typeface="Calibri"/>
              </a:rPr>
              <a:t> </a:t>
            </a:r>
            <a:r>
              <a:rPr sz="2500" b="1" spc="120" dirty="0">
                <a:latin typeface="Calibri"/>
                <a:cs typeface="Calibri"/>
              </a:rPr>
              <a:t>Distribution</a:t>
            </a:r>
            <a:r>
              <a:rPr sz="2500" b="1" spc="40" dirty="0">
                <a:latin typeface="Calibri"/>
                <a:cs typeface="Calibri"/>
              </a:rPr>
              <a:t> </a:t>
            </a:r>
            <a:r>
              <a:rPr sz="2500" b="1" spc="155" dirty="0">
                <a:latin typeface="Calibri"/>
                <a:cs typeface="Calibri"/>
              </a:rPr>
              <a:t>by</a:t>
            </a:r>
            <a:r>
              <a:rPr sz="2500" b="1" spc="40" dirty="0">
                <a:latin typeface="Calibri"/>
                <a:cs typeface="Calibri"/>
              </a:rPr>
              <a:t> </a:t>
            </a:r>
            <a:r>
              <a:rPr sz="2500" b="1" spc="150" dirty="0">
                <a:latin typeface="Calibri"/>
                <a:cs typeface="Calibri"/>
              </a:rPr>
              <a:t>Education</a:t>
            </a:r>
            <a:r>
              <a:rPr sz="2500" b="1" spc="40" dirty="0">
                <a:latin typeface="Calibri"/>
                <a:cs typeface="Calibri"/>
              </a:rPr>
              <a:t> </a:t>
            </a:r>
            <a:r>
              <a:rPr sz="2500" b="1" spc="150" dirty="0">
                <a:latin typeface="Calibri"/>
                <a:cs typeface="Calibri"/>
              </a:rPr>
              <a:t>Level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233206" y="456418"/>
            <a:ext cx="1191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14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233206" y="3914050"/>
            <a:ext cx="1191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14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435" y="6103447"/>
            <a:ext cx="4688205" cy="4192904"/>
            <a:chOff x="-6435" y="6103447"/>
            <a:chExt cx="4688205" cy="41929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5" y="6264767"/>
              <a:ext cx="4687665" cy="40314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03447"/>
              <a:ext cx="244411" cy="13640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5930671"/>
            <a:ext cx="225817" cy="1237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5749554"/>
            <a:ext cx="220241" cy="1158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563282"/>
            <a:ext cx="223247" cy="1109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374790"/>
            <a:ext cx="230429" cy="1070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186881"/>
            <a:ext cx="237007" cy="1027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001635"/>
            <a:ext cx="238801" cy="971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820641"/>
            <a:ext cx="230812" cy="8963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4645907"/>
            <a:ext cx="209369" cy="7989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4479803"/>
            <a:ext cx="169362" cy="664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4325816"/>
            <a:ext cx="106537" cy="47077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4125157" y="8774300"/>
            <a:ext cx="3133725" cy="485775"/>
          </a:xfrm>
          <a:custGeom>
            <a:avLst/>
            <a:gdLst/>
            <a:ahLst/>
            <a:cxnLst/>
            <a:rect l="l" t="t" r="r" b="b"/>
            <a:pathLst>
              <a:path w="3133725" h="485775">
                <a:moveTo>
                  <a:pt x="3133724" y="485774"/>
                </a:moveTo>
                <a:lnTo>
                  <a:pt x="0" y="485774"/>
                </a:lnTo>
                <a:lnTo>
                  <a:pt x="0" y="0"/>
                </a:lnTo>
                <a:lnTo>
                  <a:pt x="3133724" y="0"/>
                </a:lnTo>
                <a:lnTo>
                  <a:pt x="3133724" y="485774"/>
                </a:lnTo>
                <a:close/>
              </a:path>
            </a:pathLst>
          </a:custGeom>
          <a:solidFill>
            <a:srgbClr val="F1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496" y="363676"/>
            <a:ext cx="417830" cy="429259"/>
          </a:xfrm>
          <a:custGeom>
            <a:avLst/>
            <a:gdLst/>
            <a:ahLst/>
            <a:cxnLst/>
            <a:rect l="l" t="t" r="r" b="b"/>
            <a:pathLst>
              <a:path w="417830" h="429259">
                <a:moveTo>
                  <a:pt x="269938" y="28803"/>
                </a:moveTo>
                <a:lnTo>
                  <a:pt x="244170" y="25"/>
                </a:lnTo>
                <a:lnTo>
                  <a:pt x="179781" y="0"/>
                </a:lnTo>
                <a:lnTo>
                  <a:pt x="172999" y="1054"/>
                </a:lnTo>
                <a:lnTo>
                  <a:pt x="137388" y="21132"/>
                </a:lnTo>
                <a:lnTo>
                  <a:pt x="927" y="393763"/>
                </a:lnTo>
                <a:lnTo>
                  <a:pt x="0" y="400443"/>
                </a:lnTo>
                <a:lnTo>
                  <a:pt x="50" y="402678"/>
                </a:lnTo>
                <a:lnTo>
                  <a:pt x="105854" y="429221"/>
                </a:lnTo>
                <a:lnTo>
                  <a:pt x="110070" y="428586"/>
                </a:lnTo>
                <a:lnTo>
                  <a:pt x="210489" y="203288"/>
                </a:lnTo>
                <a:lnTo>
                  <a:pt x="268262" y="37553"/>
                </a:lnTo>
                <a:lnTo>
                  <a:pt x="269011" y="35433"/>
                </a:lnTo>
                <a:lnTo>
                  <a:pt x="269481" y="33261"/>
                </a:lnTo>
                <a:lnTo>
                  <a:pt x="269938" y="28803"/>
                </a:lnTo>
                <a:close/>
              </a:path>
              <a:path w="417830" h="429259">
                <a:moveTo>
                  <a:pt x="417474" y="386626"/>
                </a:moveTo>
                <a:lnTo>
                  <a:pt x="318782" y="105486"/>
                </a:lnTo>
                <a:lnTo>
                  <a:pt x="317334" y="101688"/>
                </a:lnTo>
                <a:lnTo>
                  <a:pt x="314579" y="99796"/>
                </a:lnTo>
                <a:lnTo>
                  <a:pt x="306463" y="99796"/>
                </a:lnTo>
                <a:lnTo>
                  <a:pt x="262077" y="219468"/>
                </a:lnTo>
                <a:lnTo>
                  <a:pt x="247624" y="260731"/>
                </a:lnTo>
                <a:lnTo>
                  <a:pt x="243420" y="284708"/>
                </a:lnTo>
                <a:lnTo>
                  <a:pt x="244475" y="296697"/>
                </a:lnTo>
                <a:lnTo>
                  <a:pt x="281559" y="405536"/>
                </a:lnTo>
                <a:lnTo>
                  <a:pt x="307632" y="427570"/>
                </a:lnTo>
                <a:lnTo>
                  <a:pt x="402221" y="427570"/>
                </a:lnTo>
                <a:lnTo>
                  <a:pt x="417474" y="414426"/>
                </a:lnTo>
                <a:lnTo>
                  <a:pt x="417474" y="386626"/>
                </a:lnTo>
                <a:close/>
              </a:path>
            </a:pathLst>
          </a:custGeom>
          <a:solidFill>
            <a:srgbClr val="F1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1769016"/>
            <a:ext cx="10728096" cy="228640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9642" y="5324321"/>
            <a:ext cx="10372724" cy="17144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246872" y="5009996"/>
            <a:ext cx="5753099" cy="29051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808299" y="1145810"/>
            <a:ext cx="7477124" cy="2419349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66630" y="206799"/>
            <a:ext cx="3100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335" dirty="0">
                <a:latin typeface="Calibri"/>
                <a:cs typeface="Calibri"/>
              </a:rPr>
              <a:t>SQL</a:t>
            </a:r>
            <a:r>
              <a:rPr sz="4400" b="0" spc="50" dirty="0">
                <a:latin typeface="Calibri"/>
                <a:cs typeface="Calibri"/>
              </a:rPr>
              <a:t> </a:t>
            </a:r>
            <a:r>
              <a:rPr sz="4400" b="0" spc="175" dirty="0">
                <a:latin typeface="Calibri"/>
                <a:cs typeface="Calibri"/>
              </a:rPr>
              <a:t>Queries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484957" y="8853813"/>
            <a:ext cx="2505075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700" b="1" spc="185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BACK</a:t>
            </a:r>
            <a:r>
              <a:rPr sz="1700" b="1" spc="20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 </a:t>
            </a:r>
            <a:r>
              <a:rPr sz="1700" b="1" spc="100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TO</a:t>
            </a:r>
            <a:r>
              <a:rPr sz="1700" b="1" spc="20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 </a:t>
            </a:r>
            <a:r>
              <a:rPr sz="1700" b="1" spc="130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AGENDA</a:t>
            </a:r>
            <a:r>
              <a:rPr sz="1700" b="1" spc="20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 </a:t>
            </a:r>
            <a:r>
              <a:rPr sz="1700" b="1" spc="145" dirty="0">
                <a:solidFill>
                  <a:srgbClr val="FFFFFF"/>
                </a:solidFill>
                <a:latin typeface="Calibri"/>
                <a:cs typeface="Calibri"/>
                <a:hlinkClick r:id="rId18" action="ppaction://hlinksldjump"/>
              </a:rPr>
              <a:t>PAGE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2546" y="1195130"/>
            <a:ext cx="8470454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260" dirty="0">
                <a:latin typeface="Calibri"/>
                <a:cs typeface="Calibri"/>
              </a:rPr>
              <a:t>Job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50" dirty="0">
                <a:latin typeface="Calibri"/>
                <a:cs typeface="Calibri"/>
              </a:rPr>
              <a:t>Titles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35" dirty="0">
                <a:latin typeface="Calibri"/>
                <a:cs typeface="Calibri"/>
              </a:rPr>
              <a:t>with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20" dirty="0">
                <a:latin typeface="Calibri"/>
                <a:cs typeface="Calibri"/>
              </a:rPr>
              <a:t>the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60" dirty="0">
                <a:latin typeface="Calibri"/>
                <a:cs typeface="Calibri"/>
              </a:rPr>
              <a:t>Highest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80" dirty="0">
                <a:latin typeface="Calibri"/>
                <a:cs typeface="Calibri"/>
              </a:rPr>
              <a:t>Salary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20" dirty="0">
                <a:latin typeface="Calibri"/>
                <a:cs typeface="Calibri"/>
              </a:rPr>
              <a:t>in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204" dirty="0">
                <a:latin typeface="Calibri"/>
                <a:cs typeface="Calibri"/>
              </a:rPr>
              <a:t>Each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25" dirty="0">
                <a:latin typeface="Calibri"/>
                <a:cs typeface="Calibri"/>
              </a:rPr>
              <a:t>Country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3243" y="4600452"/>
            <a:ext cx="6838157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50" dirty="0">
                <a:latin typeface="Calibri"/>
                <a:cs typeface="Calibri"/>
              </a:rPr>
              <a:t>Average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80" dirty="0">
                <a:latin typeface="Calibri"/>
                <a:cs typeface="Calibri"/>
              </a:rPr>
              <a:t>Salary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55" dirty="0">
                <a:latin typeface="Calibri"/>
                <a:cs typeface="Calibri"/>
              </a:rPr>
              <a:t>by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50" dirty="0">
                <a:latin typeface="Calibri"/>
                <a:cs typeface="Calibri"/>
              </a:rPr>
              <a:t>City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60" dirty="0">
                <a:latin typeface="Calibri"/>
                <a:cs typeface="Calibri"/>
              </a:rPr>
              <a:t>and</a:t>
            </a:r>
            <a:r>
              <a:rPr sz="2500" b="1" spc="30" dirty="0">
                <a:latin typeface="Calibri"/>
                <a:cs typeface="Calibri"/>
              </a:rPr>
              <a:t> </a:t>
            </a:r>
            <a:r>
              <a:rPr sz="2500" b="1" spc="170" dirty="0">
                <a:latin typeface="Calibri"/>
                <a:cs typeface="Calibri"/>
              </a:rPr>
              <a:t>Industry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233206" y="519096"/>
            <a:ext cx="1191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14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233206" y="4387728"/>
            <a:ext cx="1191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14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593" y="17644"/>
            <a:ext cx="83153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195" dirty="0">
                <a:latin typeface="Calibri"/>
                <a:cs typeface="Calibri"/>
              </a:rPr>
              <a:t>Data</a:t>
            </a:r>
            <a:r>
              <a:rPr sz="4500" b="0" spc="55" dirty="0">
                <a:latin typeface="Calibri"/>
                <a:cs typeface="Calibri"/>
              </a:rPr>
              <a:t> </a:t>
            </a:r>
            <a:r>
              <a:rPr sz="4500" b="0" spc="180" dirty="0">
                <a:latin typeface="Calibri"/>
                <a:cs typeface="Calibri"/>
              </a:rPr>
              <a:t>Visualization</a:t>
            </a:r>
            <a:r>
              <a:rPr sz="4500" b="0" spc="55" dirty="0">
                <a:latin typeface="Calibri"/>
                <a:cs typeface="Calibri"/>
              </a:rPr>
              <a:t> </a:t>
            </a:r>
            <a:r>
              <a:rPr sz="4500" b="0" spc="225" dirty="0">
                <a:latin typeface="Calibri"/>
                <a:cs typeface="Calibri"/>
              </a:rPr>
              <a:t>using</a:t>
            </a:r>
            <a:r>
              <a:rPr sz="4500" b="0" spc="55" dirty="0">
                <a:latin typeface="Calibri"/>
                <a:cs typeface="Calibri"/>
              </a:rPr>
              <a:t> </a:t>
            </a:r>
            <a:r>
              <a:rPr sz="4500" b="0" spc="225" dirty="0">
                <a:latin typeface="Calibri"/>
                <a:cs typeface="Calibri"/>
              </a:rPr>
              <a:t>Tableau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286" y="177659"/>
            <a:ext cx="417830" cy="429259"/>
          </a:xfrm>
          <a:custGeom>
            <a:avLst/>
            <a:gdLst/>
            <a:ahLst/>
            <a:cxnLst/>
            <a:rect l="l" t="t" r="r" b="b"/>
            <a:pathLst>
              <a:path w="417830" h="429259">
                <a:moveTo>
                  <a:pt x="269925" y="28803"/>
                </a:moveTo>
                <a:lnTo>
                  <a:pt x="244170" y="25"/>
                </a:lnTo>
                <a:lnTo>
                  <a:pt x="179768" y="0"/>
                </a:lnTo>
                <a:lnTo>
                  <a:pt x="172999" y="1054"/>
                </a:lnTo>
                <a:lnTo>
                  <a:pt x="137388" y="21145"/>
                </a:lnTo>
                <a:lnTo>
                  <a:pt x="927" y="393776"/>
                </a:lnTo>
                <a:lnTo>
                  <a:pt x="0" y="400443"/>
                </a:lnTo>
                <a:lnTo>
                  <a:pt x="38" y="402678"/>
                </a:lnTo>
                <a:lnTo>
                  <a:pt x="105854" y="429221"/>
                </a:lnTo>
                <a:lnTo>
                  <a:pt x="110070" y="428586"/>
                </a:lnTo>
                <a:lnTo>
                  <a:pt x="210489" y="203288"/>
                </a:lnTo>
                <a:lnTo>
                  <a:pt x="268262" y="37553"/>
                </a:lnTo>
                <a:lnTo>
                  <a:pt x="268998" y="35445"/>
                </a:lnTo>
                <a:lnTo>
                  <a:pt x="269481" y="33274"/>
                </a:lnTo>
                <a:lnTo>
                  <a:pt x="269925" y="28803"/>
                </a:lnTo>
                <a:close/>
              </a:path>
              <a:path w="417830" h="429259">
                <a:moveTo>
                  <a:pt x="417461" y="386638"/>
                </a:moveTo>
                <a:lnTo>
                  <a:pt x="318770" y="105486"/>
                </a:lnTo>
                <a:lnTo>
                  <a:pt x="317334" y="101688"/>
                </a:lnTo>
                <a:lnTo>
                  <a:pt x="314579" y="99796"/>
                </a:lnTo>
                <a:lnTo>
                  <a:pt x="306463" y="99796"/>
                </a:lnTo>
                <a:lnTo>
                  <a:pt x="262077" y="219468"/>
                </a:lnTo>
                <a:lnTo>
                  <a:pt x="247624" y="260743"/>
                </a:lnTo>
                <a:lnTo>
                  <a:pt x="243420" y="284721"/>
                </a:lnTo>
                <a:lnTo>
                  <a:pt x="244475" y="296710"/>
                </a:lnTo>
                <a:lnTo>
                  <a:pt x="281559" y="405536"/>
                </a:lnTo>
                <a:lnTo>
                  <a:pt x="307632" y="427570"/>
                </a:lnTo>
                <a:lnTo>
                  <a:pt x="402221" y="427570"/>
                </a:lnTo>
                <a:lnTo>
                  <a:pt x="417461" y="414439"/>
                </a:lnTo>
                <a:lnTo>
                  <a:pt x="417461" y="386638"/>
                </a:lnTo>
                <a:close/>
              </a:path>
            </a:pathLst>
          </a:custGeom>
          <a:solidFill>
            <a:srgbClr val="F1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4284" y="2523758"/>
            <a:ext cx="17491710" cy="5029200"/>
            <a:chOff x="344284" y="2523758"/>
            <a:chExt cx="17491710" cy="5029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658" y="2523758"/>
              <a:ext cx="12201524" cy="809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6270" y="2523758"/>
              <a:ext cx="5229224" cy="5029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284" y="4506812"/>
              <a:ext cx="114300" cy="1142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825" y="4989294"/>
              <a:ext cx="114300" cy="1142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0073" y="4508901"/>
              <a:ext cx="114300" cy="1142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9532" y="4989294"/>
              <a:ext cx="114300" cy="1142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825" y="5517514"/>
              <a:ext cx="114300" cy="1142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96255" y="812791"/>
            <a:ext cx="13722350" cy="128905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565"/>
              </a:spcBef>
            </a:pPr>
            <a:r>
              <a:rPr sz="3200" b="1" spc="200" dirty="0">
                <a:latin typeface="Calibri"/>
                <a:cs typeface="Calibri"/>
              </a:rPr>
              <a:t>Dashboard</a:t>
            </a:r>
            <a:r>
              <a:rPr sz="3200" b="1" spc="45" dirty="0">
                <a:latin typeface="Calibri"/>
                <a:cs typeface="Calibri"/>
              </a:rPr>
              <a:t> </a:t>
            </a:r>
            <a:r>
              <a:rPr sz="3200" b="1" spc="170" dirty="0">
                <a:latin typeface="Calibri"/>
                <a:cs typeface="Calibri"/>
              </a:rPr>
              <a:t>Overview</a:t>
            </a:r>
            <a:r>
              <a:rPr sz="3200" b="1" spc="50" dirty="0">
                <a:latin typeface="Calibri"/>
                <a:cs typeface="Calibri"/>
              </a:rPr>
              <a:t> </a:t>
            </a:r>
            <a:r>
              <a:rPr sz="3200" b="1" spc="10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800" spc="140" dirty="0">
                <a:latin typeface="Calibri"/>
                <a:cs typeface="Calibri"/>
              </a:rPr>
              <a:t>Tableau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dashboard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55" dirty="0">
                <a:latin typeface="Calibri"/>
                <a:cs typeface="Calibri"/>
              </a:rPr>
              <a:t>is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35" dirty="0">
                <a:latin typeface="Calibri"/>
                <a:cs typeface="Calibri"/>
              </a:rPr>
              <a:t>designed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60" dirty="0">
                <a:latin typeface="Calibri"/>
                <a:cs typeface="Calibri"/>
              </a:rPr>
              <a:t>to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provide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intuitive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25" dirty="0">
                <a:latin typeface="Calibri"/>
                <a:cs typeface="Calibri"/>
              </a:rPr>
              <a:t>and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95" dirty="0">
                <a:latin typeface="Calibri"/>
                <a:cs typeface="Calibri"/>
              </a:rPr>
              <a:t>interactive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user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experience: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4741" y="4260004"/>
            <a:ext cx="6110605" cy="9848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560"/>
              </a:spcBef>
            </a:pPr>
            <a:r>
              <a:rPr sz="2750" spc="135" dirty="0">
                <a:latin typeface="Calibri"/>
                <a:cs typeface="Calibri"/>
              </a:rPr>
              <a:t>Total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140" dirty="0">
                <a:latin typeface="Calibri"/>
                <a:cs typeface="Calibri"/>
              </a:rPr>
              <a:t>Compensation: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260" dirty="0">
                <a:latin typeface="Calibri"/>
                <a:cs typeface="Calibri"/>
              </a:rPr>
              <a:t>253250667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265" dirty="0">
                <a:latin typeface="Calibri"/>
                <a:cs typeface="Calibri"/>
              </a:rPr>
              <a:t>INR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120" dirty="0">
                <a:latin typeface="Calibri"/>
                <a:cs typeface="Calibri"/>
              </a:rPr>
              <a:t>Total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50" dirty="0">
                <a:latin typeface="Calibri"/>
                <a:cs typeface="Calibri"/>
              </a:rPr>
              <a:t>Employees: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225" dirty="0">
                <a:latin typeface="Calibri"/>
                <a:cs typeface="Calibri"/>
              </a:rPr>
              <a:t>27920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280" y="3563901"/>
            <a:ext cx="5554345" cy="299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70" dirty="0">
                <a:latin typeface="Calibri"/>
                <a:cs typeface="Calibri"/>
              </a:rPr>
              <a:t>Key</a:t>
            </a:r>
            <a:r>
              <a:rPr sz="3200" b="1" spc="50" dirty="0">
                <a:latin typeface="Calibri"/>
                <a:cs typeface="Calibri"/>
              </a:rPr>
              <a:t> </a:t>
            </a:r>
            <a:r>
              <a:rPr sz="3200" b="1" spc="135" dirty="0">
                <a:latin typeface="Calibri"/>
                <a:cs typeface="Calibri"/>
              </a:rPr>
              <a:t>Metrics</a:t>
            </a:r>
            <a:r>
              <a:rPr sz="3200" b="1" spc="50" dirty="0">
                <a:latin typeface="Calibri"/>
                <a:cs typeface="Calibri"/>
              </a:rPr>
              <a:t> </a:t>
            </a:r>
            <a:r>
              <a:rPr sz="3200" b="1" spc="185" dirty="0">
                <a:latin typeface="Calibri"/>
                <a:cs typeface="Calibri"/>
              </a:rPr>
              <a:t>Displayed:</a:t>
            </a:r>
            <a:endParaRPr sz="3200">
              <a:latin typeface="Calibri"/>
              <a:cs typeface="Calibri"/>
            </a:endParaRPr>
          </a:p>
          <a:p>
            <a:pPr marL="187325" marR="5080" indent="22860">
              <a:lnSpc>
                <a:spcPct val="118400"/>
              </a:lnSpc>
              <a:spcBef>
                <a:spcPts val="1415"/>
              </a:spcBef>
            </a:pPr>
            <a:r>
              <a:rPr sz="2800" spc="125" dirty="0">
                <a:latin typeface="Calibri"/>
                <a:cs typeface="Calibri"/>
              </a:rPr>
              <a:t>Average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50" dirty="0">
                <a:latin typeface="Calibri"/>
                <a:cs typeface="Calibri"/>
              </a:rPr>
              <a:t>Salary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: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235" dirty="0">
                <a:latin typeface="Calibri"/>
                <a:cs typeface="Calibri"/>
              </a:rPr>
              <a:t>7781556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250" dirty="0">
                <a:latin typeface="Calibri"/>
                <a:cs typeface="Calibri"/>
              </a:rPr>
              <a:t>INR </a:t>
            </a:r>
            <a:r>
              <a:rPr sz="2800" spc="135" dirty="0">
                <a:latin typeface="Calibri"/>
                <a:cs typeface="Calibri"/>
              </a:rPr>
              <a:t>Highest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35" dirty="0">
                <a:latin typeface="Calibri"/>
                <a:cs typeface="Calibri"/>
              </a:rPr>
              <a:t>Salary: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235" dirty="0">
                <a:latin typeface="Calibri"/>
                <a:cs typeface="Calibri"/>
              </a:rPr>
              <a:t>867000000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250" dirty="0">
                <a:latin typeface="Calibri"/>
                <a:cs typeface="Calibri"/>
              </a:rPr>
              <a:t>INR </a:t>
            </a:r>
            <a:r>
              <a:rPr sz="2800" spc="120" dirty="0">
                <a:latin typeface="Calibri"/>
                <a:cs typeface="Calibri"/>
              </a:rPr>
              <a:t>Total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50" dirty="0">
                <a:latin typeface="Calibri"/>
                <a:cs typeface="Calibri"/>
              </a:rPr>
              <a:t>Salary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220" dirty="0">
                <a:latin typeface="Calibri"/>
                <a:cs typeface="Calibri"/>
              </a:rPr>
              <a:t>INR: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225" dirty="0">
                <a:latin typeface="Calibri"/>
                <a:cs typeface="Calibri"/>
              </a:rPr>
              <a:t>238463068352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15"/>
              </a:spcBef>
            </a:pPr>
            <a:r>
              <a:rPr sz="3200" b="1" spc="204" dirty="0">
                <a:latin typeface="Calibri"/>
                <a:cs typeface="Calibri"/>
              </a:rPr>
              <a:t>Interactive</a:t>
            </a:r>
            <a:r>
              <a:rPr sz="3200" b="1" spc="30" dirty="0">
                <a:latin typeface="Calibri"/>
                <a:cs typeface="Calibri"/>
              </a:rPr>
              <a:t> </a:t>
            </a:r>
            <a:r>
              <a:rPr sz="3200" b="1" spc="185" dirty="0">
                <a:latin typeface="Calibri"/>
                <a:cs typeface="Calibri"/>
              </a:rPr>
              <a:t>Filters: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799" y="7136895"/>
            <a:ext cx="114300" cy="1142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95734" y="6909025"/>
            <a:ext cx="11614785" cy="939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3325" marR="5080" indent="-5001260">
              <a:lnSpc>
                <a:spcPct val="109100"/>
              </a:lnSpc>
              <a:spcBef>
                <a:spcPts val="90"/>
              </a:spcBef>
            </a:pPr>
            <a:r>
              <a:rPr sz="2750" spc="165" dirty="0">
                <a:latin typeface="Calibri"/>
                <a:cs typeface="Calibri"/>
              </a:rPr>
              <a:t>Year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75" dirty="0">
                <a:latin typeface="Calibri"/>
                <a:cs typeface="Calibri"/>
              </a:rPr>
              <a:t>of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130" dirty="0">
                <a:latin typeface="Calibri"/>
                <a:cs typeface="Calibri"/>
              </a:rPr>
              <a:t>professional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130" dirty="0">
                <a:latin typeface="Calibri"/>
                <a:cs typeface="Calibri"/>
              </a:rPr>
              <a:t>experience,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114" dirty="0">
                <a:latin typeface="Calibri"/>
                <a:cs typeface="Calibri"/>
              </a:rPr>
              <a:t>gender,industry,country,Highesh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130" dirty="0">
                <a:latin typeface="Calibri"/>
                <a:cs typeface="Calibri"/>
              </a:rPr>
              <a:t>level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50" dirty="0">
                <a:latin typeface="Calibri"/>
                <a:cs typeface="Calibri"/>
              </a:rPr>
              <a:t>of </a:t>
            </a:r>
            <a:r>
              <a:rPr sz="2750" spc="125" dirty="0">
                <a:latin typeface="Calibri"/>
                <a:cs typeface="Calibri"/>
              </a:rPr>
              <a:t>Education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930" y="4863"/>
            <a:ext cx="417830" cy="429259"/>
          </a:xfrm>
          <a:custGeom>
            <a:avLst/>
            <a:gdLst/>
            <a:ahLst/>
            <a:cxnLst/>
            <a:rect l="l" t="t" r="r" b="b"/>
            <a:pathLst>
              <a:path w="417830" h="429259">
                <a:moveTo>
                  <a:pt x="269938" y="28803"/>
                </a:moveTo>
                <a:lnTo>
                  <a:pt x="244182" y="12"/>
                </a:lnTo>
                <a:lnTo>
                  <a:pt x="179781" y="0"/>
                </a:lnTo>
                <a:lnTo>
                  <a:pt x="172999" y="1054"/>
                </a:lnTo>
                <a:lnTo>
                  <a:pt x="137388" y="21132"/>
                </a:lnTo>
                <a:lnTo>
                  <a:pt x="927" y="393763"/>
                </a:lnTo>
                <a:lnTo>
                  <a:pt x="0" y="400431"/>
                </a:lnTo>
                <a:lnTo>
                  <a:pt x="50" y="402678"/>
                </a:lnTo>
                <a:lnTo>
                  <a:pt x="105867" y="429221"/>
                </a:lnTo>
                <a:lnTo>
                  <a:pt x="110083" y="428586"/>
                </a:lnTo>
                <a:lnTo>
                  <a:pt x="210489" y="203288"/>
                </a:lnTo>
                <a:lnTo>
                  <a:pt x="268274" y="37553"/>
                </a:lnTo>
                <a:lnTo>
                  <a:pt x="269938" y="28803"/>
                </a:lnTo>
                <a:close/>
              </a:path>
              <a:path w="417830" h="429259">
                <a:moveTo>
                  <a:pt x="417474" y="386626"/>
                </a:moveTo>
                <a:lnTo>
                  <a:pt x="318782" y="105473"/>
                </a:lnTo>
                <a:lnTo>
                  <a:pt x="317334" y="101688"/>
                </a:lnTo>
                <a:lnTo>
                  <a:pt x="314591" y="99783"/>
                </a:lnTo>
                <a:lnTo>
                  <a:pt x="306463" y="99783"/>
                </a:lnTo>
                <a:lnTo>
                  <a:pt x="262077" y="219456"/>
                </a:lnTo>
                <a:lnTo>
                  <a:pt x="247637" y="260731"/>
                </a:lnTo>
                <a:lnTo>
                  <a:pt x="243420" y="284708"/>
                </a:lnTo>
                <a:lnTo>
                  <a:pt x="244475" y="296697"/>
                </a:lnTo>
                <a:lnTo>
                  <a:pt x="281571" y="405523"/>
                </a:lnTo>
                <a:lnTo>
                  <a:pt x="307644" y="427558"/>
                </a:lnTo>
                <a:lnTo>
                  <a:pt x="402234" y="427558"/>
                </a:lnTo>
                <a:lnTo>
                  <a:pt x="417474" y="414426"/>
                </a:lnTo>
                <a:lnTo>
                  <a:pt x="417474" y="386626"/>
                </a:lnTo>
                <a:close/>
              </a:path>
            </a:pathLst>
          </a:custGeom>
          <a:solidFill>
            <a:srgbClr val="F14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6236"/>
            <a:ext cx="18288000" cy="97107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2450" y="-32114"/>
            <a:ext cx="80181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5" dirty="0"/>
              <a:t>Dynamic</a:t>
            </a:r>
            <a:r>
              <a:rPr sz="3600" spc="40" dirty="0"/>
              <a:t> </a:t>
            </a:r>
            <a:r>
              <a:rPr sz="3600" spc="175" dirty="0"/>
              <a:t>Dashboard</a:t>
            </a:r>
            <a:r>
              <a:rPr sz="3600" spc="45" dirty="0"/>
              <a:t> </a:t>
            </a:r>
            <a:r>
              <a:rPr sz="3600" spc="175" dirty="0"/>
              <a:t>Using</a:t>
            </a:r>
            <a:r>
              <a:rPr sz="3600" spc="40" dirty="0"/>
              <a:t> </a:t>
            </a:r>
            <a:r>
              <a:rPr sz="3600" spc="175" dirty="0"/>
              <a:t>Tableau</a:t>
            </a:r>
            <a:endParaRPr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332</Words>
  <Application>Microsoft Office PowerPoint</Application>
  <PresentationFormat>Custom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Analysis of Career Trajectories and Salaries</vt:lpstr>
      <vt:lpstr>Aim of the Project</vt:lpstr>
      <vt:lpstr>Dataset Overview : The dataset includes 28104 Rows &amp; 16 attributes influencing salaries.</vt:lpstr>
      <vt:lpstr>Data Preprocessing using Excel</vt:lpstr>
      <vt:lpstr>Data transforming and Data storing using SQL</vt:lpstr>
      <vt:lpstr>SQL Queries</vt:lpstr>
      <vt:lpstr>SQL Queries</vt:lpstr>
      <vt:lpstr>Data Visualization using Tableau</vt:lpstr>
      <vt:lpstr>Dynamic Dashboard Using Tableau</vt:lpstr>
      <vt:lpstr>Some visuals with story telling</vt:lpstr>
      <vt:lpstr>Some Visuals with story telling</vt:lpstr>
      <vt:lpstr>Key Insights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Modular Abstract Strategy Deck Business Presentation</dc:title>
  <dc:creator>Govind Shekhawat</dc:creator>
  <cp:keywords>DAGfAWMKoqY,BAFCspzRG6s,0</cp:keywords>
  <cp:lastModifiedBy>Govind Shekhawat</cp:lastModifiedBy>
  <cp:revision>6</cp:revision>
  <dcterms:created xsi:type="dcterms:W3CDTF">2025-02-14T03:07:15Z</dcterms:created>
  <dcterms:modified xsi:type="dcterms:W3CDTF">2025-02-14T03:56:15Z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2025-02-13T00:00:00Z</vt:filetime>
  </property>
  <property fmtid="{D5CDD505-2E9C-101B-9397-08002B2CF9AE}" pid="3" name="Creator">
    <vt:lpwstr>Canva</vt:lpwstr>
  </property>
  <property fmtid="{D5CDD505-2E9C-101B-9397-08002B2CF9AE}" pid="4" name="LastSaved">
    <vt:filetime>2025-02-14T00:00:00Z</vt:filetime>
  </property>
  <property fmtid="{D5CDD505-2E9C-101B-9397-08002B2CF9AE}" pid="5" name="Producer">
    <vt:lpwstr>Canva</vt:lpwstr>
  </property>
</Properties>
</file>