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" panose="020B0604020202020204" charset="0"/>
      <p:regular r:id="rId11"/>
    </p:embeddedFont>
    <p:embeddedFont>
      <p:font typeface="Agrandi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9283" y="2021346"/>
            <a:ext cx="14829434" cy="4987008"/>
            <a:chOff x="0" y="0"/>
            <a:chExt cx="19772578" cy="6649345"/>
          </a:xfrm>
        </p:grpSpPr>
        <p:sp>
          <p:nvSpPr>
            <p:cNvPr id="4" name="TextBox 4"/>
            <p:cNvSpPr txBox="1"/>
            <p:nvPr/>
          </p:nvSpPr>
          <p:spPr>
            <a:xfrm>
              <a:off x="0" y="-221615"/>
              <a:ext cx="19772578" cy="5061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Employees Attrition Analysis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176304"/>
              <a:ext cx="19772578" cy="14730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6"/>
                </a:lnSpc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Using Power BI</a:t>
              </a: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endParaRPr lang="en-US" sz="300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244382" y="6623862"/>
            <a:ext cx="5799237" cy="616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Name: Govind Singh Shekhawat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261" y="621363"/>
            <a:ext cx="7923460" cy="1756428"/>
            <a:chOff x="0" y="0"/>
            <a:chExt cx="10564614" cy="234190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0"/>
              <a:ext cx="10564614" cy="160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Dataset Overview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2506"/>
              <a:ext cx="10564614" cy="68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9261" y="2377791"/>
            <a:ext cx="5719365" cy="719099"/>
            <a:chOff x="0" y="0"/>
            <a:chExt cx="7625820" cy="9587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0907" cy="958799"/>
            </a:xfrm>
            <a:custGeom>
              <a:avLst/>
              <a:gdLst/>
              <a:ahLst/>
              <a:cxnLst/>
              <a:rect l="l" t="t" r="r" b="b"/>
              <a:pathLst>
                <a:path w="930907" h="958799">
                  <a:moveTo>
                    <a:pt x="0" y="0"/>
                  </a:moveTo>
                  <a:lnTo>
                    <a:pt x="930907" y="0"/>
                  </a:lnTo>
                  <a:lnTo>
                    <a:pt x="930907" y="958799"/>
                  </a:lnTo>
                  <a:lnTo>
                    <a:pt x="0" y="958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353269" y="117972"/>
              <a:ext cx="6272551" cy="608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7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90893" y="295646"/>
              <a:ext cx="349120" cy="300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2"/>
                </a:lnSpc>
              </a:pPr>
              <a:r>
                <a:rPr lang="en-US" sz="1159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39261" y="3506465"/>
            <a:ext cx="6907145" cy="868440"/>
            <a:chOff x="0" y="0"/>
            <a:chExt cx="9209527" cy="1157920"/>
          </a:xfrm>
        </p:grpSpPr>
        <p:sp>
          <p:nvSpPr>
            <p:cNvPr id="10" name="TextBox 10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39261" y="4709280"/>
            <a:ext cx="6907145" cy="868440"/>
            <a:chOff x="0" y="0"/>
            <a:chExt cx="9209527" cy="1157920"/>
          </a:xfrm>
        </p:grpSpPr>
        <p:sp>
          <p:nvSpPr>
            <p:cNvPr id="14" name="TextBox 14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9261" y="5987295"/>
            <a:ext cx="6907145" cy="868440"/>
            <a:chOff x="0" y="0"/>
            <a:chExt cx="9209527" cy="1157920"/>
          </a:xfrm>
        </p:grpSpPr>
        <p:sp>
          <p:nvSpPr>
            <p:cNvPr id="18" name="TextBox 18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71111" y="3632082"/>
            <a:ext cx="13568854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Includes employee details like age, department, and years at the  company.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2997" y="4873099"/>
            <a:ext cx="15459447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Features job-related factors such as salary, promotions, and work-life balance.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97694" y="6214982"/>
            <a:ext cx="11725647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Contains attrition status to study employee retention trends.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8699" y="2479646"/>
            <a:ext cx="15959379" cy="1545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Total Records: 1,029 , Total Features: 35 (job details, demographics, satisfaction levels, etc.)</a:t>
            </a:r>
          </a:p>
          <a:p>
            <a:pPr algn="ctr">
              <a:lnSpc>
                <a:spcPts val="4060"/>
              </a:lnSpc>
            </a:pPr>
            <a:endParaRPr lang="en-US" sz="2900" dirty="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ctr">
              <a:lnSpc>
                <a:spcPts val="4060"/>
              </a:lnSpc>
              <a:spcBef>
                <a:spcPct val="0"/>
              </a:spcBef>
            </a:pPr>
            <a:endParaRPr lang="en-US" sz="2900" dirty="0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261" y="621363"/>
            <a:ext cx="7923460" cy="1756428"/>
            <a:chOff x="0" y="0"/>
            <a:chExt cx="10564614" cy="234190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0"/>
              <a:ext cx="10564614" cy="160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Aim of the Project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2506"/>
              <a:ext cx="10564614" cy="68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9261" y="2377791"/>
            <a:ext cx="5719365" cy="719099"/>
            <a:chOff x="0" y="0"/>
            <a:chExt cx="7625820" cy="9587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0907" cy="958799"/>
            </a:xfrm>
            <a:custGeom>
              <a:avLst/>
              <a:gdLst/>
              <a:ahLst/>
              <a:cxnLst/>
              <a:rect l="l" t="t" r="r" b="b"/>
              <a:pathLst>
                <a:path w="930907" h="958799">
                  <a:moveTo>
                    <a:pt x="0" y="0"/>
                  </a:moveTo>
                  <a:lnTo>
                    <a:pt x="930907" y="0"/>
                  </a:lnTo>
                  <a:lnTo>
                    <a:pt x="930907" y="958799"/>
                  </a:lnTo>
                  <a:lnTo>
                    <a:pt x="0" y="958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353269" y="117972"/>
              <a:ext cx="6272551" cy="608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77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90893" y="295646"/>
              <a:ext cx="349120" cy="300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2"/>
                </a:lnSpc>
              </a:pPr>
              <a:r>
                <a:rPr lang="en-US" sz="1159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39261" y="3506465"/>
            <a:ext cx="6907145" cy="868440"/>
            <a:chOff x="0" y="0"/>
            <a:chExt cx="9209527" cy="1157920"/>
          </a:xfrm>
        </p:grpSpPr>
        <p:sp>
          <p:nvSpPr>
            <p:cNvPr id="10" name="TextBox 10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39261" y="4709280"/>
            <a:ext cx="6907145" cy="868440"/>
            <a:chOff x="0" y="0"/>
            <a:chExt cx="9209527" cy="1157920"/>
          </a:xfrm>
        </p:grpSpPr>
        <p:sp>
          <p:nvSpPr>
            <p:cNvPr id="14" name="TextBox 14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9261" y="5987295"/>
            <a:ext cx="6907145" cy="868440"/>
            <a:chOff x="0" y="0"/>
            <a:chExt cx="9209527" cy="1157920"/>
          </a:xfrm>
        </p:grpSpPr>
        <p:sp>
          <p:nvSpPr>
            <p:cNvPr id="18" name="TextBox 18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560984" y="2401426"/>
            <a:ext cx="12765732" cy="548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Identify Attrition Patterns: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Analyze factors influencing employee turnover.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60984" y="3567170"/>
            <a:ext cx="12683579" cy="548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Predict Employee Retention: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Use data to forecast potential attrition risks</a:t>
            </a: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7441" y="4802610"/>
            <a:ext cx="15682987" cy="471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Improve HR Strategies: </a:t>
            </a:r>
            <a:r>
              <a:rPr lang="en-US" sz="28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Provide insights for better employee engagement and retention</a:t>
            </a:r>
            <a:r>
              <a:rPr lang="en-US" sz="28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32125" y="6160742"/>
            <a:ext cx="14835875" cy="471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Optimise</a:t>
            </a:r>
            <a:r>
              <a:rPr lang="en-US" sz="28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Workforce Planning: </a:t>
            </a:r>
            <a:r>
              <a:rPr lang="en-US" sz="28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Help businesses make data-driven staffing decisions</a:t>
            </a:r>
            <a:r>
              <a:rPr lang="en-US" sz="28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0460" y="2173914"/>
            <a:ext cx="11913355" cy="742926"/>
          </a:xfrm>
          <a:custGeom>
            <a:avLst/>
            <a:gdLst/>
            <a:ahLst/>
            <a:cxnLst/>
            <a:rect l="l" t="t" r="r" b="b"/>
            <a:pathLst>
              <a:path w="11913355" h="742926">
                <a:moveTo>
                  <a:pt x="0" y="0"/>
                </a:moveTo>
                <a:lnTo>
                  <a:pt x="11913356" y="0"/>
                </a:lnTo>
                <a:lnTo>
                  <a:pt x="11913356" y="742926"/>
                </a:lnTo>
                <a:lnTo>
                  <a:pt x="0" y="742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0460" y="4492174"/>
            <a:ext cx="16451448" cy="764138"/>
          </a:xfrm>
          <a:custGeom>
            <a:avLst/>
            <a:gdLst/>
            <a:ahLst/>
            <a:cxnLst/>
            <a:rect l="l" t="t" r="r" b="b"/>
            <a:pathLst>
              <a:path w="16451448" h="764138">
                <a:moveTo>
                  <a:pt x="0" y="0"/>
                </a:moveTo>
                <a:lnTo>
                  <a:pt x="16451448" y="0"/>
                </a:lnTo>
                <a:lnTo>
                  <a:pt x="16451448" y="764139"/>
                </a:lnTo>
                <a:lnTo>
                  <a:pt x="0" y="764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0460" y="3274386"/>
            <a:ext cx="11601360" cy="855838"/>
          </a:xfrm>
          <a:custGeom>
            <a:avLst/>
            <a:gdLst/>
            <a:ahLst/>
            <a:cxnLst/>
            <a:rect l="l" t="t" r="r" b="b"/>
            <a:pathLst>
              <a:path w="11601360" h="855838">
                <a:moveTo>
                  <a:pt x="0" y="0"/>
                </a:moveTo>
                <a:lnTo>
                  <a:pt x="11601360" y="0"/>
                </a:lnTo>
                <a:lnTo>
                  <a:pt x="11601360" y="855838"/>
                </a:lnTo>
                <a:lnTo>
                  <a:pt x="0" y="855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0460" y="6989863"/>
            <a:ext cx="17028840" cy="628113"/>
          </a:xfrm>
          <a:custGeom>
            <a:avLst/>
            <a:gdLst/>
            <a:ahLst/>
            <a:cxnLst/>
            <a:rect l="l" t="t" r="r" b="b"/>
            <a:pathLst>
              <a:path w="17028840" h="628113">
                <a:moveTo>
                  <a:pt x="0" y="0"/>
                </a:moveTo>
                <a:lnTo>
                  <a:pt x="17028840" y="0"/>
                </a:lnTo>
                <a:lnTo>
                  <a:pt x="17028840" y="628113"/>
                </a:lnTo>
                <a:lnTo>
                  <a:pt x="0" y="628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30460" y="8294251"/>
            <a:ext cx="14369892" cy="694073"/>
          </a:xfrm>
          <a:custGeom>
            <a:avLst/>
            <a:gdLst/>
            <a:ahLst/>
            <a:cxnLst/>
            <a:rect l="l" t="t" r="r" b="b"/>
            <a:pathLst>
              <a:path w="14369892" h="694073">
                <a:moveTo>
                  <a:pt x="0" y="0"/>
                </a:moveTo>
                <a:lnTo>
                  <a:pt x="14369892" y="0"/>
                </a:lnTo>
                <a:lnTo>
                  <a:pt x="14369892" y="694073"/>
                </a:lnTo>
                <a:lnTo>
                  <a:pt x="0" y="694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228600" y="-28575"/>
            <a:ext cx="634067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DAX Functions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5570638"/>
            <a:ext cx="751224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Calculated Columns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0460" y="1149985"/>
            <a:ext cx="15598229" cy="548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DAX Functions: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They enable complex calculations and dynamic measures for deeper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4300518" y="-1250200"/>
            <a:ext cx="5030691" cy="655328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443315" y="3872229"/>
            <a:ext cx="11055078" cy="6338179"/>
          </a:xfrm>
          <a:custGeom>
            <a:avLst/>
            <a:gdLst/>
            <a:ahLst/>
            <a:cxnLst/>
            <a:rect l="l" t="t" r="r" b="b"/>
            <a:pathLst>
              <a:path w="11055078" h="6338179">
                <a:moveTo>
                  <a:pt x="0" y="0"/>
                </a:moveTo>
                <a:lnTo>
                  <a:pt x="11055078" y="0"/>
                </a:lnTo>
                <a:lnTo>
                  <a:pt x="11055078" y="6338179"/>
                </a:lnTo>
                <a:lnTo>
                  <a:pt x="0" y="6338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43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48757" y="56992"/>
            <a:ext cx="939819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Insights and trends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8757" y="2752725"/>
            <a:ext cx="8700685" cy="548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Shows: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High attrition in early years, then declines.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3315" y="1752442"/>
            <a:ext cx="6890891" cy="548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Purpose: 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Identify peak attrition periods.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009" y="4865482"/>
            <a:ext cx="9482151" cy="5378259"/>
          </a:xfrm>
          <a:custGeom>
            <a:avLst/>
            <a:gdLst/>
            <a:ahLst/>
            <a:cxnLst/>
            <a:rect l="l" t="t" r="r" b="b"/>
            <a:pathLst>
              <a:path w="9482151" h="5378259">
                <a:moveTo>
                  <a:pt x="0" y="0"/>
                </a:moveTo>
                <a:lnTo>
                  <a:pt x="9482151" y="0"/>
                </a:lnTo>
                <a:lnTo>
                  <a:pt x="9482151" y="5378259"/>
                </a:lnTo>
                <a:lnTo>
                  <a:pt x="0" y="5378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634160" cy="4674533"/>
          </a:xfrm>
          <a:custGeom>
            <a:avLst/>
            <a:gdLst/>
            <a:ahLst/>
            <a:cxnLst/>
            <a:rect l="l" t="t" r="r" b="b"/>
            <a:pathLst>
              <a:path w="9634160" h="4674533">
                <a:moveTo>
                  <a:pt x="0" y="0"/>
                </a:moveTo>
                <a:lnTo>
                  <a:pt x="9634160" y="0"/>
                </a:lnTo>
                <a:lnTo>
                  <a:pt x="9634160" y="4674533"/>
                </a:lnTo>
                <a:lnTo>
                  <a:pt x="0" y="4674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644" r="-640" b="-1821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634160" y="6555666"/>
            <a:ext cx="8414935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Purpose: 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IIdentify department-wise attrition trends..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7923480"/>
            <a:ext cx="8700685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Shows: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Early attrition is highest across departments.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29750" y="445135"/>
            <a:ext cx="8414935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Purpose:  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Research &amp; Development has the highest attrition.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34160" y="2213442"/>
            <a:ext cx="8700685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Shows: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Identify departments with high turnover risk.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369" y="611301"/>
            <a:ext cx="18043262" cy="9675699"/>
          </a:xfrm>
          <a:custGeom>
            <a:avLst/>
            <a:gdLst/>
            <a:ahLst/>
            <a:cxnLst/>
            <a:rect l="l" t="t" r="r" b="b"/>
            <a:pathLst>
              <a:path w="18043262" h="9675699">
                <a:moveTo>
                  <a:pt x="0" y="0"/>
                </a:moveTo>
                <a:lnTo>
                  <a:pt x="18043262" y="0"/>
                </a:lnTo>
                <a:lnTo>
                  <a:pt x="18043262" y="9675699"/>
                </a:lnTo>
                <a:lnTo>
                  <a:pt x="0" y="9675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369" y="-26652"/>
            <a:ext cx="644774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80"/>
              </a:lnSpc>
              <a:spcBef>
                <a:spcPct val="0"/>
              </a:spcBef>
            </a:pPr>
            <a:r>
              <a:rPr lang="en-US" sz="44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Dashboard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4743512" y="-3551231"/>
            <a:ext cx="8670039" cy="86547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86855" y="340082"/>
            <a:ext cx="939819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Recommendations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9846" y="4432335"/>
            <a:ext cx="6907145" cy="868440"/>
            <a:chOff x="0" y="0"/>
            <a:chExt cx="9209527" cy="1157920"/>
          </a:xfrm>
        </p:grpSpPr>
        <p:sp>
          <p:nvSpPr>
            <p:cNvPr id="5" name="TextBox 5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1000" y="3323830"/>
            <a:ext cx="6907145" cy="868440"/>
            <a:chOff x="0" y="0"/>
            <a:chExt cx="9209527" cy="1157920"/>
          </a:xfrm>
        </p:grpSpPr>
        <p:sp>
          <p:nvSpPr>
            <p:cNvPr id="9" name="TextBox 9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19846" y="5620667"/>
            <a:ext cx="6907145" cy="868440"/>
            <a:chOff x="0" y="0"/>
            <a:chExt cx="9209527" cy="1157920"/>
          </a:xfrm>
        </p:grpSpPr>
        <p:sp>
          <p:nvSpPr>
            <p:cNvPr id="13" name="TextBox 13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81000" y="2301169"/>
            <a:ext cx="6907145" cy="868440"/>
            <a:chOff x="0" y="0"/>
            <a:chExt cx="9209527" cy="1157920"/>
          </a:xfrm>
        </p:grpSpPr>
        <p:sp>
          <p:nvSpPr>
            <p:cNvPr id="17" name="TextBox 17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49812" y="2449001"/>
            <a:ext cx="16063615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Strengthen Onboarding:</a:t>
            </a: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Provide tailored support to new hires to reduce early attrition.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6319" y="5768712"/>
            <a:ext cx="17101835" cy="1020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Target High-Turnover Roles: </a:t>
            </a: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Focus retention strategies on departments like R&amp;D with higher turnover.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1434" y="3510931"/>
            <a:ext cx="14512677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Enhance Work-Life Balance: </a:t>
            </a: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Offer flexible policies to boost job satisfaction</a:t>
            </a:r>
            <a:r>
              <a:rPr lang="en-US" sz="29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41434" y="4553077"/>
            <a:ext cx="17132757" cy="1020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Review Compensation &amp; Growth: </a:t>
            </a:r>
            <a:r>
              <a:rPr lang="en-US" sz="2900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Ensure competitive pay and clear career paths to retain talent</a:t>
            </a:r>
            <a:r>
              <a:rPr lang="en-US" sz="2900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4743512" y="-3551231"/>
            <a:ext cx="8670039" cy="86547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9261" y="309562"/>
            <a:ext cx="5483423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39261" y="4410075"/>
            <a:ext cx="6907145" cy="868440"/>
            <a:chOff x="0" y="0"/>
            <a:chExt cx="9209527" cy="1157920"/>
          </a:xfrm>
        </p:grpSpPr>
        <p:sp>
          <p:nvSpPr>
            <p:cNvPr id="5" name="TextBox 5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9261" y="3389235"/>
            <a:ext cx="6907145" cy="868440"/>
            <a:chOff x="0" y="0"/>
            <a:chExt cx="9209527" cy="1157920"/>
          </a:xfrm>
        </p:grpSpPr>
        <p:sp>
          <p:nvSpPr>
            <p:cNvPr id="9" name="TextBox 9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39261" y="5456675"/>
            <a:ext cx="6907145" cy="868440"/>
            <a:chOff x="0" y="0"/>
            <a:chExt cx="9209527" cy="1157920"/>
          </a:xfrm>
        </p:grpSpPr>
        <p:sp>
          <p:nvSpPr>
            <p:cNvPr id="13" name="TextBox 13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 dirty="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39261" y="2367795"/>
            <a:ext cx="6907145" cy="868440"/>
            <a:chOff x="0" y="0"/>
            <a:chExt cx="9209527" cy="1157920"/>
          </a:xfrm>
        </p:grpSpPr>
        <p:sp>
          <p:nvSpPr>
            <p:cNvPr id="17" name="TextBox 17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82437" y="2466548"/>
            <a:ext cx="13750677" cy="543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Early Tenure Risk: </a:t>
            </a:r>
            <a:r>
              <a:rPr lang="en-US" sz="3199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Most employees leave within their first few years</a:t>
            </a:r>
            <a:r>
              <a:rPr lang="en-US" sz="3199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8675" y="5547896"/>
            <a:ext cx="17259300" cy="120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Data-Driven Insight: </a:t>
            </a:r>
            <a:r>
              <a:rPr lang="en-US" sz="31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Factors like satisfaction and compensation strongly influence attrition</a:t>
            </a:r>
            <a:r>
              <a:rPr lang="en-US" sz="3199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4665" y="3485014"/>
            <a:ext cx="12836277" cy="543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Department Disparities: </a:t>
            </a:r>
            <a:r>
              <a:rPr lang="en-US" sz="3199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R&amp;D sees the highest attrition rates</a:t>
            </a:r>
            <a:r>
              <a:rPr lang="en-US" sz="3199" b="1" dirty="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42900" y="4438650"/>
            <a:ext cx="16263640" cy="64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Significant Turnover: </a:t>
            </a:r>
            <a:r>
              <a:rPr lang="en-US" sz="31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Sales also contributes notably to overall attrition.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320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Agrandir Bold</vt:lpstr>
      <vt:lpstr>Agrandir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Employees_attrition_analysis_ppt</dc:title>
  <cp:lastModifiedBy>Govind Shekhawat</cp:lastModifiedBy>
  <cp:revision>2</cp:revision>
  <dcterms:created xsi:type="dcterms:W3CDTF">2006-08-16T00:00:00Z</dcterms:created>
  <dcterms:modified xsi:type="dcterms:W3CDTF">2025-03-06T14:29:48Z</dcterms:modified>
  <dc:identifier>DAGg9foKiPE</dc:identifier>
</cp:coreProperties>
</file>