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07" r:id="rId7"/>
    <p:sldId id="281" r:id="rId8"/>
    <p:sldId id="282" r:id="rId9"/>
    <p:sldId id="314" r:id="rId10"/>
    <p:sldId id="315" r:id="rId11"/>
    <p:sldId id="317" r:id="rId12"/>
    <p:sldId id="318" r:id="rId13"/>
    <p:sldId id="319" r:id="rId14"/>
    <p:sldId id="321"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snapToObjects="1">
      <p:cViewPr varScale="1">
        <p:scale>
          <a:sx n="67" d="100"/>
          <a:sy n="67" d="100"/>
        </p:scale>
        <p:origin x="85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716719" y="171450"/>
            <a:ext cx="6758561" cy="4100513"/>
          </a:xfrm>
        </p:spPr>
        <p:txBody>
          <a:bodyPr anchor="ctr"/>
          <a:lstStyle/>
          <a:p>
            <a:pPr algn="l"/>
            <a:r>
              <a:rPr lang="en-US" sz="1800" u="sng" dirty="0">
                <a:solidFill>
                  <a:schemeClr val="accent1">
                    <a:lumMod val="75000"/>
                  </a:schemeClr>
                </a:solidFill>
              </a:rPr>
              <a:t>Project title </a:t>
            </a:r>
            <a:r>
              <a:rPr lang="en-US" sz="1800" dirty="0"/>
              <a:t>: Hospital management system</a:t>
            </a:r>
            <a:br>
              <a:rPr lang="en-US" sz="1800" dirty="0"/>
            </a:br>
            <a:br>
              <a:rPr lang="en-US" sz="1800" dirty="0"/>
            </a:br>
            <a:r>
              <a:rPr lang="en-US" sz="1800" u="sng" dirty="0">
                <a:solidFill>
                  <a:schemeClr val="accent1">
                    <a:lumMod val="75000"/>
                  </a:schemeClr>
                </a:solidFill>
              </a:rPr>
              <a:t>name</a:t>
            </a:r>
            <a:r>
              <a:rPr lang="en-US" sz="1800" dirty="0"/>
              <a:t> : Govind </a:t>
            </a:r>
            <a:r>
              <a:rPr lang="en-US" sz="1800" dirty="0" err="1"/>
              <a:t>singh</a:t>
            </a:r>
            <a:r>
              <a:rPr lang="en-US" sz="1800" dirty="0"/>
              <a:t> Shekhawat</a:t>
            </a:r>
            <a:br>
              <a:rPr lang="en-US" sz="1800" dirty="0"/>
            </a:br>
            <a:br>
              <a:rPr lang="en-US" sz="1800" dirty="0"/>
            </a:br>
            <a:r>
              <a:rPr lang="en-US" sz="1800" u="sng" dirty="0">
                <a:solidFill>
                  <a:schemeClr val="accent1">
                    <a:lumMod val="75000"/>
                  </a:schemeClr>
                </a:solidFill>
              </a:rPr>
              <a:t>submission date </a:t>
            </a:r>
            <a:r>
              <a:rPr lang="en-US" sz="1800" dirty="0"/>
              <a:t>: 15 / 10 / 2024</a:t>
            </a:r>
            <a:br>
              <a:rPr lang="en-US" sz="1800" dirty="0"/>
            </a:br>
            <a:br>
              <a:rPr lang="en-US" sz="1800" dirty="0"/>
            </a:br>
            <a:endParaRPr lang="en-US" sz="18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331354"/>
            <a:ext cx="9879437" cy="980844"/>
          </a:xfrm>
        </p:spPr>
        <p:txBody>
          <a:bodyPr/>
          <a:lstStyle/>
          <a:p>
            <a:r>
              <a:rPr lang="en-US" dirty="0"/>
              <a:t>Result and outcomes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9422236" cy="3704266"/>
          </a:xfrm>
        </p:spPr>
        <p:txBody>
          <a:bodyPr/>
          <a:lstStyle/>
          <a:p>
            <a:endParaRPr lang="en-US"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348365628"/>
              </p:ext>
            </p:extLst>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60612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643498">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60612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606129">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81126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7" name="Picture 6">
            <a:extLst>
              <a:ext uri="{FF2B5EF4-FFF2-40B4-BE49-F238E27FC236}">
                <a16:creationId xmlns:a16="http://schemas.microsoft.com/office/drawing/2014/main" id="{CA7A94C2-44CA-B305-80FB-495723AA5B9E}"/>
              </a:ext>
            </a:extLst>
          </p:cNvPr>
          <p:cNvPicPr>
            <a:picLocks noChangeAspect="1"/>
          </p:cNvPicPr>
          <p:nvPr/>
        </p:nvPicPr>
        <p:blipFill>
          <a:blip r:embed="rId3"/>
          <a:stretch>
            <a:fillRect/>
          </a:stretch>
        </p:blipFill>
        <p:spPr>
          <a:xfrm>
            <a:off x="0" y="1598570"/>
            <a:ext cx="12001500" cy="5259430"/>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sz="3200" u="sng" dirty="0">
                <a:solidFill>
                  <a:schemeClr val="accent2">
                    <a:lumMod val="75000"/>
                  </a:schemeClr>
                </a:solidFill>
              </a:rPr>
              <a:t>Conclusion :-</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279101" y="2603065"/>
            <a:ext cx="5829147" cy="3961593"/>
          </a:xfrm>
        </p:spPr>
        <p:txBody>
          <a:bodyPr>
            <a:normAutofit/>
          </a:bodyPr>
          <a:lstStyle/>
          <a:p>
            <a:pPr algn="just"/>
            <a:r>
              <a:rPr lang="en-US" sz="2000" dirty="0"/>
              <a:t>The Hospital Management System provides a comprehensive solution for healthcare institutions. It leverages OOP principles and robust error handling for efficiency, scalability, and data integrity. Its modular design allows for future enhancements, making it a valuable tool for modernizing hospital operations and improving patient care.</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9972674" y="4800981"/>
            <a:ext cx="1453351" cy="1463640"/>
          </a:xfrm>
        </p:spPr>
        <p:txBody>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solidFill>
                  <a:schemeClr val="accent2">
                    <a:lumMod val="75000"/>
                  </a:schemeClr>
                </a:solidFill>
              </a:rPr>
              <a:t>Thank </a:t>
            </a:r>
            <a:br>
              <a:rPr lang="en-US" dirty="0">
                <a:solidFill>
                  <a:schemeClr val="accent2">
                    <a:lumMod val="75000"/>
                  </a:schemeClr>
                </a:solidFill>
              </a:rPr>
            </a:br>
            <a:r>
              <a:rPr lang="en-US" dirty="0">
                <a:solidFill>
                  <a:schemeClr val="accent2">
                    <a:lumMod val="75000"/>
                  </a:schemeClr>
                </a:solidFill>
              </a:rPr>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4070781"/>
            <a:ext cx="5715000" cy="2234642"/>
          </a:xfrm>
        </p:spPr>
        <p:txBody>
          <a:bodyPr/>
          <a:lstStyle/>
          <a:p>
            <a:r>
              <a:rPr lang="en-US" dirty="0"/>
              <a:t>Govind Singh Shekhawat</a:t>
            </a:r>
          </a:p>
          <a:p>
            <a:r>
              <a:rPr lang="en-US" dirty="0"/>
              <a:t>9116589460</a:t>
            </a:r>
          </a:p>
          <a:p>
            <a:r>
              <a:rPr lang="en-US" dirty="0"/>
              <a:t>govindshekhawat446@gmail.com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28625" y="605922"/>
            <a:ext cx="6583680" cy="645531"/>
          </a:xfrm>
        </p:spPr>
        <p:txBody>
          <a:bodyPr/>
          <a:lstStyle/>
          <a:p>
            <a:r>
              <a:rPr lang="en-US" u="sng" dirty="0">
                <a:solidFill>
                  <a:schemeClr val="accent1">
                    <a:lumMod val="75000"/>
                  </a:schemeClr>
                </a:solidFill>
              </a:rPr>
              <a:t>Aim of the project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14311" y="1634489"/>
            <a:ext cx="7529513" cy="4809173"/>
          </a:xfrm>
        </p:spPr>
        <p:txBody>
          <a:bodyPr>
            <a:normAutofit/>
          </a:bodyPr>
          <a:lstStyle/>
          <a:p>
            <a:r>
              <a:rPr lang="en-US" sz="1800" dirty="0"/>
              <a:t>----&gt; The </a:t>
            </a:r>
            <a:r>
              <a:rPr lang="en-US" sz="1800" b="1" dirty="0"/>
              <a:t>primary objective</a:t>
            </a:r>
            <a:r>
              <a:rPr lang="en-US" sz="1800" dirty="0"/>
              <a:t> of a </a:t>
            </a:r>
            <a:r>
              <a:rPr lang="en-US" sz="1800" b="1" dirty="0"/>
              <a:t>Hospital Management System (HMS)</a:t>
            </a:r>
            <a:r>
              <a:rPr lang="en-US" sz="1800" dirty="0"/>
              <a:t> is to improve the quality and efficiency of healthcare services by automating and streamlining hospital operations.</a:t>
            </a:r>
            <a:r>
              <a:rPr lang="en-US" sz="1400" dirty="0"/>
              <a:t> </a:t>
            </a:r>
            <a:r>
              <a:rPr lang="en-US" sz="1800" dirty="0"/>
              <a:t>Here are the main objectives and what you aim to achieve through its implementation</a:t>
            </a:r>
            <a:r>
              <a:rPr lang="en-US" sz="1400" dirty="0"/>
              <a:t>:</a:t>
            </a:r>
          </a:p>
          <a:p>
            <a:pPr marL="285750" indent="-285750">
              <a:buFont typeface="Wingdings" panose="05000000000000000000" pitchFamily="2" charset="2"/>
              <a:buChar char="q"/>
            </a:pPr>
            <a:r>
              <a:rPr lang="en-US" sz="1800" dirty="0"/>
              <a:t>Developing a centralized system for managing hospital operations</a:t>
            </a:r>
            <a:r>
              <a:rPr lang="en-US" sz="1400" dirty="0"/>
              <a:t>.</a:t>
            </a:r>
          </a:p>
          <a:p>
            <a:pPr marL="285750" indent="-285750">
              <a:buFont typeface="Wingdings" panose="05000000000000000000" pitchFamily="2" charset="2"/>
              <a:buChar char="q"/>
            </a:pPr>
            <a:r>
              <a:rPr lang="en-US" sz="1800" dirty="0"/>
              <a:t>Efficiently handling patient records, doctor schedules, and appointment management. </a:t>
            </a:r>
          </a:p>
          <a:p>
            <a:pPr marL="285750" indent="-285750">
              <a:buFont typeface="Wingdings" panose="05000000000000000000" pitchFamily="2" charset="2"/>
              <a:buChar char="q"/>
            </a:pPr>
            <a:r>
              <a:rPr lang="en-US" sz="1800" dirty="0"/>
              <a:t>Utilizing object-oriented programming (OOP) principles for modularity and scalability. </a:t>
            </a:r>
          </a:p>
          <a:p>
            <a:pPr marL="285750" indent="-285750">
              <a:buFont typeface="Wingdings" panose="05000000000000000000" pitchFamily="2" charset="2"/>
              <a:buChar char="q"/>
            </a:pPr>
            <a:r>
              <a:rPr lang="en-IN" sz="1800" dirty="0"/>
              <a:t>Enhancing the patient satisfaction</a:t>
            </a:r>
            <a:endParaRPr lang="en-US" sz="1800"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86349" y="471488"/>
            <a:ext cx="3871913" cy="1600200"/>
          </a:xfrm>
        </p:spPr>
        <p:txBody>
          <a:bodyPr/>
          <a:lstStyle/>
          <a:p>
            <a:r>
              <a:rPr lang="en-US" sz="2800" b="0" u="sng" dirty="0">
                <a:solidFill>
                  <a:schemeClr val="accent1">
                    <a:lumMod val="75000"/>
                  </a:schemeClr>
                </a:solidFill>
                <a:latin typeface="+mn-lt"/>
              </a:rPr>
              <a:t>business PROBLEM</a:t>
            </a:r>
            <a:br>
              <a:rPr lang="en-US" sz="2800" b="0" dirty="0"/>
            </a:br>
            <a:endParaRPr lang="en-US" sz="2800" b="0"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3" name="TextBox 2">
            <a:extLst>
              <a:ext uri="{FF2B5EF4-FFF2-40B4-BE49-F238E27FC236}">
                <a16:creationId xmlns:a16="http://schemas.microsoft.com/office/drawing/2014/main" id="{DCF15E68-4824-F410-D241-AC644BE30D7A}"/>
              </a:ext>
            </a:extLst>
          </p:cNvPr>
          <p:cNvSpPr txBox="1"/>
          <p:nvPr/>
        </p:nvSpPr>
        <p:spPr>
          <a:xfrm>
            <a:off x="4786310" y="1557338"/>
            <a:ext cx="6129339"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accent3">
                    <a:lumMod val="50000"/>
                  </a:schemeClr>
                </a:solidFill>
              </a:rPr>
              <a:t>Hospitals often face challenges in managing their day-to-day operations due to inefficient, manual processes. This includes handling patient records, scheduling appointments, managing billing and insurance claims, coordinating between departments, and ensuring compliance with healthcare regulations. These issues lead to delays, errors, and miscommunication, which negatively impact both the quality of patient care and the hospital's operational efficiency.</a:t>
            </a:r>
            <a:endParaRPr lang="en-IN" dirty="0">
              <a:solidFill>
                <a:schemeClr val="accent3">
                  <a:lumMod val="50000"/>
                </a:schemeClr>
              </a:solidFill>
            </a:endParaRPr>
          </a:p>
        </p:txBody>
      </p:sp>
      <p:sp>
        <p:nvSpPr>
          <p:cNvPr id="5" name="TextBox 4">
            <a:extLst>
              <a:ext uri="{FF2B5EF4-FFF2-40B4-BE49-F238E27FC236}">
                <a16:creationId xmlns:a16="http://schemas.microsoft.com/office/drawing/2014/main" id="{A00F9A5C-62B8-E56D-25D2-93B82BC95B5D}"/>
              </a:ext>
            </a:extLst>
          </p:cNvPr>
          <p:cNvSpPr txBox="1"/>
          <p:nvPr/>
        </p:nvSpPr>
        <p:spPr>
          <a:xfrm>
            <a:off x="4788040" y="4507923"/>
            <a:ext cx="5829300"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accent3">
                    <a:lumMod val="50000"/>
                  </a:schemeClr>
                </a:solidFill>
              </a:rPr>
              <a:t>The HMS is intended to solve these problems by providing an integrated, automated system to streamline hospital operations, improve patient care, enhance communication, and ensure compliance with regulatory standards</a:t>
            </a:r>
            <a:r>
              <a:rPr lang="en-US" dirty="0"/>
              <a:t>.</a:t>
            </a:r>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00075" y="564490"/>
            <a:ext cx="5259554" cy="503053"/>
          </a:xfrm>
        </p:spPr>
        <p:txBody>
          <a:bodyPr/>
          <a:lstStyle/>
          <a:p>
            <a:r>
              <a:rPr lang="en-US" sz="2800" u="sng" dirty="0">
                <a:solidFill>
                  <a:schemeClr val="accent2">
                    <a:lumMod val="75000"/>
                  </a:schemeClr>
                </a:solidFill>
                <a:latin typeface="+mn-lt"/>
              </a:rPr>
              <a:t>Project description </a:t>
            </a:r>
            <a:r>
              <a:rPr lang="en-US" sz="2800" dirty="0">
                <a:solidFill>
                  <a:schemeClr val="accent2">
                    <a:lumMod val="75000"/>
                  </a:schemeClr>
                </a:solidFill>
                <a:latin typeface="+mn-lt"/>
              </a:rPr>
              <a: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00075" y="1401157"/>
            <a:ext cx="5259554" cy="5242531"/>
          </a:xfrm>
        </p:spPr>
        <p:txBody>
          <a:bodyPr>
            <a:normAutofit/>
          </a:bodyPr>
          <a:lstStyle/>
          <a:p>
            <a:pPr marL="342900" indent="-342900">
              <a:buFont typeface="Wingdings" panose="05000000000000000000" pitchFamily="2" charset="2"/>
              <a:buChar char="q"/>
            </a:pPr>
            <a:r>
              <a:rPr lang="en-US" sz="1900" dirty="0"/>
              <a:t>This project involves developing a Hospital Management System using Python's object-oriented programming (OOP) principles to structure the system’s core functionalities. Exception handling mechanisms are integrated to ensure reliability, especially when managing doctor and patient data or scheduling appointments. The following key functionalities are included :- </a:t>
            </a:r>
          </a:p>
          <a:p>
            <a:endParaRPr lang="en-US" sz="1900" dirty="0"/>
          </a:p>
          <a:p>
            <a:r>
              <a:rPr lang="en-US" dirty="0"/>
              <a:t>1</a:t>
            </a:r>
            <a:r>
              <a:rPr lang="en-US" sz="1800" dirty="0"/>
              <a:t>. Patient Registration and Management. </a:t>
            </a:r>
          </a:p>
          <a:p>
            <a:r>
              <a:rPr lang="en-US" dirty="0"/>
              <a:t>2. </a:t>
            </a:r>
            <a:r>
              <a:rPr lang="en-US" sz="1800" dirty="0"/>
              <a:t>Doctor Profile Management. </a:t>
            </a:r>
          </a:p>
          <a:p>
            <a:r>
              <a:rPr lang="en-US" dirty="0"/>
              <a:t>3. </a:t>
            </a:r>
            <a:r>
              <a:rPr lang="en-US" sz="1800" dirty="0"/>
              <a:t>Appointment Scheduling. </a:t>
            </a:r>
          </a:p>
          <a:p>
            <a:r>
              <a:rPr lang="en-US" dirty="0"/>
              <a:t>4. </a:t>
            </a:r>
            <a:r>
              <a:rPr lang="en-US" sz="1800" dirty="0"/>
              <a:t>Billing and Payment Integration (optional future enhancement). </a:t>
            </a:r>
          </a:p>
          <a:p>
            <a:r>
              <a:rPr lang="en-US" dirty="0"/>
              <a:t>5. </a:t>
            </a:r>
            <a:r>
              <a:rPr lang="en-US" sz="1800" dirty="0"/>
              <a:t>Error Handling for invalid or missing data.</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solidFill>
                  <a:schemeClr val="accent2">
                    <a:lumMod val="75000"/>
                  </a:schemeClr>
                </a:solidFill>
              </a:rPr>
              <a:t>Functionalities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a:buFont typeface="Wingdings" panose="05000000000000000000" pitchFamily="2" charset="2"/>
              <a:buChar char="q"/>
            </a:pPr>
            <a:r>
              <a:rPr lang="en-US" sz="2400" dirty="0"/>
              <a:t>Patient Management</a:t>
            </a:r>
          </a:p>
          <a:p>
            <a:pPr>
              <a:buFont typeface="Wingdings" panose="05000000000000000000" pitchFamily="2" charset="2"/>
              <a:buChar char="q"/>
            </a:pPr>
            <a:r>
              <a:rPr lang="en-US" sz="2400" dirty="0"/>
              <a:t>Doctor management</a:t>
            </a:r>
          </a:p>
          <a:p>
            <a:pPr>
              <a:buFont typeface="Wingdings" panose="05000000000000000000" pitchFamily="2" charset="2"/>
              <a:buChar char="q"/>
            </a:pPr>
            <a:r>
              <a:rPr lang="en-US" sz="2400" dirty="0"/>
              <a:t>Appointment Scheduling</a:t>
            </a:r>
          </a:p>
          <a:p>
            <a:pPr>
              <a:buFont typeface="Wingdings" panose="05000000000000000000" pitchFamily="2" charset="2"/>
              <a:buChar char="q"/>
            </a:pPr>
            <a:r>
              <a:rPr lang="en-US" sz="2400" dirty="0"/>
              <a:t>Error Handling with Custom Exceptions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10030" y="103582"/>
            <a:ext cx="7791420" cy="471489"/>
          </a:xfrm>
        </p:spPr>
        <p:txBody>
          <a:bodyPr/>
          <a:lstStyle/>
          <a:p>
            <a:r>
              <a:rPr lang="en-US" sz="2400" u="sng" dirty="0">
                <a:solidFill>
                  <a:schemeClr val="accent1">
                    <a:lumMod val="50000"/>
                  </a:schemeClr>
                </a:solidFill>
              </a:rPr>
              <a:t>Functionalities briefing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02444" y="692942"/>
            <a:ext cx="7043618" cy="6061475"/>
          </a:xfrm>
        </p:spPr>
        <p:txBody>
          <a:bodyPr/>
          <a:lstStyle/>
          <a:p>
            <a:pPr marL="342900" indent="-342900" algn="just">
              <a:buFont typeface="Wingdings" panose="05000000000000000000" pitchFamily="2" charset="2"/>
              <a:buChar char="q"/>
            </a:pPr>
            <a:r>
              <a:rPr lang="en-US" sz="2000" dirty="0">
                <a:solidFill>
                  <a:schemeClr val="accent2">
                    <a:lumMod val="75000"/>
                  </a:schemeClr>
                </a:solidFill>
              </a:rPr>
              <a:t>Patient management </a:t>
            </a:r>
            <a:r>
              <a:rPr lang="en-US" dirty="0">
                <a:solidFill>
                  <a:schemeClr val="accent2">
                    <a:lumMod val="75000"/>
                  </a:schemeClr>
                </a:solidFill>
              </a:rPr>
              <a:t>: </a:t>
            </a:r>
            <a:r>
              <a:rPr lang="en-US" sz="1800" dirty="0"/>
              <a:t>This enables administrators to create and maintain patient profiles, track appointments, and healthcare records. It also supports error handling to ensure accurate record-keeping.</a:t>
            </a:r>
          </a:p>
          <a:p>
            <a:pPr marL="342900" indent="-342900" algn="just">
              <a:buFont typeface="Wingdings" panose="05000000000000000000" pitchFamily="2" charset="2"/>
              <a:buChar char="q"/>
            </a:pPr>
            <a:endParaRPr lang="en-US" sz="1800" dirty="0"/>
          </a:p>
          <a:p>
            <a:pPr marL="342900" indent="-342900" algn="just">
              <a:buFont typeface="Wingdings" panose="05000000000000000000" pitchFamily="2" charset="2"/>
              <a:buChar char="q"/>
            </a:pPr>
            <a:r>
              <a:rPr lang="en-US" sz="2000" dirty="0">
                <a:solidFill>
                  <a:schemeClr val="accent1">
                    <a:lumMod val="50000"/>
                  </a:schemeClr>
                </a:solidFill>
              </a:rPr>
              <a:t>Doctor management</a:t>
            </a:r>
            <a:r>
              <a:rPr lang="en-US" dirty="0">
                <a:solidFill>
                  <a:schemeClr val="accent1">
                    <a:lumMod val="50000"/>
                  </a:schemeClr>
                </a:solidFill>
              </a:rPr>
              <a:t>: </a:t>
            </a:r>
            <a:r>
              <a:rPr lang="en-US" sz="1800" dirty="0"/>
              <a:t>This feature allows for creating and managing doctor profiles, including ID, name, and specialization. It enables administrators to assign doctors to departments and keep their schedules updated in real time. </a:t>
            </a:r>
          </a:p>
          <a:p>
            <a:pPr marL="342900" indent="-342900" algn="just">
              <a:buFont typeface="Wingdings" panose="05000000000000000000" pitchFamily="2" charset="2"/>
              <a:buChar char="q"/>
            </a:pPr>
            <a:endParaRPr lang="en-US" sz="1800" dirty="0"/>
          </a:p>
          <a:p>
            <a:pPr marL="342900" indent="-342900" algn="just">
              <a:buFont typeface="Wingdings" panose="05000000000000000000" pitchFamily="2" charset="2"/>
              <a:buChar char="q"/>
            </a:pPr>
            <a:r>
              <a:rPr lang="en-US" sz="2000" dirty="0">
                <a:solidFill>
                  <a:schemeClr val="accent1">
                    <a:lumMod val="50000"/>
                  </a:schemeClr>
                </a:solidFill>
              </a:rPr>
              <a:t>Appointment scheduling: </a:t>
            </a:r>
            <a:r>
              <a:rPr lang="en-US" sz="1800" dirty="0"/>
              <a:t>This module automates the process of booking appointments between patients and doctors. It ensures that patients are assigned to the correct doctor based on their medical needs and the doctor’s specialization. </a:t>
            </a:r>
          </a:p>
          <a:p>
            <a:pPr marL="342900" indent="-342900" algn="just">
              <a:buFont typeface="Wingdings" panose="05000000000000000000" pitchFamily="2" charset="2"/>
              <a:buChar char="q"/>
            </a:pPr>
            <a:endParaRPr lang="en-US" sz="1800" dirty="0"/>
          </a:p>
          <a:p>
            <a:pPr marL="342900" indent="-342900" algn="just">
              <a:buFont typeface="Wingdings" panose="05000000000000000000" pitchFamily="2" charset="2"/>
              <a:buChar char="q"/>
            </a:pPr>
            <a:r>
              <a:rPr lang="en-US" sz="2000" dirty="0">
                <a:solidFill>
                  <a:schemeClr val="accent1">
                    <a:lumMod val="50000"/>
                  </a:schemeClr>
                </a:solidFill>
              </a:rPr>
              <a:t>Error handling</a:t>
            </a:r>
            <a:r>
              <a:rPr lang="en-US" sz="1800" dirty="0">
                <a:solidFill>
                  <a:schemeClr val="accent1">
                    <a:lumMod val="50000"/>
                  </a:schemeClr>
                </a:solidFill>
              </a:rPr>
              <a:t>: </a:t>
            </a:r>
            <a:r>
              <a:rPr lang="en-US" sz="1800" dirty="0" err="1"/>
              <a:t>DoctorNotFoundError</a:t>
            </a:r>
            <a:r>
              <a:rPr lang="en-US" sz="1800" dirty="0"/>
              <a:t> or </a:t>
            </a:r>
            <a:r>
              <a:rPr lang="en-US" sz="1800" dirty="0" err="1"/>
              <a:t>PatientNotFoundError</a:t>
            </a:r>
            <a:r>
              <a:rPr lang="en-US" sz="1800" dirty="0"/>
              <a:t> when a doctor or patient cannot be found during appointment scheduling. These custom exceptions help the system manage errors without crashing and provide clear guidance to the user.</a:t>
            </a:r>
          </a:p>
          <a:p>
            <a:pPr marL="34290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57162" y="223442"/>
            <a:ext cx="7796464" cy="1222385"/>
          </a:xfrm>
        </p:spPr>
        <p:txBody>
          <a:bodyPr/>
          <a:lstStyle/>
          <a:p>
            <a:r>
              <a:rPr lang="en-US" sz="2400" dirty="0">
                <a:solidFill>
                  <a:schemeClr val="accent2">
                    <a:lumMod val="75000"/>
                  </a:schemeClr>
                </a:solidFill>
                <a:latin typeface="+mn-lt"/>
              </a:rPr>
              <a:t>Input Versatility with Error Handling and Exception Handling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lnSpcReduction="10000"/>
          </a:bodyPr>
          <a:lstStyle/>
          <a:p>
            <a:pPr marL="285750" indent="-285750" algn="just">
              <a:buFont typeface="Wingdings" panose="05000000000000000000" pitchFamily="2" charset="2"/>
              <a:buChar char="q"/>
            </a:pPr>
            <a:r>
              <a:rPr lang="en-US" dirty="0"/>
              <a:t>The system supports versatile input handling, including patient / doctor information entry, as well as appointment scheduling. Error handling is built-in to validate input data and ensure smooth operations. For example, the system checks for existing doctor or patient IDs before processing appointments and raises custom exceptions to prompt users to correct any errors.</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pPr marL="285750" indent="-285750">
              <a:buFont typeface="Wingdings" panose="05000000000000000000" pitchFamily="2" charset="2"/>
              <a:buChar char="q"/>
            </a:pPr>
            <a:r>
              <a:rPr lang="en-US" dirty="0"/>
              <a:t>This approach maintains data integrity and prevents critical mistakes that could affect hospital operations, ensuring system reliability and resilience.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381495" y="392523"/>
            <a:ext cx="7631709" cy="471489"/>
          </a:xfrm>
        </p:spPr>
        <p:txBody>
          <a:bodyPr/>
          <a:lstStyle/>
          <a:p>
            <a:r>
              <a:rPr lang="en-US" sz="2400" dirty="0"/>
              <a:t>Code implementation :-</a:t>
            </a:r>
          </a:p>
        </p:txBody>
      </p:sp>
      <p:pic>
        <p:nvPicPr>
          <p:cNvPr id="5" name="Content Placeholder 4">
            <a:extLst>
              <a:ext uri="{FF2B5EF4-FFF2-40B4-BE49-F238E27FC236}">
                <a16:creationId xmlns:a16="http://schemas.microsoft.com/office/drawing/2014/main" id="{A9B7AAE8-8987-F9C7-6F45-8EF4CDDBE65C}"/>
              </a:ext>
            </a:extLst>
          </p:cNvPr>
          <p:cNvPicPr>
            <a:picLocks noGrp="1" noChangeAspect="1"/>
          </p:cNvPicPr>
          <p:nvPr>
            <p:ph sz="half" idx="15"/>
          </p:nvPr>
        </p:nvPicPr>
        <p:blipFill>
          <a:blip r:embed="rId3"/>
          <a:stretch>
            <a:fillRect/>
          </a:stretch>
        </p:blipFill>
        <p:spPr>
          <a:xfrm>
            <a:off x="381494" y="928688"/>
            <a:ext cx="8076705" cy="5929311"/>
          </a:xfrm>
        </p:spPr>
      </p:pic>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6667501" y="6130925"/>
            <a:ext cx="2147888" cy="631825"/>
          </a:xfrm>
        </p:spPr>
        <p:txBody>
          <a:bodyPr>
            <a:normAutofit/>
          </a:bodyPr>
          <a:lstStyle/>
          <a:p>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4">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128587" y="44493"/>
            <a:ext cx="3686175" cy="412706"/>
          </a:xfrm>
        </p:spPr>
        <p:txBody>
          <a:bodyPr/>
          <a:lstStyle/>
          <a:p>
            <a:r>
              <a:rPr lang="en-US" sz="2000" dirty="0"/>
              <a:t>Code continues :-</a:t>
            </a:r>
          </a:p>
        </p:txBody>
      </p:sp>
      <p:pic>
        <p:nvPicPr>
          <p:cNvPr id="6" name="Content Placeholder 5">
            <a:extLst>
              <a:ext uri="{FF2B5EF4-FFF2-40B4-BE49-F238E27FC236}">
                <a16:creationId xmlns:a16="http://schemas.microsoft.com/office/drawing/2014/main" id="{627DCBC1-08DC-A07B-CCE4-5573DF19129A}"/>
              </a:ext>
            </a:extLst>
          </p:cNvPr>
          <p:cNvPicPr>
            <a:picLocks noGrp="1" noChangeAspect="1"/>
          </p:cNvPicPr>
          <p:nvPr>
            <p:ph idx="13"/>
          </p:nvPr>
        </p:nvPicPr>
        <p:blipFill>
          <a:blip r:embed="rId3"/>
          <a:stretch>
            <a:fillRect/>
          </a:stretch>
        </p:blipFill>
        <p:spPr>
          <a:xfrm>
            <a:off x="0" y="585787"/>
            <a:ext cx="9915525" cy="6227719"/>
          </a:xfrm>
        </p:spPr>
      </p:pic>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4">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{CA579C9B-0A62-4341-9D90-8E2664B87029}tf78438558_win32</Template>
  <TotalTime>94</TotalTime>
  <Words>636</Words>
  <Application>Microsoft Office PowerPoint</Application>
  <PresentationFormat>Widescreen</PresentationFormat>
  <Paragraphs>51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Sabon Next LT</vt:lpstr>
      <vt:lpstr>Wingdings</vt:lpstr>
      <vt:lpstr>Custom</vt:lpstr>
      <vt:lpstr>Project title : Hospital management system  name : Govind singh Shekhawat  submission date : 15 / 10 / 2024  </vt:lpstr>
      <vt:lpstr>Aim of the project :-</vt:lpstr>
      <vt:lpstr>business PROBLEM </vt:lpstr>
      <vt:lpstr>Project description :-</vt:lpstr>
      <vt:lpstr>Functionalities :-</vt:lpstr>
      <vt:lpstr>Functionalities briefing :-</vt:lpstr>
      <vt:lpstr>Input Versatility with Error Handling and Exception Handling :-</vt:lpstr>
      <vt:lpstr>Code implementation :-</vt:lpstr>
      <vt:lpstr>Code continues :-</vt:lpstr>
      <vt:lpstr>Result and outcomes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Govind Shekhawat</dc:creator>
  <cp:lastModifiedBy>Govind Shekhawat</cp:lastModifiedBy>
  <cp:revision>2</cp:revision>
  <dcterms:created xsi:type="dcterms:W3CDTF">2024-10-14T12:32:04Z</dcterms:created>
  <dcterms:modified xsi:type="dcterms:W3CDTF">2024-10-14T14:08:04Z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