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1" r:id="rId14"/>
    <p:sldId id="269" r:id="rId15"/>
    <p:sldId id="270" r:id="rId16"/>
    <p:sldId id="273" r:id="rId17"/>
    <p:sldId id="274" r:id="rId18"/>
    <p:sldId id="275" r:id="rId19"/>
    <p:sldId id="277" r:id="rId20"/>
    <p:sldId id="279" r:id="rId21"/>
    <p:sldId id="280" r:id="rId22"/>
    <p:sldId id="281" r:id="rId23"/>
    <p:sldId id="28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C6379-A299-E192-F108-8CB42D61F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01DC4F-6D8D-A6EA-5BEE-657B5FD4E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F3C2A-C49E-ECD3-E296-9FA2C8990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F7A8-761C-4D92-B235-58AA2F8D02F4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FE9E4-88FA-8E83-71C2-C4988FAC4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D989F-81B4-EC79-3B2E-5531AE96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5205-B261-4DF9-A2B4-89403EE837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99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1B80C-52A4-6F8B-DFEF-234E48BFF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680631-8BEE-AD20-F8D4-5A3C20FDE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96EBE-5213-EAFA-E5DF-D3442E3F1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F7A8-761C-4D92-B235-58AA2F8D02F4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58EB2-3F9F-50A8-D023-C13201FD1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B4D25-EC9C-1805-1A84-8B3DD7B81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5205-B261-4DF9-A2B4-89403EE837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18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BDD5D4-6EBF-93A3-0AD8-40432F3933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DB473-F35F-AD2C-8D9A-00570C147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E24E4-7418-F103-A623-26BFBBB0B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F7A8-761C-4D92-B235-58AA2F8D02F4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FB35B-41BD-F432-4A4C-51A99AD6E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F4D3A-BEFD-ECD5-BEBC-A4E5C7FE1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5205-B261-4DF9-A2B4-89403EE837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393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30C77-32F7-44D3-B1E8-D18044E7F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96722-AA7B-3735-FBE4-C487B8154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96CCB-1A52-C39E-D900-62C9F75E9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F7A8-761C-4D92-B235-58AA2F8D02F4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74F1A-DE0F-B833-7638-3CDD9BC0C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4B77B-8334-0232-2300-D80C82676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5205-B261-4DF9-A2B4-89403EE837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43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D2711-34F6-7634-0FE7-F77EDE5D1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0F90E-3D7F-3A69-AA45-C001FDC7A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B8865-5C59-2EF7-5892-22B9757AE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F7A8-761C-4D92-B235-58AA2F8D02F4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18044-550F-34B1-BF21-3200C8E52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C886C-602D-172F-8D23-801800E0B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5205-B261-4DF9-A2B4-89403EE837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50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B8FE1-8EDD-9CFD-DE36-D049DC97B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0FA13-BC70-4964-3BC9-CAD18992F9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59AD1-2E87-3D7B-CB33-50B7343B9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B2207-A379-CD36-C585-145CD4E85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F7A8-761C-4D92-B235-58AA2F8D02F4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DBE02-FD2A-E7F0-B87B-E0AF74618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D20E2-E72E-5D82-AD59-039D0E603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5205-B261-4DF9-A2B4-89403EE837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220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E9FC4-45E4-65AF-CF4E-F48EEC9B6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2C623-ED28-63C7-D338-3B28EEB18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CA687-CDC6-A68D-8E30-E82D6E33C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4DB225-9D43-AE09-34C4-DB6E538BD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33D913-A8E0-63F8-5D18-5ADE61E7B1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8508D5-709A-E41C-07F2-D8889BACB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F7A8-761C-4D92-B235-58AA2F8D02F4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72777-E4C7-33D3-4E1F-FC193FDFF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130594-C5DB-1771-0E21-6348E3122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5205-B261-4DF9-A2B4-89403EE837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017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96F4F-C22B-D348-A9C2-E4DAE2E0C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F68F78-B420-9027-638F-045479BC8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F7A8-761C-4D92-B235-58AA2F8D02F4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526C53-0B6A-1664-DD62-EC9702829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D05812-ABD6-374F-787A-F789914FC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5205-B261-4DF9-A2B4-89403EE837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068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F04F82-F858-26F3-197F-125856AF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F7A8-761C-4D92-B235-58AA2F8D02F4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3A861A-139E-91E4-8116-B8FA57307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EC05E0-F376-E645-4089-1C4339EBE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5205-B261-4DF9-A2B4-89403EE837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316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20623-CF6A-C5DC-86A5-A6043EA69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952E4-91DB-AAB4-3194-959A2700D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2C4AEF-E0F7-153E-06D5-F38AC0025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61D25-2A1E-BE88-2B40-FB6D203FF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F7A8-761C-4D92-B235-58AA2F8D02F4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FDC8C-0BED-33F7-20AA-1C54E1892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3209F-2A92-1A47-F9B5-31E55F76A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5205-B261-4DF9-A2B4-89403EE837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94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AB6AD-B945-ADCD-2C31-D7151A4E1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3960E2-550F-978F-E607-C07065A28D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4C1195-04EE-7E13-EAF9-9406A0CF3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0CA0A-CF49-B552-AE37-0E5529551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F7A8-761C-4D92-B235-58AA2F8D02F4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B0B04-568B-E840-1AD0-30D226BC4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7C1CD-65FA-701C-8466-AF8CDB3B3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5205-B261-4DF9-A2B4-89403EE837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739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FA1F23-6C89-679D-6DE9-1C8343B08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3E2DC-1668-C272-0CBD-E0C5ACEA3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F4266-8F3D-933E-AFD8-EFA7F3840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0F7A8-761C-4D92-B235-58AA2F8D02F4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EA245-9EE6-4FF4-ED3B-D49D98976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F98A4-3B0F-27C6-A1BD-BDBE6B4DD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A5205-B261-4DF9-A2B4-89403EE837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404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tmp"/><Relationship Id="rId4" Type="http://schemas.openxmlformats.org/officeDocument/2006/relationships/image" Target="../media/image24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tmp"/><Relationship Id="rId4" Type="http://schemas.openxmlformats.org/officeDocument/2006/relationships/image" Target="../media/image37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tmp"/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tmp"/><Relationship Id="rId4" Type="http://schemas.openxmlformats.org/officeDocument/2006/relationships/image" Target="../media/image41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tmp"/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tmp"/><Relationship Id="rId2" Type="http://schemas.openxmlformats.org/officeDocument/2006/relationships/image" Target="../media/image45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tmp"/><Relationship Id="rId2" Type="http://schemas.openxmlformats.org/officeDocument/2006/relationships/image" Target="../media/image47.tmp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tmp"/><Relationship Id="rId2" Type="http://schemas.openxmlformats.org/officeDocument/2006/relationships/image" Target="../media/image49.tmp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tmp"/><Relationship Id="rId2" Type="http://schemas.openxmlformats.org/officeDocument/2006/relationships/image" Target="../media/image51.tmp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tmp"/><Relationship Id="rId2" Type="http://schemas.openxmlformats.org/officeDocument/2006/relationships/image" Target="../media/image53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tmp"/><Relationship Id="rId4" Type="http://schemas.openxmlformats.org/officeDocument/2006/relationships/image" Target="../media/image8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tmp"/><Relationship Id="rId4" Type="http://schemas.openxmlformats.org/officeDocument/2006/relationships/image" Target="../media/image12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tmp"/><Relationship Id="rId4" Type="http://schemas.openxmlformats.org/officeDocument/2006/relationships/image" Target="../media/image16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932347-0F4B-01D9-DF7A-7C5FF539BC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93874A-C2D3-B3A4-422D-32D556E8E863}"/>
              </a:ext>
            </a:extLst>
          </p:cNvPr>
          <p:cNvSpPr txBox="1"/>
          <p:nvPr/>
        </p:nvSpPr>
        <p:spPr>
          <a:xfrm>
            <a:off x="233362" y="207169"/>
            <a:ext cx="10258425" cy="6463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IMDB Dataset Analysis using Advanced SQL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3FDEDB-560F-6208-C623-0FAD6C5E2E33}"/>
              </a:ext>
            </a:extLst>
          </p:cNvPr>
          <p:cNvSpPr txBox="1"/>
          <p:nvPr/>
        </p:nvSpPr>
        <p:spPr>
          <a:xfrm>
            <a:off x="114300" y="2443164"/>
            <a:ext cx="5753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GOVIND SINGH SHEKHAWAT</a:t>
            </a:r>
          </a:p>
          <a:p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19-01-2025</a:t>
            </a:r>
          </a:p>
          <a:p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JULY ONLINE DA &amp; DS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80CA62-0DA1-DF01-D229-691C9435D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00" y="1060668"/>
            <a:ext cx="5953125" cy="571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265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292E7A-B291-2193-9940-F0A562FB08E5}"/>
              </a:ext>
            </a:extLst>
          </p:cNvPr>
          <p:cNvSpPr/>
          <p:nvPr/>
        </p:nvSpPr>
        <p:spPr>
          <a:xfrm>
            <a:off x="-514350" y="0"/>
            <a:ext cx="12858750" cy="6858000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24620B-291F-5711-F1BE-DFD55ECD9290}"/>
              </a:ext>
            </a:extLst>
          </p:cNvPr>
          <p:cNvSpPr txBox="1"/>
          <p:nvPr/>
        </p:nvSpPr>
        <p:spPr>
          <a:xfrm>
            <a:off x="-514350" y="0"/>
            <a:ext cx="12858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Find the minimum and maximum values for each column in the ratings table, excluding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movie_id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column.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D70CEC-F207-893A-861D-086B56947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422" y="1491770"/>
            <a:ext cx="11851669" cy="23527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E345C5-5614-10B2-D7C1-29644AE050C5}"/>
              </a:ext>
            </a:extLst>
          </p:cNvPr>
          <p:cNvSpPr txBox="1"/>
          <p:nvPr/>
        </p:nvSpPr>
        <p:spPr>
          <a:xfrm>
            <a:off x="4772887" y="968550"/>
            <a:ext cx="1543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10379C-D5DD-15D7-7B2A-C96F1E70DA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422" y="4951143"/>
            <a:ext cx="11831795" cy="9383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A21B470-1F06-7BC9-DE79-F45D4E316A9E}"/>
              </a:ext>
            </a:extLst>
          </p:cNvPr>
          <p:cNvSpPr txBox="1"/>
          <p:nvPr/>
        </p:nvSpPr>
        <p:spPr>
          <a:xfrm>
            <a:off x="4762950" y="4359300"/>
            <a:ext cx="1543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411255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0ED66A-311F-6633-3A6F-053A61B065C1}"/>
              </a:ext>
            </a:extLst>
          </p:cNvPr>
          <p:cNvSpPr/>
          <p:nvPr/>
        </p:nvSpPr>
        <p:spPr>
          <a:xfrm>
            <a:off x="0" y="0"/>
            <a:ext cx="12801600" cy="6858000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F1ADFD-9143-A093-0296-5A8EB08B5BBD}"/>
              </a:ext>
            </a:extLst>
          </p:cNvPr>
          <p:cNvSpPr txBox="1"/>
          <p:nvPr/>
        </p:nvSpPr>
        <p:spPr>
          <a:xfrm>
            <a:off x="-28575" y="0"/>
            <a:ext cx="8939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Which are the top 10 movies based on their average rating?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C0A91C-970B-C068-13C4-DCDFD82A7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0" y="947152"/>
            <a:ext cx="8858637" cy="23479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1528FA-FE12-4E3B-9EC0-BE46CF2371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127" y="630957"/>
            <a:ext cx="3147997" cy="26480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DBEABD-5972-D28E-B217-908D633A81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47" y="4257676"/>
            <a:ext cx="8749004" cy="23479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17F4382-E7BB-854A-ED5E-E3B7C799A816}"/>
              </a:ext>
            </a:extLst>
          </p:cNvPr>
          <p:cNvSpPr txBox="1"/>
          <p:nvPr/>
        </p:nvSpPr>
        <p:spPr>
          <a:xfrm>
            <a:off x="3604888" y="400081"/>
            <a:ext cx="1543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E4EA60-BD77-D263-6690-4543CD7E1944}"/>
              </a:ext>
            </a:extLst>
          </p:cNvPr>
          <p:cNvSpPr txBox="1"/>
          <p:nvPr/>
        </p:nvSpPr>
        <p:spPr>
          <a:xfrm>
            <a:off x="10084600" y="107737"/>
            <a:ext cx="1543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AB4FE8-AD71-23CB-8543-EB631FCA5BF2}"/>
              </a:ext>
            </a:extLst>
          </p:cNvPr>
          <p:cNvSpPr txBox="1"/>
          <p:nvPr/>
        </p:nvSpPr>
        <p:spPr>
          <a:xfrm>
            <a:off x="0" y="3381271"/>
            <a:ext cx="10453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Summarize the ratings table by grouping movies based on their median ratings.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A2470E-9867-E178-DBEA-F734F09B3D4D}"/>
              </a:ext>
            </a:extLst>
          </p:cNvPr>
          <p:cNvSpPr txBox="1"/>
          <p:nvPr/>
        </p:nvSpPr>
        <p:spPr>
          <a:xfrm>
            <a:off x="3683933" y="3734456"/>
            <a:ext cx="1543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924F88-BF7F-A230-942E-A58ED431CEF2}"/>
              </a:ext>
            </a:extLst>
          </p:cNvPr>
          <p:cNvSpPr txBox="1"/>
          <p:nvPr/>
        </p:nvSpPr>
        <p:spPr>
          <a:xfrm>
            <a:off x="10258100" y="3581326"/>
            <a:ext cx="1543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6EF273F-BB13-6E44-CDFC-866596D330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298" y="4265448"/>
            <a:ext cx="3572140" cy="234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327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74C4F3-7F3C-3235-797E-68D905E8CD09}"/>
              </a:ext>
            </a:extLst>
          </p:cNvPr>
          <p:cNvSpPr/>
          <p:nvPr/>
        </p:nvSpPr>
        <p:spPr>
          <a:xfrm>
            <a:off x="-1" y="0"/>
            <a:ext cx="13244513" cy="6858000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B812BC-2DF3-3D77-639A-F11FD6F106EC}"/>
              </a:ext>
            </a:extLst>
          </p:cNvPr>
          <p:cNvSpPr txBox="1"/>
          <p:nvPr/>
        </p:nvSpPr>
        <p:spPr>
          <a:xfrm>
            <a:off x="-28575" y="0"/>
            <a:ext cx="12944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How many movies, released in March 2017 in the USA within a specific genre, had more than 1000 votes?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6F32E8-28DB-A4BA-41FB-BA64980F3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12" y="1447689"/>
            <a:ext cx="8787814" cy="33814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1961A6-CFEF-A5DA-6DF7-DDEE46CE22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004" y="2519331"/>
            <a:ext cx="2558852" cy="112398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FC88344-F586-3BFE-EA12-E323A7FEAA04}"/>
              </a:ext>
            </a:extLst>
          </p:cNvPr>
          <p:cNvSpPr txBox="1"/>
          <p:nvPr/>
        </p:nvSpPr>
        <p:spPr>
          <a:xfrm>
            <a:off x="3736394" y="924469"/>
            <a:ext cx="1543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4D929D-AE99-969A-A3ED-544EC75352A7}"/>
              </a:ext>
            </a:extLst>
          </p:cNvPr>
          <p:cNvSpPr txBox="1"/>
          <p:nvPr/>
        </p:nvSpPr>
        <p:spPr>
          <a:xfrm>
            <a:off x="10301644" y="1915121"/>
            <a:ext cx="1543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029580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587D5D-6AF2-2DE5-60E8-09C5AFF4C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FC89C6-AC3D-3E8A-0DBA-360127DF119C}"/>
              </a:ext>
            </a:extLst>
          </p:cNvPr>
          <p:cNvSpPr/>
          <p:nvPr/>
        </p:nvSpPr>
        <p:spPr>
          <a:xfrm>
            <a:off x="-1" y="0"/>
            <a:ext cx="13244513" cy="6858000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C1603C-8FBA-B093-E84A-1F7EE84CA3FA}"/>
              </a:ext>
            </a:extLst>
          </p:cNvPr>
          <p:cNvSpPr txBox="1"/>
          <p:nvPr/>
        </p:nvSpPr>
        <p:spPr>
          <a:xfrm>
            <a:off x="-28575" y="0"/>
            <a:ext cx="13530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 Find movies from each genre that begin with the word “The” and have an average rating greater than 8?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BAF6E4-EF49-E374-6509-A7857CFB5047}"/>
              </a:ext>
            </a:extLst>
          </p:cNvPr>
          <p:cNvSpPr txBox="1"/>
          <p:nvPr/>
        </p:nvSpPr>
        <p:spPr>
          <a:xfrm>
            <a:off x="2579107" y="1188393"/>
            <a:ext cx="1543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70B187-A50F-FAE5-275C-B4788C18DF4F}"/>
              </a:ext>
            </a:extLst>
          </p:cNvPr>
          <p:cNvSpPr txBox="1"/>
          <p:nvPr/>
        </p:nvSpPr>
        <p:spPr>
          <a:xfrm>
            <a:off x="10144482" y="1188393"/>
            <a:ext cx="1543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9383F3-7164-0D10-BCF9-4CDA69DA0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874" y="1751413"/>
            <a:ext cx="4811118" cy="31292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887794-2B14-90C6-5BDF-07DC3AD2B6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5" y="1751413"/>
            <a:ext cx="7323197" cy="283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86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F92E7-0602-D8B2-B219-94B2FC3322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9AA7616-701C-EE9B-1ABD-07476471ACEE}"/>
              </a:ext>
            </a:extLst>
          </p:cNvPr>
          <p:cNvSpPr/>
          <p:nvPr/>
        </p:nvSpPr>
        <p:spPr>
          <a:xfrm>
            <a:off x="-28575" y="0"/>
            <a:ext cx="12220575" cy="6858000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7B7721-C2CA-038C-79E8-7B6065A7F3C8}"/>
              </a:ext>
            </a:extLst>
          </p:cNvPr>
          <p:cNvSpPr txBox="1"/>
          <p:nvPr/>
        </p:nvSpPr>
        <p:spPr>
          <a:xfrm>
            <a:off x="-28575" y="0"/>
            <a:ext cx="12944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14.calculate the count Of the movies released between April 1, 2018, and April 1, 2019, how many received a median rating of 8?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78BDC7-7680-20C5-820A-1FCECF5FE629}"/>
              </a:ext>
            </a:extLst>
          </p:cNvPr>
          <p:cNvSpPr txBox="1"/>
          <p:nvPr/>
        </p:nvSpPr>
        <p:spPr>
          <a:xfrm>
            <a:off x="4707944" y="961067"/>
            <a:ext cx="1543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9DD94D-2FE7-FB33-DB09-969B6BD6531A}"/>
              </a:ext>
            </a:extLst>
          </p:cNvPr>
          <p:cNvSpPr txBox="1"/>
          <p:nvPr/>
        </p:nvSpPr>
        <p:spPr>
          <a:xfrm>
            <a:off x="4707944" y="3990801"/>
            <a:ext cx="1543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B533BD-BB2D-138E-A406-ED45362A2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1536092"/>
            <a:ext cx="11045539" cy="17496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C5F653-4A01-02F9-8489-D039ED2F1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381" y="4514021"/>
            <a:ext cx="4384176" cy="181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813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87A82-31D1-E42D-2512-18371484D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4812B0-1704-FC21-20EC-63374226FA21}"/>
              </a:ext>
            </a:extLst>
          </p:cNvPr>
          <p:cNvSpPr/>
          <p:nvPr/>
        </p:nvSpPr>
        <p:spPr>
          <a:xfrm>
            <a:off x="0" y="0"/>
            <a:ext cx="12212555" cy="6858000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F0E05D-7C56-B43B-60F0-A3D7B194E5A5}"/>
              </a:ext>
            </a:extLst>
          </p:cNvPr>
          <p:cNvSpPr txBox="1"/>
          <p:nvPr/>
        </p:nvSpPr>
        <p:spPr>
          <a:xfrm>
            <a:off x="-28575" y="0"/>
            <a:ext cx="12944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 Do German movies receive more votes on average than Italian movies?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693E95-F2CD-DE3D-A7CD-64651FD008D0}"/>
              </a:ext>
            </a:extLst>
          </p:cNvPr>
          <p:cNvSpPr txBox="1"/>
          <p:nvPr/>
        </p:nvSpPr>
        <p:spPr>
          <a:xfrm>
            <a:off x="3736394" y="924469"/>
            <a:ext cx="1543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58E37F-8199-FEC8-C0F9-E8469402151E}"/>
              </a:ext>
            </a:extLst>
          </p:cNvPr>
          <p:cNvSpPr txBox="1"/>
          <p:nvPr/>
        </p:nvSpPr>
        <p:spPr>
          <a:xfrm>
            <a:off x="10186482" y="1074179"/>
            <a:ext cx="1543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288E75-D87F-690C-C750-BABF63AFF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39" y="1614027"/>
            <a:ext cx="9134324" cy="35723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B72A49-45CC-E7A9-16D2-74523292B6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482" y="2766389"/>
            <a:ext cx="2731353" cy="9720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46F2A4-8B55-E238-C4EB-DF392C0CDC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482" y="1630655"/>
            <a:ext cx="2718440" cy="97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38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333308-F990-ED10-4047-E1A300A3D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C0D9E6-D2C4-9AE6-7497-B5E004115F1A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222A5A-1732-619A-796B-44ABDC567CA2}"/>
              </a:ext>
            </a:extLst>
          </p:cNvPr>
          <p:cNvSpPr txBox="1"/>
          <p:nvPr/>
        </p:nvSpPr>
        <p:spPr>
          <a:xfrm>
            <a:off x="-28575" y="0"/>
            <a:ext cx="12944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 Identify the columns in the names table that contain null values.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C04D1F-05C9-0EEA-5037-8C04107C9C03}"/>
              </a:ext>
            </a:extLst>
          </p:cNvPr>
          <p:cNvSpPr txBox="1"/>
          <p:nvPr/>
        </p:nvSpPr>
        <p:spPr>
          <a:xfrm>
            <a:off x="2850569" y="375680"/>
            <a:ext cx="1543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0CAABD-8959-2BA0-7BAC-407CA844ACDE}"/>
              </a:ext>
            </a:extLst>
          </p:cNvPr>
          <p:cNvSpPr txBox="1"/>
          <p:nvPr/>
        </p:nvSpPr>
        <p:spPr>
          <a:xfrm>
            <a:off x="8724900" y="717528"/>
            <a:ext cx="1543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D1ECEA-ED5E-F817-F486-BEAD3F3C5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09" y="924469"/>
            <a:ext cx="6572641" cy="18473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51521C-34DA-1CDE-9251-F7CD7FC91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338" y="1360566"/>
            <a:ext cx="5072453" cy="7587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EE04BE-1CE4-6EF9-F1EC-2472C18C5719}"/>
              </a:ext>
            </a:extLst>
          </p:cNvPr>
          <p:cNvSpPr txBox="1"/>
          <p:nvPr/>
        </p:nvSpPr>
        <p:spPr>
          <a:xfrm>
            <a:off x="0" y="2822504"/>
            <a:ext cx="12944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17. Who are the top two actors whose movies have a median rating of 8 or higher?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179B6C9-3C98-1546-A589-624E9653EC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09" y="3624353"/>
            <a:ext cx="6572641" cy="302422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6F70130-A3E9-6037-2C83-97DA4E9270D4}"/>
              </a:ext>
            </a:extLst>
          </p:cNvPr>
          <p:cNvSpPr txBox="1"/>
          <p:nvPr/>
        </p:nvSpPr>
        <p:spPr>
          <a:xfrm>
            <a:off x="2743004" y="3130161"/>
            <a:ext cx="1543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AB7595-600E-90D8-EEE2-34621505102F}"/>
              </a:ext>
            </a:extLst>
          </p:cNvPr>
          <p:cNvSpPr txBox="1"/>
          <p:nvPr/>
        </p:nvSpPr>
        <p:spPr>
          <a:xfrm>
            <a:off x="8656039" y="3725723"/>
            <a:ext cx="1543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265F9C9-927C-A305-E3AD-D93C8F4A1F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700" y="4289125"/>
            <a:ext cx="3928701" cy="120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242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28CD1-ABC5-C4DB-90AE-4F88E695E7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37824F-75DE-FA29-2518-03F5209C95A3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549C71-C6CE-6A77-D617-B6D1D55896B2}"/>
              </a:ext>
            </a:extLst>
          </p:cNvPr>
          <p:cNvSpPr txBox="1"/>
          <p:nvPr/>
        </p:nvSpPr>
        <p:spPr>
          <a:xfrm>
            <a:off x="-28574" y="0"/>
            <a:ext cx="12630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18. Which are the top three production companies based on the total number of votes their movies received?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8C12B7-5883-03B5-C8BE-D993883F13F5}"/>
              </a:ext>
            </a:extLst>
          </p:cNvPr>
          <p:cNvSpPr txBox="1"/>
          <p:nvPr/>
        </p:nvSpPr>
        <p:spPr>
          <a:xfrm>
            <a:off x="2221919" y="429007"/>
            <a:ext cx="1543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2A4B1C-1998-081C-3307-8871A5534762}"/>
              </a:ext>
            </a:extLst>
          </p:cNvPr>
          <p:cNvSpPr txBox="1"/>
          <p:nvPr/>
        </p:nvSpPr>
        <p:spPr>
          <a:xfrm>
            <a:off x="9326405" y="667719"/>
            <a:ext cx="1543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509BEA-242E-56CF-3B57-39C44AC3E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42" y="1047379"/>
            <a:ext cx="7895846" cy="20571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3D24C4-D706-8419-D994-2B8DA81973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215" y="1202905"/>
            <a:ext cx="3833430" cy="14856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3E3F47B-9AFA-90D6-9EBC-326F94033D5C}"/>
              </a:ext>
            </a:extLst>
          </p:cNvPr>
          <p:cNvSpPr txBox="1"/>
          <p:nvPr/>
        </p:nvSpPr>
        <p:spPr>
          <a:xfrm>
            <a:off x="-1" y="3198167"/>
            <a:ext cx="11272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19. How many directors have worked on more than three movies?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37089EB-BD5B-F569-255E-C3282EBE03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42" y="3992494"/>
            <a:ext cx="5972557" cy="277127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2613691-B0AF-EE96-9183-9502C273E399}"/>
              </a:ext>
            </a:extLst>
          </p:cNvPr>
          <p:cNvSpPr txBox="1"/>
          <p:nvPr/>
        </p:nvSpPr>
        <p:spPr>
          <a:xfrm>
            <a:off x="2221919" y="3530829"/>
            <a:ext cx="1543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0D993E-35DD-D7DF-4775-7CAD7455AE02}"/>
              </a:ext>
            </a:extLst>
          </p:cNvPr>
          <p:cNvSpPr txBox="1"/>
          <p:nvPr/>
        </p:nvSpPr>
        <p:spPr>
          <a:xfrm>
            <a:off x="8463580" y="3753436"/>
            <a:ext cx="1543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E8B2ED9-3C74-3BB3-01B3-900C01579F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304" y="4294015"/>
            <a:ext cx="2437602" cy="117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90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A3B5F2-42F7-491D-8879-6B0E0D8E5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D22A59-4ABC-C760-CCB9-020FE6024212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E7C170-2D02-73DC-28FF-7F3C286FCC4D}"/>
              </a:ext>
            </a:extLst>
          </p:cNvPr>
          <p:cNvSpPr txBox="1"/>
          <p:nvPr/>
        </p:nvSpPr>
        <p:spPr>
          <a:xfrm>
            <a:off x="-28575" y="0"/>
            <a:ext cx="12087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20. Calculate the average height of actors and actresses separately.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60C67E-D92E-80A3-FEBD-7D58759B4A6A}"/>
              </a:ext>
            </a:extLst>
          </p:cNvPr>
          <p:cNvSpPr txBox="1"/>
          <p:nvPr/>
        </p:nvSpPr>
        <p:spPr>
          <a:xfrm>
            <a:off x="2609013" y="532176"/>
            <a:ext cx="1543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B6830B-AA4F-F101-C1E8-1462B4B8E20A}"/>
              </a:ext>
            </a:extLst>
          </p:cNvPr>
          <p:cNvSpPr txBox="1"/>
          <p:nvPr/>
        </p:nvSpPr>
        <p:spPr>
          <a:xfrm>
            <a:off x="9234604" y="1374160"/>
            <a:ext cx="1543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1517EA-0282-6525-5F10-E9AE88142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1" y="1219271"/>
            <a:ext cx="7531779" cy="29812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F68387-254D-B85B-1CEA-8F735B9DE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964" y="1931343"/>
            <a:ext cx="3363471" cy="125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643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C5CB1-B3D6-AAFB-8F2B-D3B41FB80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AEDE56-9ADB-5BD5-4E28-C204B1498BE1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0D370E-7F5E-8C75-C083-853A2DB0CA6A}"/>
              </a:ext>
            </a:extLst>
          </p:cNvPr>
          <p:cNvSpPr txBox="1"/>
          <p:nvPr/>
        </p:nvSpPr>
        <p:spPr>
          <a:xfrm>
            <a:off x="-28575" y="0"/>
            <a:ext cx="12087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21. List the 10 oldest movies in the dataset along with their title, country, and director.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39EBA6-8A4C-1D8F-8048-01793FACA9FF}"/>
              </a:ext>
            </a:extLst>
          </p:cNvPr>
          <p:cNvSpPr txBox="1"/>
          <p:nvPr/>
        </p:nvSpPr>
        <p:spPr>
          <a:xfrm>
            <a:off x="2493381" y="336494"/>
            <a:ext cx="1543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9B05FA-0DF9-29C5-B650-C7421F7C1775}"/>
              </a:ext>
            </a:extLst>
          </p:cNvPr>
          <p:cNvSpPr txBox="1"/>
          <p:nvPr/>
        </p:nvSpPr>
        <p:spPr>
          <a:xfrm>
            <a:off x="2676642" y="3269897"/>
            <a:ext cx="1543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F3FBCD-6BBE-A04A-8D63-422BB1138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4" y="984885"/>
            <a:ext cx="11043285" cy="23155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0E041A-EB04-57E7-701D-FFD42F66E3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23" y="3823632"/>
            <a:ext cx="6521666" cy="287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598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F4E62D1-367B-58AC-3F13-ACB812739E9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8695-45E8-EBC5-3E91-40E3F8FB9178}"/>
              </a:ext>
            </a:extLst>
          </p:cNvPr>
          <p:cNvSpPr txBox="1"/>
          <p:nvPr/>
        </p:nvSpPr>
        <p:spPr>
          <a:xfrm>
            <a:off x="185738" y="157162"/>
            <a:ext cx="5014912" cy="6463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921FE2-D77A-8D25-6F47-9642EEFAA81F}"/>
              </a:ext>
            </a:extLst>
          </p:cNvPr>
          <p:cNvSpPr txBox="1"/>
          <p:nvPr/>
        </p:nvSpPr>
        <p:spPr>
          <a:xfrm>
            <a:off x="185738" y="1305341"/>
            <a:ext cx="114014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database is a simplified IMDb dataset capturing key movie details, including: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Basic info (title, year, duration, country, income, languages, production company).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Movie genres.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Director Mapping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Links movies to directors.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Mapping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Maps actors, directors, and producers to movies.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Stores people’s details (birthdate, height, known movies).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Contains average rating, total votes, and median rating.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1720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965CBB-064A-159E-AB84-DD8EB4434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A05A39-2EB6-F646-93BC-6A6B254A2253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B9F423-8EAC-9876-FB73-B7591BFD95EA}"/>
              </a:ext>
            </a:extLst>
          </p:cNvPr>
          <p:cNvSpPr txBox="1"/>
          <p:nvPr/>
        </p:nvSpPr>
        <p:spPr>
          <a:xfrm>
            <a:off x="-28575" y="0"/>
            <a:ext cx="12087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22. List the top 5 movies with the highest total votes, along with their genres.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8EC0BB-6145-75FF-1DED-770473578BCC}"/>
              </a:ext>
            </a:extLst>
          </p:cNvPr>
          <p:cNvSpPr txBox="1"/>
          <p:nvPr/>
        </p:nvSpPr>
        <p:spPr>
          <a:xfrm>
            <a:off x="2572174" y="413079"/>
            <a:ext cx="1543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7BF725-01BD-ABA8-C116-5048AF7887D7}"/>
              </a:ext>
            </a:extLst>
          </p:cNvPr>
          <p:cNvSpPr txBox="1"/>
          <p:nvPr/>
        </p:nvSpPr>
        <p:spPr>
          <a:xfrm>
            <a:off x="2572174" y="3684549"/>
            <a:ext cx="1543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6C79F4-7A7E-6912-90A6-A49F8D0A5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69" y="978824"/>
            <a:ext cx="10885280" cy="24501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8FC279-931B-065A-6782-04F58450E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36" y="4292820"/>
            <a:ext cx="5701264" cy="209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815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899DA-E6D1-3AB8-8A30-0C3A56FE0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D7BE76-E2DF-9B35-7A61-13CE9E62FFF2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6E1A99-4F0C-E678-FFF8-A5A381B55922}"/>
              </a:ext>
            </a:extLst>
          </p:cNvPr>
          <p:cNvSpPr txBox="1"/>
          <p:nvPr/>
        </p:nvSpPr>
        <p:spPr>
          <a:xfrm>
            <a:off x="-28575" y="0"/>
            <a:ext cx="12087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23. Identify the movie with the longest duration, along with its genre and production company.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6379D0-A4D0-E9DB-B274-A04A64D957B4}"/>
              </a:ext>
            </a:extLst>
          </p:cNvPr>
          <p:cNvSpPr txBox="1"/>
          <p:nvPr/>
        </p:nvSpPr>
        <p:spPr>
          <a:xfrm>
            <a:off x="2493381" y="336494"/>
            <a:ext cx="1543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0A182C-A55C-3CE0-2794-D396C5BCC5DA}"/>
              </a:ext>
            </a:extLst>
          </p:cNvPr>
          <p:cNvSpPr txBox="1"/>
          <p:nvPr/>
        </p:nvSpPr>
        <p:spPr>
          <a:xfrm>
            <a:off x="2512548" y="3443912"/>
            <a:ext cx="1543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A28EDE-5416-B1DD-F45F-B685AEE14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19" y="961665"/>
            <a:ext cx="11549555" cy="23082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AE0F1E-CAA7-8305-56A3-57276DE2D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31" y="3967132"/>
            <a:ext cx="9334227" cy="117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727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75233E-AD9A-1202-E805-3F92893F4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EF2C13-307F-5E74-27FC-8897BDD1165B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43181D-B899-3F28-E5D6-8720F4B45C9F}"/>
              </a:ext>
            </a:extLst>
          </p:cNvPr>
          <p:cNvSpPr txBox="1"/>
          <p:nvPr/>
        </p:nvSpPr>
        <p:spPr>
          <a:xfrm>
            <a:off x="-28575" y="0"/>
            <a:ext cx="12087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24. Determine the total number of votes for each movie released in 2018.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847843-6875-8BD3-56B5-2DED20D1BF09}"/>
              </a:ext>
            </a:extLst>
          </p:cNvPr>
          <p:cNvSpPr txBox="1"/>
          <p:nvPr/>
        </p:nvSpPr>
        <p:spPr>
          <a:xfrm>
            <a:off x="2493381" y="336494"/>
            <a:ext cx="1543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41B03D-F350-6AAE-C673-0B9C6831248E}"/>
              </a:ext>
            </a:extLst>
          </p:cNvPr>
          <p:cNvSpPr txBox="1"/>
          <p:nvPr/>
        </p:nvSpPr>
        <p:spPr>
          <a:xfrm>
            <a:off x="2493381" y="2955368"/>
            <a:ext cx="1543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239472-1DF5-C767-96FD-8AC6C3978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26" y="866786"/>
            <a:ext cx="11730304" cy="20478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6301B7-B885-03B9-ADA4-685987DEF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62" y="3576466"/>
            <a:ext cx="5880369" cy="312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0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AB0251-22D2-E24A-B213-2E9F81151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E08EAF-B2FE-226C-0768-D04DE1997C59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795E47-B804-9B52-B5AA-13D98092E4AA}"/>
              </a:ext>
            </a:extLst>
          </p:cNvPr>
          <p:cNvSpPr txBox="1"/>
          <p:nvPr/>
        </p:nvSpPr>
        <p:spPr>
          <a:xfrm>
            <a:off x="-28575" y="0"/>
            <a:ext cx="12087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25. What is the most common language in which movies were produced?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ED1BBB-D423-DE51-B449-85077B4A146D}"/>
              </a:ext>
            </a:extLst>
          </p:cNvPr>
          <p:cNvSpPr txBox="1"/>
          <p:nvPr/>
        </p:nvSpPr>
        <p:spPr>
          <a:xfrm>
            <a:off x="2493381" y="336494"/>
            <a:ext cx="1543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937990-87C1-21E1-074F-D2FAB0B66888}"/>
              </a:ext>
            </a:extLst>
          </p:cNvPr>
          <p:cNvSpPr txBox="1"/>
          <p:nvPr/>
        </p:nvSpPr>
        <p:spPr>
          <a:xfrm>
            <a:off x="2493381" y="3764094"/>
            <a:ext cx="1543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53EE12-AE5B-1065-5D46-D27B35F03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44" y="859713"/>
            <a:ext cx="8439356" cy="2667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CF73AE-16C2-F1E6-8AA7-7E4CA2F459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822" y="4287314"/>
            <a:ext cx="4140894" cy="115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440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56DFA7-7CC2-EF25-9B73-4EA9F672B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C7BA676-7AE8-CCA7-EFD4-7559A6F794D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4CBC5C-63EE-0763-6E84-3F798E8BEFE8}"/>
              </a:ext>
            </a:extLst>
          </p:cNvPr>
          <p:cNvSpPr txBox="1"/>
          <p:nvPr/>
        </p:nvSpPr>
        <p:spPr>
          <a:xfrm>
            <a:off x="185737" y="285750"/>
            <a:ext cx="5729287" cy="6463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OF THE PROJECT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B09816-2575-5EE8-AA2B-2BD12E374B32}"/>
              </a:ext>
            </a:extLst>
          </p:cNvPr>
          <p:cNvSpPr txBox="1"/>
          <p:nvPr/>
        </p:nvSpPr>
        <p:spPr>
          <a:xfrm>
            <a:off x="285750" y="1470378"/>
            <a:ext cx="10244138" cy="279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objective of this project is to: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Reinforce key SQL concepts such as joins, aggregation, filtering, and grouping.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Analyze and extract meaningful insights from a real-world movie dataset.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Document, present, and improve communication skills by creating a detailed report and a presentation of findings.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383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BDB66-8459-58A6-85A0-95115E73E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C303A0-4DCF-999A-8925-0FD1FDDADA6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274920-D205-CE43-F14B-9873FDE5810D}"/>
              </a:ext>
            </a:extLst>
          </p:cNvPr>
          <p:cNvSpPr txBox="1"/>
          <p:nvPr/>
        </p:nvSpPr>
        <p:spPr>
          <a:xfrm>
            <a:off x="185737" y="114300"/>
            <a:ext cx="6386513" cy="6463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QUERIES AND OUTCOMES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A830B2-4041-4C8B-F2EB-C72E8FEB13E7}"/>
              </a:ext>
            </a:extLst>
          </p:cNvPr>
          <p:cNvSpPr txBox="1"/>
          <p:nvPr/>
        </p:nvSpPr>
        <p:spPr>
          <a:xfrm>
            <a:off x="185737" y="974944"/>
            <a:ext cx="9235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number of records in each table of the database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26D648-74C0-D26C-DCAC-86822FE7E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7" y="2158475"/>
            <a:ext cx="7402217" cy="4328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FD658F-0908-8037-2543-D757E07D7A7D}"/>
              </a:ext>
            </a:extLst>
          </p:cNvPr>
          <p:cNvSpPr txBox="1"/>
          <p:nvPr/>
        </p:nvSpPr>
        <p:spPr>
          <a:xfrm>
            <a:off x="2843213" y="1566709"/>
            <a:ext cx="1543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CA5444-B8D0-83A8-48A4-E99514981D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030" y="2176687"/>
            <a:ext cx="3907233" cy="33409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2486CB-ABC4-5971-1123-EA54B0341681}"/>
              </a:ext>
            </a:extLst>
          </p:cNvPr>
          <p:cNvSpPr txBox="1"/>
          <p:nvPr/>
        </p:nvSpPr>
        <p:spPr>
          <a:xfrm>
            <a:off x="9348787" y="1601767"/>
            <a:ext cx="1543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183796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6924D0-47FA-92C5-8EDF-C7F92ADA50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483A2E-0FCF-0813-956F-61515C172F4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B1A3EB-17E6-087B-F73F-8D7A741833A7}"/>
              </a:ext>
            </a:extLst>
          </p:cNvPr>
          <p:cNvSpPr txBox="1"/>
          <p:nvPr/>
        </p:nvSpPr>
        <p:spPr>
          <a:xfrm>
            <a:off x="0" y="0"/>
            <a:ext cx="10864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Identifying the columns in the movie table that contain null values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380DBB-6BCF-6D22-9F69-248C9D532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02" y="908955"/>
            <a:ext cx="11659074" cy="399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9827D4-9F12-78A5-40FA-3C45D1485BEA}"/>
              </a:ext>
            </a:extLst>
          </p:cNvPr>
          <p:cNvSpPr txBox="1"/>
          <p:nvPr/>
        </p:nvSpPr>
        <p:spPr>
          <a:xfrm>
            <a:off x="4771552" y="385735"/>
            <a:ext cx="1543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745C97-414C-19E4-1943-678369898FDA}"/>
              </a:ext>
            </a:extLst>
          </p:cNvPr>
          <p:cNvSpPr txBox="1"/>
          <p:nvPr/>
        </p:nvSpPr>
        <p:spPr>
          <a:xfrm>
            <a:off x="4771552" y="4914705"/>
            <a:ext cx="1543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4B3710-962B-AF46-90E2-7328372652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02" y="5440731"/>
            <a:ext cx="11659074" cy="126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547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483BC9D-95EC-2C95-56BE-2D192E0848AA}"/>
              </a:ext>
            </a:extLst>
          </p:cNvPr>
          <p:cNvSpPr/>
          <p:nvPr/>
        </p:nvSpPr>
        <p:spPr>
          <a:xfrm>
            <a:off x="0" y="0"/>
            <a:ext cx="13501688" cy="6858000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5BDD36-DBB2-DCC9-ACD2-2BA27BA5EC2E}"/>
              </a:ext>
            </a:extLst>
          </p:cNvPr>
          <p:cNvSpPr txBox="1"/>
          <p:nvPr/>
        </p:nvSpPr>
        <p:spPr>
          <a:xfrm>
            <a:off x="171450" y="228600"/>
            <a:ext cx="112728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Determine the total number of movies released each year, and analyze how the trend changes month-wise.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CDD8F9-B230-1C20-001F-27CAB0574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9" y="4246894"/>
            <a:ext cx="9258300" cy="200025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DB78675-12C6-CCEA-7317-8C2EAFF5A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9" y="1980571"/>
            <a:ext cx="9258300" cy="171453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149773F-EC7E-F435-7D08-21987293C9B4}"/>
              </a:ext>
            </a:extLst>
          </p:cNvPr>
          <p:cNvSpPr txBox="1"/>
          <p:nvPr/>
        </p:nvSpPr>
        <p:spPr>
          <a:xfrm>
            <a:off x="3914774" y="1288197"/>
            <a:ext cx="1543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2357A74-9173-812D-68C4-5634ABA04A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425" y="1374373"/>
            <a:ext cx="2869726" cy="17039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746E10A-4D38-CAA8-C735-88ACF658CB21}"/>
              </a:ext>
            </a:extLst>
          </p:cNvPr>
          <p:cNvSpPr txBox="1"/>
          <p:nvPr/>
        </p:nvSpPr>
        <p:spPr>
          <a:xfrm>
            <a:off x="10648950" y="797987"/>
            <a:ext cx="1543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7C66195-E8B9-B014-D731-5BAD37774C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424" y="3217772"/>
            <a:ext cx="2869726" cy="341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859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55824D-0DB7-02F7-9452-5AB3E8DAFF4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5670CE-55A9-BD85-867C-1A3B4E486B12}"/>
              </a:ext>
            </a:extLst>
          </p:cNvPr>
          <p:cNvSpPr txBox="1"/>
          <p:nvPr/>
        </p:nvSpPr>
        <p:spPr>
          <a:xfrm>
            <a:off x="0" y="114300"/>
            <a:ext cx="10086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4.How many movies were produced in either the USA or India in the year 2019?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68C0F65-EC5B-6644-283F-BD0086FB2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16" y="1014368"/>
            <a:ext cx="7177371" cy="16288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06EA556-0195-2E45-D18B-01B9508366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213" y="1014368"/>
            <a:ext cx="3786303" cy="162882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F5C39C-9565-FE54-3CA4-E04B265AA325}"/>
              </a:ext>
            </a:extLst>
          </p:cNvPr>
          <p:cNvSpPr txBox="1"/>
          <p:nvPr/>
        </p:nvSpPr>
        <p:spPr>
          <a:xfrm>
            <a:off x="3108582" y="491148"/>
            <a:ext cx="1543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26CD78-17B6-E1C0-204D-4897906EEFE3}"/>
              </a:ext>
            </a:extLst>
          </p:cNvPr>
          <p:cNvSpPr txBox="1"/>
          <p:nvPr/>
        </p:nvSpPr>
        <p:spPr>
          <a:xfrm>
            <a:off x="8881839" y="491148"/>
            <a:ext cx="1543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BDAF9E-4576-BA46-66C4-08ACA2A02A6B}"/>
              </a:ext>
            </a:extLst>
          </p:cNvPr>
          <p:cNvSpPr txBox="1"/>
          <p:nvPr/>
        </p:nvSpPr>
        <p:spPr>
          <a:xfrm>
            <a:off x="0" y="271435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List the unique genres in the dataset, and count how many movies belong exclusively to one genre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C0FAEF2-11FF-7FCA-3365-503BE72421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670" y="3549805"/>
            <a:ext cx="2490887" cy="326421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0265966-1FDC-FDF5-FBB0-6777C2C3B1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26" y="4088801"/>
            <a:ext cx="7183809" cy="161191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397680D-05D8-1802-91F5-23C87A37251F}"/>
              </a:ext>
            </a:extLst>
          </p:cNvPr>
          <p:cNvSpPr txBox="1"/>
          <p:nvPr/>
        </p:nvSpPr>
        <p:spPr>
          <a:xfrm>
            <a:off x="3108582" y="3545355"/>
            <a:ext cx="1543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8927EE-A0AB-02C2-E2D9-CEDCBED9249B}"/>
              </a:ext>
            </a:extLst>
          </p:cNvPr>
          <p:cNvSpPr txBox="1"/>
          <p:nvPr/>
        </p:nvSpPr>
        <p:spPr>
          <a:xfrm>
            <a:off x="8881839" y="2996942"/>
            <a:ext cx="1543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018498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B60FD2-250A-6140-5B31-C15B246945D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836E65-8CE9-710C-0D82-5E1077E20F2F}"/>
              </a:ext>
            </a:extLst>
          </p:cNvPr>
          <p:cNvSpPr txBox="1"/>
          <p:nvPr/>
        </p:nvSpPr>
        <p:spPr>
          <a:xfrm>
            <a:off x="0" y="100013"/>
            <a:ext cx="8282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6. Which genre has the highest total number of movies produced?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D3B6C7-0953-B410-EF7D-2D498F78D477}"/>
              </a:ext>
            </a:extLst>
          </p:cNvPr>
          <p:cNvSpPr txBox="1"/>
          <p:nvPr/>
        </p:nvSpPr>
        <p:spPr>
          <a:xfrm>
            <a:off x="3604888" y="400081"/>
            <a:ext cx="1543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ECD32B3-65B5-1574-DA22-36A7E9573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44" y="923301"/>
            <a:ext cx="8087368" cy="13984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575E35F-0262-87A4-90F4-056BE72A68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785" y="1162627"/>
            <a:ext cx="3176742" cy="91978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8343D21-48F2-6E6C-02D6-373A8DFF7B21}"/>
              </a:ext>
            </a:extLst>
          </p:cNvPr>
          <p:cNvSpPr txBox="1"/>
          <p:nvPr/>
        </p:nvSpPr>
        <p:spPr>
          <a:xfrm>
            <a:off x="9260145" y="626861"/>
            <a:ext cx="1543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2856C2-5C9B-2E14-5049-C3871A6D7611}"/>
              </a:ext>
            </a:extLst>
          </p:cNvPr>
          <p:cNvSpPr txBox="1"/>
          <p:nvPr/>
        </p:nvSpPr>
        <p:spPr>
          <a:xfrm>
            <a:off x="8877" y="2498933"/>
            <a:ext cx="8282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Calculate the average movie duration for each genre.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8679744-6E5E-F818-A976-7E88C5BCE9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44" y="3422234"/>
            <a:ext cx="8035025" cy="223754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1B8B1C6-AB2B-5C1B-A599-8E3EC543D6C1}"/>
              </a:ext>
            </a:extLst>
          </p:cNvPr>
          <p:cNvSpPr txBox="1"/>
          <p:nvPr/>
        </p:nvSpPr>
        <p:spPr>
          <a:xfrm>
            <a:off x="3604888" y="2862575"/>
            <a:ext cx="1543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AE91A7C-9EB8-9071-9408-D65DBED536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653" y="3370949"/>
            <a:ext cx="2368035" cy="3292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1477F60-DA41-4396-763C-8C466F11B8E9}"/>
              </a:ext>
            </a:extLst>
          </p:cNvPr>
          <p:cNvSpPr txBox="1"/>
          <p:nvPr/>
        </p:nvSpPr>
        <p:spPr>
          <a:xfrm>
            <a:off x="9260145" y="2842951"/>
            <a:ext cx="1543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999229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1D2DBF-F3BB-923A-EF5E-EAD3D0709DD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07D05C-C1B1-F387-0804-3C04C5121070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8.Identify actors or actresses who have appeared in more than three movies with an average rating below 5.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A52F0F-3619-5F39-CA15-F00DE8B43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63" y="1645382"/>
            <a:ext cx="8248899" cy="35672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073891-2065-A067-5FC2-84DDB416AA77}"/>
              </a:ext>
            </a:extLst>
          </p:cNvPr>
          <p:cNvSpPr txBox="1"/>
          <p:nvPr/>
        </p:nvSpPr>
        <p:spPr>
          <a:xfrm>
            <a:off x="3304850" y="1064626"/>
            <a:ext cx="1543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E1D348B-654C-8AB1-BE5F-B5B67D022A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969" y="1645382"/>
            <a:ext cx="3034231" cy="356723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F30F090-BAC2-5967-28C1-978A1E2B12E1}"/>
              </a:ext>
            </a:extLst>
          </p:cNvPr>
          <p:cNvSpPr txBox="1"/>
          <p:nvPr/>
        </p:nvSpPr>
        <p:spPr>
          <a:xfrm>
            <a:off x="9598559" y="1095134"/>
            <a:ext cx="1543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109852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1724</TotalTime>
  <Words>659</Words>
  <Application>Microsoft Office PowerPoint</Application>
  <PresentationFormat>Widescreen</PresentationFormat>
  <Paragraphs>94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Govind Shekhawat</dc:creator>
  <cp:lastModifiedBy>Govind Shekhawat</cp:lastModifiedBy>
  <cp:revision>7</cp:revision>
  <dcterms:created xsi:type="dcterms:W3CDTF">2025-01-19T15:46:01Z</dcterms:created>
  <dcterms:modified xsi:type="dcterms:W3CDTF">2025-01-26T04:43:37Z</dcterms:modified>
</cp:coreProperties>
</file>