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4" r:id="rId7"/>
    <p:sldId id="268" r:id="rId8"/>
    <p:sldId id="261" r:id="rId9"/>
    <p:sldId id="262" r:id="rId10"/>
    <p:sldId id="265" r:id="rId11"/>
    <p:sldId id="263" r:id="rId12"/>
    <p:sldId id="269" r:id="rId13"/>
    <p:sldId id="270"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EA93DCC-1DC8-4603-AD36-ACB4D937FD7B}">
          <p14:sldIdLst>
            <p14:sldId id="256"/>
            <p14:sldId id="257"/>
            <p14:sldId id="258"/>
            <p14:sldId id="259"/>
            <p14:sldId id="260"/>
            <p14:sldId id="264"/>
            <p14:sldId id="268"/>
            <p14:sldId id="261"/>
            <p14:sldId id="262"/>
            <p14:sldId id="265"/>
            <p14:sldId id="263"/>
            <p14:sldId id="269"/>
            <p14:sldId id="270"/>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9244B-C4C4-4C4E-9032-6B317A312C78}"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D36E5-DE96-4548-B7A3-E5105C3407ED}" type="slidenum">
              <a:rPr lang="en-IN" smtClean="0"/>
              <a:t>‹#›</a:t>
            </a:fld>
            <a:endParaRPr lang="en-IN"/>
          </a:p>
        </p:txBody>
      </p:sp>
    </p:spTree>
    <p:extLst>
      <p:ext uri="{BB962C8B-B14F-4D97-AF65-F5344CB8AC3E}">
        <p14:creationId xmlns:p14="http://schemas.microsoft.com/office/powerpoint/2010/main" val="721519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9D36E5-DE96-4548-B7A3-E5105C3407ED}" type="slidenum">
              <a:rPr lang="en-IN" smtClean="0"/>
              <a:t>1</a:t>
            </a:fld>
            <a:endParaRPr lang="en-IN"/>
          </a:p>
        </p:txBody>
      </p:sp>
    </p:spTree>
    <p:extLst>
      <p:ext uri="{BB962C8B-B14F-4D97-AF65-F5344CB8AC3E}">
        <p14:creationId xmlns:p14="http://schemas.microsoft.com/office/powerpoint/2010/main" val="360435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9D36E5-DE96-4548-B7A3-E5105C3407ED}" type="slidenum">
              <a:rPr lang="en-IN" smtClean="0"/>
              <a:t>3</a:t>
            </a:fld>
            <a:endParaRPr lang="en-IN"/>
          </a:p>
        </p:txBody>
      </p:sp>
    </p:spTree>
    <p:extLst>
      <p:ext uri="{BB962C8B-B14F-4D97-AF65-F5344CB8AC3E}">
        <p14:creationId xmlns:p14="http://schemas.microsoft.com/office/powerpoint/2010/main" val="314856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4E4C-EC64-AAC8-56CE-4389DFC34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3C25DE-5623-4346-AD18-3FBB8CF50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38E38A-7BC0-3244-600A-57A9CAE8D0F6}"/>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5" name="Footer Placeholder 4">
            <a:extLst>
              <a:ext uri="{FF2B5EF4-FFF2-40B4-BE49-F238E27FC236}">
                <a16:creationId xmlns:a16="http://schemas.microsoft.com/office/drawing/2014/main" id="{CAE95F56-6A3A-2B4E-1F3F-CBD76420A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314D5-304D-9970-A79A-932097308347}"/>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42077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90AF-BD14-90F2-9759-D1C7CC5C8C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D40DF-8478-9BFC-4FD0-3C0144526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040A9-AC0C-FC0D-523B-A95F286B89E5}"/>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5" name="Footer Placeholder 4">
            <a:extLst>
              <a:ext uri="{FF2B5EF4-FFF2-40B4-BE49-F238E27FC236}">
                <a16:creationId xmlns:a16="http://schemas.microsoft.com/office/drawing/2014/main" id="{656221D4-44B7-F60C-3195-23085019E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AC105-4585-2C98-52B9-ABAC0E6AFFE6}"/>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126095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0F2E7-AAB0-014F-8BF5-46334FD89F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8E1B91-705E-373C-CB64-0AB1F31A4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3DB84-0DC9-0FE1-FB29-0FA7E69D1B46}"/>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5" name="Footer Placeholder 4">
            <a:extLst>
              <a:ext uri="{FF2B5EF4-FFF2-40B4-BE49-F238E27FC236}">
                <a16:creationId xmlns:a16="http://schemas.microsoft.com/office/drawing/2014/main" id="{0401449B-7201-1734-492A-D0568EC602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8B6744-567D-7B17-D556-E312119B67C9}"/>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1757153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02E3-8BB3-AB69-FB5E-331FC5B127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42E059-0FBF-6D34-9010-3505731C11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583B2-BDDE-0E17-A674-13F05D48CE32}"/>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5" name="Footer Placeholder 4">
            <a:extLst>
              <a:ext uri="{FF2B5EF4-FFF2-40B4-BE49-F238E27FC236}">
                <a16:creationId xmlns:a16="http://schemas.microsoft.com/office/drawing/2014/main" id="{104A8B04-44E7-F893-153A-BBCB77173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C535D-B290-20E4-D2A7-6FEE247ED935}"/>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358246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7B91-E198-D810-94B7-CA302BE8E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DB4655-8A25-C123-D79F-25935354E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68B39-89DB-7A2B-EB0D-5B9691DCCB97}"/>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5" name="Footer Placeholder 4">
            <a:extLst>
              <a:ext uri="{FF2B5EF4-FFF2-40B4-BE49-F238E27FC236}">
                <a16:creationId xmlns:a16="http://schemas.microsoft.com/office/drawing/2014/main" id="{3CBE2CE4-C60F-D707-F9CB-1D9D9756B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AB2DB-2F89-566F-7504-2B914B3BE789}"/>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123450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D33E-1276-18BB-A6C6-6AF19AEEF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0F2A23-E6D2-1F01-6BEC-D83A04B0C6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7B8FDB-7194-F52B-AC81-7F822A20D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2FB099-0347-1992-4A63-1EFD71855408}"/>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6" name="Footer Placeholder 5">
            <a:extLst>
              <a:ext uri="{FF2B5EF4-FFF2-40B4-BE49-F238E27FC236}">
                <a16:creationId xmlns:a16="http://schemas.microsoft.com/office/drawing/2014/main" id="{F854A32A-084C-F3B5-5148-95C056FC8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2812C-C2DF-ABAF-DBE6-038394F1DB82}"/>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325755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5D23-A074-4A00-7F33-CA2448C485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3EC96-716F-5ED4-B73E-1355E6C04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BBC32-97D2-4615-E642-8BC75F042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CCA66C-BA00-440A-0C2F-227FCB789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3AB81-27E4-5EDF-AD90-99F878545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30C15E-67FD-FFFD-B714-9BA921A52683}"/>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8" name="Footer Placeholder 7">
            <a:extLst>
              <a:ext uri="{FF2B5EF4-FFF2-40B4-BE49-F238E27FC236}">
                <a16:creationId xmlns:a16="http://schemas.microsoft.com/office/drawing/2014/main" id="{8AD104DB-51E4-93EB-06B9-91476FD91F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AA2CA5-E153-2843-786A-71FE09F0AF82}"/>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221543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7A30-6C27-9401-3398-A1A6E95DB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F809D8-4E3F-B3D8-B47F-C5F2C737E1F9}"/>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4" name="Footer Placeholder 3">
            <a:extLst>
              <a:ext uri="{FF2B5EF4-FFF2-40B4-BE49-F238E27FC236}">
                <a16:creationId xmlns:a16="http://schemas.microsoft.com/office/drawing/2014/main" id="{79AE3914-103A-BD8C-322B-F0BD19962A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2B446B-BF96-FE1D-DAD8-FD33E8D86133}"/>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32347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0E64F-4DD4-3B8E-80F1-8E3B9A7B0387}"/>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3" name="Footer Placeholder 2">
            <a:extLst>
              <a:ext uri="{FF2B5EF4-FFF2-40B4-BE49-F238E27FC236}">
                <a16:creationId xmlns:a16="http://schemas.microsoft.com/office/drawing/2014/main" id="{E53AFFEB-E8EB-D4C0-BA22-4F5636807D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AC59A0-A5CE-015F-98B1-120777F75116}"/>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284810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F4E2-61B8-BC38-E20C-B46A5AB72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0968DD-BA5E-A85D-0175-0C8E4F764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41E57-B9E9-7567-C4AB-E343BB0DC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F0FE7-7AE0-D243-9219-72040A558528}"/>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6" name="Footer Placeholder 5">
            <a:extLst>
              <a:ext uri="{FF2B5EF4-FFF2-40B4-BE49-F238E27FC236}">
                <a16:creationId xmlns:a16="http://schemas.microsoft.com/office/drawing/2014/main" id="{27179F5C-C32E-923C-DA32-93AAA1D5A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C1FEA-384C-EC64-1F6A-A3C279156697}"/>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96799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4863-461B-8407-AD14-081985ADE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213303-57C2-5775-3691-438EEE0BA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E5E9B2-0B10-00D6-00B8-71F48F165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2278B-3806-5B29-3A47-EF04A66F7D59}"/>
              </a:ext>
            </a:extLst>
          </p:cNvPr>
          <p:cNvSpPr>
            <a:spLocks noGrp="1"/>
          </p:cNvSpPr>
          <p:nvPr>
            <p:ph type="dt" sz="half" idx="10"/>
          </p:nvPr>
        </p:nvSpPr>
        <p:spPr/>
        <p:txBody>
          <a:bodyPr/>
          <a:lstStyle/>
          <a:p>
            <a:fld id="{44E2E05A-1A54-4359-A082-4771E167E267}" type="datetimeFigureOut">
              <a:rPr lang="en-IN" smtClean="0"/>
              <a:t>14-12-2024</a:t>
            </a:fld>
            <a:endParaRPr lang="en-IN"/>
          </a:p>
        </p:txBody>
      </p:sp>
      <p:sp>
        <p:nvSpPr>
          <p:cNvPr id="6" name="Footer Placeholder 5">
            <a:extLst>
              <a:ext uri="{FF2B5EF4-FFF2-40B4-BE49-F238E27FC236}">
                <a16:creationId xmlns:a16="http://schemas.microsoft.com/office/drawing/2014/main" id="{B978EB9C-D9CD-3439-1C23-D4B1B0918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7929E-E02A-F0C7-BAF1-7E2069857460}"/>
              </a:ext>
            </a:extLst>
          </p:cNvPr>
          <p:cNvSpPr>
            <a:spLocks noGrp="1"/>
          </p:cNvSpPr>
          <p:nvPr>
            <p:ph type="sldNum" sz="quarter" idx="12"/>
          </p:nvPr>
        </p:nvSpPr>
        <p:spPr/>
        <p:txBody>
          <a:bodyPr/>
          <a:lstStyle/>
          <a:p>
            <a:fld id="{2340B7B8-9D47-4A9C-9423-33E732F960F0}" type="slidenum">
              <a:rPr lang="en-IN" smtClean="0"/>
              <a:t>‹#›</a:t>
            </a:fld>
            <a:endParaRPr lang="en-IN"/>
          </a:p>
        </p:txBody>
      </p:sp>
    </p:spTree>
    <p:extLst>
      <p:ext uri="{BB962C8B-B14F-4D97-AF65-F5344CB8AC3E}">
        <p14:creationId xmlns:p14="http://schemas.microsoft.com/office/powerpoint/2010/main" val="121698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AF526-6A57-59BA-4EEA-3526B8BEA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41531F-91C4-7559-F668-2A680615B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13BC2F-5DC2-E98B-31AD-88CE07F6B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2E05A-1A54-4359-A082-4771E167E267}" type="datetimeFigureOut">
              <a:rPr lang="en-IN" smtClean="0"/>
              <a:t>14-12-2024</a:t>
            </a:fld>
            <a:endParaRPr lang="en-IN"/>
          </a:p>
        </p:txBody>
      </p:sp>
      <p:sp>
        <p:nvSpPr>
          <p:cNvPr id="5" name="Footer Placeholder 4">
            <a:extLst>
              <a:ext uri="{FF2B5EF4-FFF2-40B4-BE49-F238E27FC236}">
                <a16:creationId xmlns:a16="http://schemas.microsoft.com/office/drawing/2014/main" id="{15C479D4-50B2-43BA-5525-7B6AB2441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7356D9-A740-C9E8-2573-405DB1CAF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0B7B8-9D47-4A9C-9423-33E732F960F0}" type="slidenum">
              <a:rPr lang="en-IN" smtClean="0"/>
              <a:t>‹#›</a:t>
            </a:fld>
            <a:endParaRPr lang="en-IN"/>
          </a:p>
        </p:txBody>
      </p:sp>
    </p:spTree>
    <p:extLst>
      <p:ext uri="{BB962C8B-B14F-4D97-AF65-F5344CB8AC3E}">
        <p14:creationId xmlns:p14="http://schemas.microsoft.com/office/powerpoint/2010/main" val="3662768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ADB4-3E8C-12BC-685B-51362D8FDDA6}"/>
              </a:ext>
            </a:extLst>
          </p:cNvPr>
          <p:cNvSpPr>
            <a:spLocks noGrp="1"/>
          </p:cNvSpPr>
          <p:nvPr>
            <p:ph type="ctrTitle"/>
          </p:nvPr>
        </p:nvSpPr>
        <p:spPr>
          <a:xfrm>
            <a:off x="795337" y="993775"/>
            <a:ext cx="5419725" cy="2306637"/>
          </a:xfrm>
        </p:spPr>
        <p:txBody>
          <a:bodyPr>
            <a:normAutofit/>
          </a:bodyPr>
          <a:lstStyle/>
          <a:p>
            <a:endParaRPr lang="en-IN" b="1" dirty="0">
              <a:solidFill>
                <a:srgbClr val="0070C0"/>
              </a:solidFill>
            </a:endParaRPr>
          </a:p>
        </p:txBody>
      </p:sp>
      <p:sp>
        <p:nvSpPr>
          <p:cNvPr id="3" name="Subtitle 2">
            <a:extLst>
              <a:ext uri="{FF2B5EF4-FFF2-40B4-BE49-F238E27FC236}">
                <a16:creationId xmlns:a16="http://schemas.microsoft.com/office/drawing/2014/main" id="{3E50ECD6-EC0F-6E28-6EC0-08A942A2787C}"/>
              </a:ext>
            </a:extLst>
          </p:cNvPr>
          <p:cNvSpPr>
            <a:spLocks noGrp="1"/>
          </p:cNvSpPr>
          <p:nvPr>
            <p:ph type="subTitle" idx="1"/>
          </p:nvPr>
        </p:nvSpPr>
        <p:spPr>
          <a:xfrm>
            <a:off x="264317" y="3702049"/>
            <a:ext cx="6481763" cy="1641475"/>
          </a:xfrm>
        </p:spPr>
        <p:txBody>
          <a:bodyPr/>
          <a:lstStyle/>
          <a:p>
            <a:endParaRPr lang="en-IN" dirty="0"/>
          </a:p>
        </p:txBody>
      </p:sp>
      <p:sp>
        <p:nvSpPr>
          <p:cNvPr id="11" name="Rectangle 10">
            <a:extLst>
              <a:ext uri="{FF2B5EF4-FFF2-40B4-BE49-F238E27FC236}">
                <a16:creationId xmlns:a16="http://schemas.microsoft.com/office/drawing/2014/main" id="{BA414FC8-ADDE-4340-9130-874D31B0E18F}"/>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DBA4C8F9-F109-4F5A-43B9-EEA6001EA6F6}"/>
              </a:ext>
            </a:extLst>
          </p:cNvPr>
          <p:cNvSpPr txBox="1"/>
          <p:nvPr/>
        </p:nvSpPr>
        <p:spPr>
          <a:xfrm>
            <a:off x="264317" y="894911"/>
            <a:ext cx="6317455" cy="2585323"/>
          </a:xfrm>
          <a:prstGeom prst="rect">
            <a:avLst/>
          </a:prstGeom>
          <a:noFill/>
        </p:spPr>
        <p:txBody>
          <a:bodyPr wrap="square" rtlCol="0">
            <a:spAutoFit/>
          </a:bodyPr>
          <a:lstStyle/>
          <a:p>
            <a:r>
              <a:rPr lang="en-IN" sz="5400" dirty="0">
                <a:solidFill>
                  <a:srgbClr val="00B0F0"/>
                </a:solidFill>
              </a:rPr>
              <a:t>MAXIMIZING REVENUE FOR DRIVERS</a:t>
            </a:r>
          </a:p>
        </p:txBody>
      </p:sp>
      <p:sp>
        <p:nvSpPr>
          <p:cNvPr id="13" name="TextBox 12">
            <a:extLst>
              <a:ext uri="{FF2B5EF4-FFF2-40B4-BE49-F238E27FC236}">
                <a16:creationId xmlns:a16="http://schemas.microsoft.com/office/drawing/2014/main" id="{19349222-AA5E-15C7-A6A4-542FAFC03631}"/>
              </a:ext>
            </a:extLst>
          </p:cNvPr>
          <p:cNvSpPr txBox="1"/>
          <p:nvPr/>
        </p:nvSpPr>
        <p:spPr>
          <a:xfrm>
            <a:off x="264317" y="3702049"/>
            <a:ext cx="4536283" cy="923330"/>
          </a:xfrm>
          <a:prstGeom prst="rect">
            <a:avLst/>
          </a:prstGeom>
          <a:noFill/>
        </p:spPr>
        <p:txBody>
          <a:bodyPr wrap="square" rtlCol="0">
            <a:spAutoFit/>
          </a:bodyPr>
          <a:lstStyle/>
          <a:p>
            <a:r>
              <a:rPr lang="en-IN" u="sng" dirty="0">
                <a:solidFill>
                  <a:srgbClr val="00B0F0"/>
                </a:solidFill>
              </a:rPr>
              <a:t>NAME</a:t>
            </a:r>
            <a:r>
              <a:rPr lang="en-IN" dirty="0"/>
              <a:t> : GOVIND SINGH SHEKHAWAT</a:t>
            </a:r>
          </a:p>
          <a:p>
            <a:endParaRPr lang="en-IN" dirty="0"/>
          </a:p>
          <a:p>
            <a:r>
              <a:rPr lang="en-IN" u="sng" dirty="0">
                <a:solidFill>
                  <a:srgbClr val="00B0F0"/>
                </a:solidFill>
              </a:rPr>
              <a:t>DATE</a:t>
            </a:r>
            <a:r>
              <a:rPr lang="en-IN" dirty="0"/>
              <a:t> : 9-12-2024</a:t>
            </a:r>
          </a:p>
        </p:txBody>
      </p:sp>
      <p:pic>
        <p:nvPicPr>
          <p:cNvPr id="15" name="Picture 14">
            <a:extLst>
              <a:ext uri="{FF2B5EF4-FFF2-40B4-BE49-F238E27FC236}">
                <a16:creationId xmlns:a16="http://schemas.microsoft.com/office/drawing/2014/main" id="{8CA52D85-FAE0-6650-B89F-5FCD2629C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556" y="663654"/>
            <a:ext cx="7635444" cy="5614988"/>
          </a:xfrm>
          <a:prstGeom prst="rect">
            <a:avLst/>
          </a:prstGeom>
        </p:spPr>
      </p:pic>
    </p:spTree>
    <p:extLst>
      <p:ext uri="{BB962C8B-B14F-4D97-AF65-F5344CB8AC3E}">
        <p14:creationId xmlns:p14="http://schemas.microsoft.com/office/powerpoint/2010/main" val="409048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60CFCA-8BDD-ED86-83A4-350E21BF589C}"/>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45618EBA-D7DF-C6E8-4A95-CF508B5865EB}"/>
              </a:ext>
            </a:extLst>
          </p:cNvPr>
          <p:cNvSpPr txBox="1"/>
          <p:nvPr/>
        </p:nvSpPr>
        <p:spPr>
          <a:xfrm>
            <a:off x="271462" y="214313"/>
            <a:ext cx="11758613" cy="769441"/>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400" b="1" u="sng" dirty="0">
                <a:solidFill>
                  <a:srgbClr val="00B0F0"/>
                </a:solidFill>
              </a:rPr>
              <a:t>ANALYSIS ON TIP AMOUNT AND TOTAL AMOUNT</a:t>
            </a:r>
          </a:p>
        </p:txBody>
      </p:sp>
      <p:pic>
        <p:nvPicPr>
          <p:cNvPr id="5" name="Picture 4">
            <a:extLst>
              <a:ext uri="{FF2B5EF4-FFF2-40B4-BE49-F238E27FC236}">
                <a16:creationId xmlns:a16="http://schemas.microsoft.com/office/drawing/2014/main" id="{190359D4-E14F-0D19-BEEA-D8BB6226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 y="1355229"/>
            <a:ext cx="5476792" cy="4574084"/>
          </a:xfrm>
          <a:prstGeom prst="rect">
            <a:avLst/>
          </a:prstGeom>
        </p:spPr>
      </p:pic>
      <p:pic>
        <p:nvPicPr>
          <p:cNvPr id="7" name="Picture 6">
            <a:extLst>
              <a:ext uri="{FF2B5EF4-FFF2-40B4-BE49-F238E27FC236}">
                <a16:creationId xmlns:a16="http://schemas.microsoft.com/office/drawing/2014/main" id="{4FB2CF09-42AE-BD50-5DB8-5E5F94F0A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716" y="1355229"/>
            <a:ext cx="5900822" cy="4574084"/>
          </a:xfrm>
          <a:prstGeom prst="rect">
            <a:avLst/>
          </a:prstGeom>
        </p:spPr>
      </p:pic>
    </p:spTree>
    <p:extLst>
      <p:ext uri="{BB962C8B-B14F-4D97-AF65-F5344CB8AC3E}">
        <p14:creationId xmlns:p14="http://schemas.microsoft.com/office/powerpoint/2010/main" val="198516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43088E-BBDA-C054-383B-4A8AFFC8D27F}"/>
              </a:ext>
            </a:extLst>
          </p:cNvPr>
          <p:cNvSpPr/>
          <p:nvPr/>
        </p:nvSpPr>
        <p:spPr>
          <a:xfrm>
            <a:off x="0" y="0"/>
            <a:ext cx="12192000" cy="685800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17F41584-0EA7-1796-F978-0E39572D93C6}"/>
              </a:ext>
            </a:extLst>
          </p:cNvPr>
          <p:cNvSpPr txBox="1"/>
          <p:nvPr/>
        </p:nvSpPr>
        <p:spPr>
          <a:xfrm>
            <a:off x="514350" y="242888"/>
            <a:ext cx="6100763" cy="830997"/>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800" b="1" u="sng" dirty="0">
                <a:solidFill>
                  <a:srgbClr val="00B0F0"/>
                </a:solidFill>
              </a:rPr>
              <a:t>HYPOTHESIS TESTING</a:t>
            </a:r>
            <a:endParaRPr lang="en-IN" sz="4800" b="1" u="sng" dirty="0">
              <a:solidFill>
                <a:srgbClr val="00B0F0"/>
              </a:solidFill>
            </a:endParaRPr>
          </a:p>
        </p:txBody>
      </p:sp>
      <p:sp>
        <p:nvSpPr>
          <p:cNvPr id="4" name="TextBox 3">
            <a:extLst>
              <a:ext uri="{FF2B5EF4-FFF2-40B4-BE49-F238E27FC236}">
                <a16:creationId xmlns:a16="http://schemas.microsoft.com/office/drawing/2014/main" id="{31F53620-F57E-0B9E-49BF-BCE19DA5EB03}"/>
              </a:ext>
            </a:extLst>
          </p:cNvPr>
          <p:cNvSpPr txBox="1"/>
          <p:nvPr/>
        </p:nvSpPr>
        <p:spPr>
          <a:xfrm>
            <a:off x="164306" y="1528763"/>
            <a:ext cx="11863387"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u="sng" dirty="0"/>
              <a:t>Null hypothesis </a:t>
            </a:r>
            <a:r>
              <a:rPr lang="en-US" sz="2400" dirty="0"/>
              <a:t>:  There is no difference in average fare between customers who use card and customers who use cash.</a:t>
            </a:r>
          </a:p>
          <a:p>
            <a:pPr marL="285750" indent="-285750">
              <a:lnSpc>
                <a:spcPct val="150000"/>
              </a:lnSpc>
              <a:buFont typeface="Arial" panose="020B0604020202020204" pitchFamily="34" charset="0"/>
              <a:buChar char="•"/>
            </a:pPr>
            <a:r>
              <a:rPr lang="en-US" sz="2400" b="1" u="sng" dirty="0"/>
              <a:t>Alternative hypothesis </a:t>
            </a:r>
            <a:r>
              <a:rPr lang="en-US" sz="2400" dirty="0"/>
              <a:t>: There is difference in average fare between customers who use card and customers who use cash. </a:t>
            </a:r>
          </a:p>
          <a:p>
            <a:pPr marL="285750" indent="-285750">
              <a:lnSpc>
                <a:spcPct val="150000"/>
              </a:lnSpc>
              <a:buFont typeface="Arial" panose="020B0604020202020204" pitchFamily="34" charset="0"/>
              <a:buChar char="•"/>
            </a:pPr>
            <a:endParaRPr lang="en-US" sz="2400" dirty="0"/>
          </a:p>
          <a:p>
            <a:endParaRPr lang="en-IN" sz="2400" dirty="0"/>
          </a:p>
        </p:txBody>
      </p:sp>
      <p:sp>
        <p:nvSpPr>
          <p:cNvPr id="5" name="TextBox 4">
            <a:extLst>
              <a:ext uri="{FF2B5EF4-FFF2-40B4-BE49-F238E27FC236}">
                <a16:creationId xmlns:a16="http://schemas.microsoft.com/office/drawing/2014/main" id="{5867B6DC-8CAD-92F3-25C3-30F29F850867}"/>
              </a:ext>
            </a:extLst>
          </p:cNvPr>
          <p:cNvSpPr txBox="1"/>
          <p:nvPr/>
        </p:nvSpPr>
        <p:spPr>
          <a:xfrm>
            <a:off x="509586" y="4160252"/>
            <a:ext cx="11172825" cy="1200329"/>
          </a:xfrm>
          <a:prstGeom prst="rect">
            <a:avLst/>
          </a:prstGeom>
          <a:noFill/>
        </p:spPr>
        <p:txBody>
          <a:bodyPr wrap="square" rtlCol="0">
            <a:spAutoFit/>
          </a:bodyPr>
          <a:lstStyle/>
          <a:p>
            <a:r>
              <a:rPr lang="en-US" sz="2400" dirty="0"/>
              <a:t>With a </a:t>
            </a:r>
            <a:r>
              <a:rPr lang="en-US" sz="2400" b="1" dirty="0"/>
              <a:t>T-statistic</a:t>
            </a:r>
            <a:r>
              <a:rPr lang="en-US" sz="2400" dirty="0"/>
              <a:t> value of 42.883 and </a:t>
            </a:r>
            <a:r>
              <a:rPr lang="en-US" sz="2400" b="1" dirty="0"/>
              <a:t>P-value</a:t>
            </a:r>
            <a:r>
              <a:rPr lang="en-US" sz="2400" dirty="0"/>
              <a:t> of less then 0.05. We reject the null hypothesis , suggesting that there is indeed a significant difference between the average mean of customers using cash and card.</a:t>
            </a:r>
            <a:endParaRPr lang="en-IN" sz="2400" dirty="0"/>
          </a:p>
        </p:txBody>
      </p:sp>
    </p:spTree>
    <p:extLst>
      <p:ext uri="{BB962C8B-B14F-4D97-AF65-F5344CB8AC3E}">
        <p14:creationId xmlns:p14="http://schemas.microsoft.com/office/powerpoint/2010/main" val="394587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72A117-D3CB-46D2-BE7E-06C16DA1777C}"/>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02677B3F-6E91-7B69-0596-F766FFFDBAD7}"/>
              </a:ext>
            </a:extLst>
          </p:cNvPr>
          <p:cNvSpPr txBox="1"/>
          <p:nvPr/>
        </p:nvSpPr>
        <p:spPr>
          <a:xfrm>
            <a:off x="257176" y="-42844"/>
            <a:ext cx="6143625" cy="830997"/>
          </a:xfrm>
          <a:prstGeom prst="rect">
            <a:avLst/>
          </a:prstGeom>
          <a:noFill/>
        </p:spPr>
        <p:txBody>
          <a:bodyPr wrap="square" rtlCol="0">
            <a:spAutoFit/>
          </a:bodyPr>
          <a:lstStyle/>
          <a:p>
            <a:r>
              <a:rPr lang="en-US" sz="4800" b="1" u="sng" dirty="0">
                <a:solidFill>
                  <a:srgbClr val="00B0F0"/>
                </a:solidFill>
              </a:rPr>
              <a:t>CODE : </a:t>
            </a:r>
            <a:endParaRPr lang="en-IN" sz="4800" b="1" u="sng" dirty="0">
              <a:solidFill>
                <a:srgbClr val="00B0F0"/>
              </a:solidFill>
            </a:endParaRPr>
          </a:p>
        </p:txBody>
      </p:sp>
      <p:sp>
        <p:nvSpPr>
          <p:cNvPr id="6" name="TextBox 5">
            <a:extLst>
              <a:ext uri="{FF2B5EF4-FFF2-40B4-BE49-F238E27FC236}">
                <a16:creationId xmlns:a16="http://schemas.microsoft.com/office/drawing/2014/main" id="{15116AFD-CD94-A3D9-6746-3612A9B37966}"/>
              </a:ext>
            </a:extLst>
          </p:cNvPr>
          <p:cNvSpPr txBox="1"/>
          <p:nvPr/>
        </p:nvSpPr>
        <p:spPr>
          <a:xfrm>
            <a:off x="2633662" y="161018"/>
            <a:ext cx="6443662" cy="523220"/>
          </a:xfrm>
          <a:prstGeom prst="rect">
            <a:avLst/>
          </a:prstGeom>
          <a:noFill/>
        </p:spPr>
        <p:txBody>
          <a:bodyPr wrap="square" rtlCol="0">
            <a:spAutoFit/>
          </a:bodyPr>
          <a:lstStyle/>
          <a:p>
            <a:r>
              <a:rPr lang="en-US" sz="2800" dirty="0"/>
              <a:t>CHECKING THE DISTRIBUTION </a:t>
            </a:r>
            <a:endParaRPr lang="en-IN" sz="2800" dirty="0"/>
          </a:p>
        </p:txBody>
      </p:sp>
      <p:pic>
        <p:nvPicPr>
          <p:cNvPr id="8" name="Picture 7">
            <a:extLst>
              <a:ext uri="{FF2B5EF4-FFF2-40B4-BE49-F238E27FC236}">
                <a16:creationId xmlns:a16="http://schemas.microsoft.com/office/drawing/2014/main" id="{CE81ADF6-AD09-F037-F304-3FB7F645A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62" y="997687"/>
            <a:ext cx="7660937" cy="5650779"/>
          </a:xfrm>
          <a:prstGeom prst="rect">
            <a:avLst/>
          </a:prstGeom>
        </p:spPr>
      </p:pic>
    </p:spTree>
    <p:extLst>
      <p:ext uri="{BB962C8B-B14F-4D97-AF65-F5344CB8AC3E}">
        <p14:creationId xmlns:p14="http://schemas.microsoft.com/office/powerpoint/2010/main" val="158813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1C971D-D136-524F-0D20-D4826811F28D}"/>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D7E10A3A-BB96-216B-E8A7-8E4C72A8C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 y="114300"/>
            <a:ext cx="12203303" cy="6629400"/>
          </a:xfrm>
          <a:prstGeom prst="rect">
            <a:avLst/>
          </a:prstGeom>
        </p:spPr>
      </p:pic>
    </p:spTree>
    <p:extLst>
      <p:ext uri="{BB962C8B-B14F-4D97-AF65-F5344CB8AC3E}">
        <p14:creationId xmlns:p14="http://schemas.microsoft.com/office/powerpoint/2010/main" val="324218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A54AA2-F49D-3A99-B2BE-7802F2C22488}"/>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srgbClr val="00B0F0"/>
              </a:solidFill>
            </a:endParaRPr>
          </a:p>
        </p:txBody>
      </p:sp>
      <p:sp>
        <p:nvSpPr>
          <p:cNvPr id="3" name="TextBox 2">
            <a:extLst>
              <a:ext uri="{FF2B5EF4-FFF2-40B4-BE49-F238E27FC236}">
                <a16:creationId xmlns:a16="http://schemas.microsoft.com/office/drawing/2014/main" id="{61BF4296-3418-889B-AB44-577B3040F374}"/>
              </a:ext>
            </a:extLst>
          </p:cNvPr>
          <p:cNvSpPr txBox="1"/>
          <p:nvPr/>
        </p:nvSpPr>
        <p:spPr>
          <a:xfrm>
            <a:off x="457200" y="228600"/>
            <a:ext cx="6672263" cy="830997"/>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800" u="sng" dirty="0">
                <a:solidFill>
                  <a:srgbClr val="00B0F0"/>
                </a:solidFill>
              </a:rPr>
              <a:t>RECOMMENDATIONS</a:t>
            </a:r>
            <a:endParaRPr lang="en-IN" sz="4800" u="sng" dirty="0">
              <a:solidFill>
                <a:srgbClr val="00B0F0"/>
              </a:solidFill>
            </a:endParaRPr>
          </a:p>
        </p:txBody>
      </p:sp>
      <p:sp>
        <p:nvSpPr>
          <p:cNvPr id="4" name="TextBox 3">
            <a:extLst>
              <a:ext uri="{FF2B5EF4-FFF2-40B4-BE49-F238E27FC236}">
                <a16:creationId xmlns:a16="http://schemas.microsoft.com/office/drawing/2014/main" id="{61C60832-88F2-EB1E-AB80-55BDE6B021FA}"/>
              </a:ext>
            </a:extLst>
          </p:cNvPr>
          <p:cNvSpPr txBox="1"/>
          <p:nvPr/>
        </p:nvSpPr>
        <p:spPr>
          <a:xfrm>
            <a:off x="1228724" y="1519544"/>
            <a:ext cx="10506077" cy="830997"/>
          </a:xfrm>
          <a:prstGeom prst="rect">
            <a:avLst/>
          </a:prstGeom>
          <a:noFill/>
        </p:spPr>
        <p:txBody>
          <a:bodyPr wrap="square" rtlCol="0">
            <a:spAutoFit/>
          </a:bodyPr>
          <a:lstStyle/>
          <a:p>
            <a:r>
              <a:rPr lang="en-US" sz="2400" dirty="0"/>
              <a:t>Encourage customers to pay with credit cards to capitalize on the potential for generating more revenue for taxi cab drivers.</a:t>
            </a:r>
            <a:endParaRPr lang="en-IN" sz="2400" dirty="0"/>
          </a:p>
        </p:txBody>
      </p:sp>
      <p:pic>
        <p:nvPicPr>
          <p:cNvPr id="6" name="Picture 5">
            <a:extLst>
              <a:ext uri="{FF2B5EF4-FFF2-40B4-BE49-F238E27FC236}">
                <a16:creationId xmlns:a16="http://schemas.microsoft.com/office/drawing/2014/main" id="{6D8240B4-916B-48E9-7412-2DA73EC2E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555737"/>
            <a:ext cx="771525" cy="758612"/>
          </a:xfrm>
          <a:prstGeom prst="rect">
            <a:avLst/>
          </a:prstGeom>
        </p:spPr>
      </p:pic>
      <p:sp>
        <p:nvSpPr>
          <p:cNvPr id="10" name="TextBox 9">
            <a:extLst>
              <a:ext uri="{FF2B5EF4-FFF2-40B4-BE49-F238E27FC236}">
                <a16:creationId xmlns:a16="http://schemas.microsoft.com/office/drawing/2014/main" id="{81B9086E-D5CD-DF21-C452-FFD4A426974B}"/>
              </a:ext>
            </a:extLst>
          </p:cNvPr>
          <p:cNvSpPr txBox="1"/>
          <p:nvPr/>
        </p:nvSpPr>
        <p:spPr>
          <a:xfrm>
            <a:off x="1228724" y="3025714"/>
            <a:ext cx="9886950" cy="830997"/>
          </a:xfrm>
          <a:prstGeom prst="rect">
            <a:avLst/>
          </a:prstGeom>
          <a:noFill/>
        </p:spPr>
        <p:txBody>
          <a:bodyPr wrap="square" rtlCol="0">
            <a:spAutoFit/>
          </a:bodyPr>
          <a:lstStyle/>
          <a:p>
            <a:r>
              <a:rPr lang="en-US" sz="2400" dirty="0"/>
              <a:t>Implement strategies such as offering incentives or discounts for credit card transactions to incentivize customers to choose this payment method.</a:t>
            </a:r>
            <a:endParaRPr lang="en-IN" sz="2400" dirty="0"/>
          </a:p>
        </p:txBody>
      </p:sp>
      <p:pic>
        <p:nvPicPr>
          <p:cNvPr id="11" name="Picture 10">
            <a:extLst>
              <a:ext uri="{FF2B5EF4-FFF2-40B4-BE49-F238E27FC236}">
                <a16:creationId xmlns:a16="http://schemas.microsoft.com/office/drawing/2014/main" id="{E8AB25E6-8DEC-2150-532A-38574B3FD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3014663"/>
            <a:ext cx="771525" cy="758612"/>
          </a:xfrm>
          <a:prstGeom prst="rect">
            <a:avLst/>
          </a:prstGeom>
        </p:spPr>
      </p:pic>
      <p:sp>
        <p:nvSpPr>
          <p:cNvPr id="12" name="TextBox 11">
            <a:extLst>
              <a:ext uri="{FF2B5EF4-FFF2-40B4-BE49-F238E27FC236}">
                <a16:creationId xmlns:a16="http://schemas.microsoft.com/office/drawing/2014/main" id="{0EA4FA06-A5F1-6A28-AF3F-0607E5C25978}"/>
              </a:ext>
            </a:extLst>
          </p:cNvPr>
          <p:cNvSpPr txBox="1"/>
          <p:nvPr/>
        </p:nvSpPr>
        <p:spPr>
          <a:xfrm>
            <a:off x="1228725" y="4448448"/>
            <a:ext cx="10506076" cy="830997"/>
          </a:xfrm>
          <a:prstGeom prst="rect">
            <a:avLst/>
          </a:prstGeom>
          <a:noFill/>
        </p:spPr>
        <p:txBody>
          <a:bodyPr wrap="square" rtlCol="0">
            <a:spAutoFit/>
          </a:bodyPr>
          <a:lstStyle/>
          <a:p>
            <a:r>
              <a:rPr lang="en-US" sz="2400" dirty="0"/>
              <a:t>Provide seamless and secure credit card payment options to enhance customer convenience and encourage adoption of this preferred payment method.</a:t>
            </a:r>
            <a:endParaRPr lang="en-IN" sz="2400" dirty="0"/>
          </a:p>
        </p:txBody>
      </p:sp>
      <p:pic>
        <p:nvPicPr>
          <p:cNvPr id="13" name="Picture 12">
            <a:extLst>
              <a:ext uri="{FF2B5EF4-FFF2-40B4-BE49-F238E27FC236}">
                <a16:creationId xmlns:a16="http://schemas.microsoft.com/office/drawing/2014/main" id="{483292E8-61EF-8B03-234C-361843845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4437397"/>
            <a:ext cx="771525" cy="758612"/>
          </a:xfrm>
          <a:prstGeom prst="rect">
            <a:avLst/>
          </a:prstGeom>
        </p:spPr>
      </p:pic>
    </p:spTree>
    <p:extLst>
      <p:ext uri="{BB962C8B-B14F-4D97-AF65-F5344CB8AC3E}">
        <p14:creationId xmlns:p14="http://schemas.microsoft.com/office/powerpoint/2010/main" val="173579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81AC5B-94E5-F592-28D4-E87188117EA9}"/>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A7F89854-C908-1D05-6033-BC8CEBDD0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599"/>
          </a:xfrm>
          <a:prstGeom prst="rect">
            <a:avLst/>
          </a:prstGeom>
        </p:spPr>
      </p:pic>
    </p:spTree>
    <p:extLst>
      <p:ext uri="{BB962C8B-B14F-4D97-AF65-F5344CB8AC3E}">
        <p14:creationId xmlns:p14="http://schemas.microsoft.com/office/powerpoint/2010/main" val="376729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53B5CC-F976-ADA9-D976-63A279C82C11}"/>
              </a:ext>
            </a:extLst>
          </p:cNvPr>
          <p:cNvSpPr/>
          <p:nvPr/>
        </p:nvSpPr>
        <p:spPr>
          <a:xfrm>
            <a:off x="0" y="-11519"/>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FEFD591D-784F-C1DE-0808-17F928533FB4}"/>
              </a:ext>
            </a:extLst>
          </p:cNvPr>
          <p:cNvSpPr txBox="1"/>
          <p:nvPr/>
        </p:nvSpPr>
        <p:spPr>
          <a:xfrm>
            <a:off x="-2085975" y="825615"/>
            <a:ext cx="12192000" cy="830997"/>
          </a:xfrm>
          <a:prstGeom prst="rect">
            <a:avLst/>
          </a:prstGeom>
          <a:noFill/>
          <a:effectLst>
            <a:outerShdw blurRad="50800" dist="38100" dir="16200000" rotWithShape="0">
              <a:prstClr val="black">
                <a:alpha val="40000"/>
              </a:prstClr>
            </a:outerShdw>
          </a:effectLst>
        </p:spPr>
        <p:txBody>
          <a:bodyPr wrap="square" rtlCol="0">
            <a:spAutoFit/>
          </a:bodyPr>
          <a:lstStyle/>
          <a:p>
            <a:r>
              <a:rPr lang="en-IN" sz="4800" dirty="0"/>
              <a:t>		</a:t>
            </a:r>
            <a:r>
              <a:rPr lang="en-IN" sz="4800" dirty="0">
                <a:solidFill>
                  <a:srgbClr val="00B0F0"/>
                </a:solidFill>
              </a:rPr>
              <a:t>	</a:t>
            </a:r>
            <a:r>
              <a:rPr lang="en-IN" sz="4800" u="sng" dirty="0">
                <a:solidFill>
                  <a:srgbClr val="00B0F0"/>
                </a:solidFill>
                <a:effectLst>
                  <a:outerShdw blurRad="38100" dist="38100" dir="2700000" algn="tl">
                    <a:srgbClr val="000000">
                      <a:alpha val="43137"/>
                    </a:srgbClr>
                  </a:outerShdw>
                </a:effectLst>
              </a:rPr>
              <a:t>AIM OF THE PROJECT</a:t>
            </a:r>
          </a:p>
        </p:txBody>
      </p:sp>
      <p:sp>
        <p:nvSpPr>
          <p:cNvPr id="4" name="TextBox 3">
            <a:extLst>
              <a:ext uri="{FF2B5EF4-FFF2-40B4-BE49-F238E27FC236}">
                <a16:creationId xmlns:a16="http://schemas.microsoft.com/office/drawing/2014/main" id="{68C36B2F-7226-03FB-5113-E94FB72E2F86}"/>
              </a:ext>
            </a:extLst>
          </p:cNvPr>
          <p:cNvSpPr txBox="1"/>
          <p:nvPr/>
        </p:nvSpPr>
        <p:spPr>
          <a:xfrm>
            <a:off x="0" y="2261488"/>
            <a:ext cx="7455571" cy="1815882"/>
          </a:xfrm>
          <a:prstGeom prst="rect">
            <a:avLst/>
          </a:prstGeom>
          <a:noFill/>
        </p:spPr>
        <p:txBody>
          <a:bodyPr wrap="square" rtlCol="0">
            <a:spAutoFit/>
          </a:bodyPr>
          <a:lstStyle/>
          <a:p>
            <a:pPr marL="571500" indent="-571500">
              <a:buFont typeface="Arial" panose="020B0604020202020204" pitchFamily="34" charset="0"/>
              <a:buChar char="•"/>
            </a:pPr>
            <a:r>
              <a:rPr lang="en-US" sz="2800" dirty="0">
                <a:solidFill>
                  <a:srgbClr val="000000"/>
                </a:solidFill>
              </a:rPr>
              <a:t>To </a:t>
            </a:r>
            <a:r>
              <a:rPr lang="en-US" sz="2800" b="0" i="0" dirty="0">
                <a:solidFill>
                  <a:srgbClr val="000000"/>
                </a:solidFill>
                <a:effectLst/>
              </a:rPr>
              <a:t>improve operational efficiency .</a:t>
            </a:r>
          </a:p>
          <a:p>
            <a:pPr marL="571500" indent="-571500">
              <a:buFont typeface="Arial" panose="020B0604020202020204" pitchFamily="34" charset="0"/>
              <a:buChar char="•"/>
            </a:pPr>
            <a:r>
              <a:rPr lang="en-US" sz="2800" dirty="0">
                <a:solidFill>
                  <a:srgbClr val="000000"/>
                </a:solidFill>
              </a:rPr>
              <a:t>M</a:t>
            </a:r>
            <a:r>
              <a:rPr lang="en-US" sz="2800" b="0" i="0" dirty="0">
                <a:solidFill>
                  <a:srgbClr val="000000"/>
                </a:solidFill>
                <a:effectLst/>
              </a:rPr>
              <a:t>aximizing revenue for drivers.</a:t>
            </a:r>
          </a:p>
          <a:p>
            <a:pPr marL="571500" indent="-571500">
              <a:buFont typeface="Arial" panose="020B0604020202020204" pitchFamily="34" charset="0"/>
              <a:buChar char="•"/>
            </a:pPr>
            <a:r>
              <a:rPr lang="en-US" sz="2800" dirty="0">
                <a:solidFill>
                  <a:srgbClr val="000000"/>
                </a:solidFill>
              </a:rPr>
              <a:t>O</a:t>
            </a:r>
            <a:r>
              <a:rPr lang="en-US" sz="2800" b="0" i="0" dirty="0">
                <a:solidFill>
                  <a:srgbClr val="000000"/>
                </a:solidFill>
                <a:effectLst/>
              </a:rPr>
              <a:t>ptimization </a:t>
            </a:r>
            <a:r>
              <a:rPr lang="en-US" sz="2800" dirty="0">
                <a:solidFill>
                  <a:srgbClr val="000000"/>
                </a:solidFill>
              </a:rPr>
              <a:t>the techniques.</a:t>
            </a:r>
          </a:p>
          <a:p>
            <a:pPr marL="571500" indent="-571500">
              <a:buFont typeface="Arial" panose="020B0604020202020204" pitchFamily="34" charset="0"/>
              <a:buChar char="•"/>
            </a:pPr>
            <a:r>
              <a:rPr lang="en-US" sz="2800" dirty="0">
                <a:solidFill>
                  <a:srgbClr val="000000"/>
                </a:solidFill>
              </a:rPr>
              <a:t>C</a:t>
            </a:r>
            <a:r>
              <a:rPr lang="en-US" sz="2800" b="0" i="0" dirty="0">
                <a:solidFill>
                  <a:srgbClr val="000000"/>
                </a:solidFill>
                <a:effectLst/>
              </a:rPr>
              <a:t>ustomer satisfaction.</a:t>
            </a:r>
            <a:endParaRPr lang="en-IN" sz="2800" dirty="0"/>
          </a:p>
        </p:txBody>
      </p:sp>
      <p:pic>
        <p:nvPicPr>
          <p:cNvPr id="8" name="Picture 7">
            <a:extLst>
              <a:ext uri="{FF2B5EF4-FFF2-40B4-BE49-F238E27FC236}">
                <a16:creationId xmlns:a16="http://schemas.microsoft.com/office/drawing/2014/main" id="{79748DAB-C5FC-75A6-1985-1FC8D6E49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512" y="1825128"/>
            <a:ext cx="5333488" cy="3549194"/>
          </a:xfrm>
          <a:prstGeom prst="rect">
            <a:avLst/>
          </a:prstGeom>
        </p:spPr>
      </p:pic>
    </p:spTree>
    <p:extLst>
      <p:ext uri="{BB962C8B-B14F-4D97-AF65-F5344CB8AC3E}">
        <p14:creationId xmlns:p14="http://schemas.microsoft.com/office/powerpoint/2010/main" val="264823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200626-370A-8722-C0F3-42908F40153C}"/>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330CB7B7-58BA-657C-0937-233BBA35691F}"/>
              </a:ext>
            </a:extLst>
          </p:cNvPr>
          <p:cNvSpPr txBox="1"/>
          <p:nvPr/>
        </p:nvSpPr>
        <p:spPr>
          <a:xfrm>
            <a:off x="342900" y="827189"/>
            <a:ext cx="5753100" cy="830997"/>
          </a:xfrm>
          <a:prstGeom prst="rect">
            <a:avLst/>
          </a:prstGeom>
          <a:noFill/>
          <a:effectLst>
            <a:outerShdw blurRad="50800" dist="38100" dir="16200000" rotWithShape="0">
              <a:prstClr val="black">
                <a:alpha val="40000"/>
              </a:prstClr>
            </a:outerShdw>
          </a:effectLst>
        </p:spPr>
        <p:txBody>
          <a:bodyPr wrap="square" rtlCol="0">
            <a:spAutoFit/>
          </a:bodyPr>
          <a:lstStyle/>
          <a:p>
            <a:r>
              <a:rPr lang="en-IN" sz="4800" u="sng" dirty="0">
                <a:solidFill>
                  <a:srgbClr val="00B0F0"/>
                </a:solidFill>
              </a:rPr>
              <a:t>BUSINESS PROBLEM</a:t>
            </a:r>
          </a:p>
        </p:txBody>
      </p:sp>
      <p:sp>
        <p:nvSpPr>
          <p:cNvPr id="5" name="TextBox 4">
            <a:extLst>
              <a:ext uri="{FF2B5EF4-FFF2-40B4-BE49-F238E27FC236}">
                <a16:creationId xmlns:a16="http://schemas.microsoft.com/office/drawing/2014/main" id="{D83BB5F6-512A-B91E-7FEA-9BCB5EAE80B8}"/>
              </a:ext>
            </a:extLst>
          </p:cNvPr>
          <p:cNvSpPr txBox="1"/>
          <p:nvPr/>
        </p:nvSpPr>
        <p:spPr>
          <a:xfrm>
            <a:off x="0" y="2131161"/>
            <a:ext cx="6729413"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2800" b="0" i="0" dirty="0">
                <a:solidFill>
                  <a:srgbClr val="000000"/>
                </a:solidFill>
                <a:effectLst/>
                <a:latin typeface="Inter"/>
              </a:rPr>
              <a:t>Drivers are taking inefficient routes, which reduces earnings and increases fuel costs.</a:t>
            </a:r>
            <a:endParaRPr lang="en-US" sz="2800" dirty="0"/>
          </a:p>
          <a:p>
            <a:pPr marL="285750" indent="-285750" algn="just">
              <a:buFont typeface="Arial" panose="020B0604020202020204" pitchFamily="34" charset="0"/>
              <a:buChar char="•"/>
            </a:pPr>
            <a:r>
              <a:rPr lang="en-US" sz="2800" b="0" i="0" dirty="0">
                <a:solidFill>
                  <a:srgbClr val="000000"/>
                </a:solidFill>
                <a:effectLst/>
                <a:latin typeface="Inter"/>
              </a:rPr>
              <a:t>Flat pricing can cause revenue losses during peak hours and on longer rides.</a:t>
            </a:r>
            <a:endParaRPr lang="en-US" sz="2800" dirty="0"/>
          </a:p>
          <a:p>
            <a:pPr marL="285750" indent="-285750" algn="just">
              <a:buFont typeface="Arial" panose="020B0604020202020204" pitchFamily="34" charset="0"/>
              <a:buChar char="•"/>
            </a:pPr>
            <a:r>
              <a:rPr lang="en-US" sz="2800" dirty="0"/>
              <a:t>Drivers miss out on peak demand times and locations, resulting in lost revenue opportunities.</a:t>
            </a:r>
            <a:endParaRPr lang="en-IN" sz="2800" dirty="0"/>
          </a:p>
        </p:txBody>
      </p:sp>
      <p:pic>
        <p:nvPicPr>
          <p:cNvPr id="7" name="Picture 6">
            <a:extLst>
              <a:ext uri="{FF2B5EF4-FFF2-40B4-BE49-F238E27FC236}">
                <a16:creationId xmlns:a16="http://schemas.microsoft.com/office/drawing/2014/main" id="{0FC23C32-1B53-6B76-7B22-450F5E5C5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712" y="2020195"/>
            <a:ext cx="5003279" cy="3330474"/>
          </a:xfrm>
          <a:prstGeom prst="rect">
            <a:avLst/>
          </a:prstGeom>
        </p:spPr>
      </p:pic>
    </p:spTree>
    <p:extLst>
      <p:ext uri="{BB962C8B-B14F-4D97-AF65-F5344CB8AC3E}">
        <p14:creationId xmlns:p14="http://schemas.microsoft.com/office/powerpoint/2010/main" val="339704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F6292-419F-A678-E187-7AD514359DF3}"/>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04CB8002-2987-CD2D-89D0-A797C8A709E4}"/>
              </a:ext>
            </a:extLst>
          </p:cNvPr>
          <p:cNvSpPr txBox="1"/>
          <p:nvPr/>
        </p:nvSpPr>
        <p:spPr>
          <a:xfrm>
            <a:off x="0" y="0"/>
            <a:ext cx="12192000" cy="984885"/>
          </a:xfrm>
          <a:prstGeom prst="rect">
            <a:avLst/>
          </a:prstGeom>
          <a:noFill/>
          <a:effectLst>
            <a:outerShdw blurRad="50800" dist="38100" dir="16200000" rotWithShape="0">
              <a:prstClr val="black">
                <a:alpha val="40000"/>
              </a:prstClr>
            </a:outerShdw>
          </a:effectLst>
        </p:spPr>
        <p:txBody>
          <a:bodyPr wrap="square" rtlCol="0">
            <a:spAutoFit/>
          </a:bodyPr>
          <a:lstStyle/>
          <a:p>
            <a:r>
              <a:rPr lang="en-IN" sz="4000" dirty="0"/>
              <a:t>   </a:t>
            </a:r>
            <a:r>
              <a:rPr lang="en-IN" sz="4000" b="1" u="sng" dirty="0">
                <a:solidFill>
                  <a:srgbClr val="00B0F0"/>
                </a:solidFill>
              </a:rPr>
              <a:t>Data Overview </a:t>
            </a:r>
            <a:endParaRPr lang="en-IN" sz="4000" b="1" dirty="0">
              <a:solidFill>
                <a:srgbClr val="00B0F0"/>
              </a:solidFill>
            </a:endParaRPr>
          </a:p>
          <a:p>
            <a:endParaRPr lang="en-IN" dirty="0"/>
          </a:p>
        </p:txBody>
      </p:sp>
      <p:sp>
        <p:nvSpPr>
          <p:cNvPr id="4" name="TextBox 3">
            <a:extLst>
              <a:ext uri="{FF2B5EF4-FFF2-40B4-BE49-F238E27FC236}">
                <a16:creationId xmlns:a16="http://schemas.microsoft.com/office/drawing/2014/main" id="{6B8E410E-0274-CD99-ABDA-6641C6FBF242}"/>
              </a:ext>
            </a:extLst>
          </p:cNvPr>
          <p:cNvSpPr txBox="1"/>
          <p:nvPr/>
        </p:nvSpPr>
        <p:spPr>
          <a:xfrm>
            <a:off x="304800" y="914400"/>
            <a:ext cx="11887200" cy="1477328"/>
          </a:xfrm>
          <a:prstGeom prst="rect">
            <a:avLst/>
          </a:prstGeom>
          <a:noFill/>
        </p:spPr>
        <p:txBody>
          <a:bodyPr wrap="square" rtlCol="0">
            <a:spAutoFit/>
          </a:bodyPr>
          <a:lstStyle/>
          <a:p>
            <a:r>
              <a:rPr lang="en-IN" sz="2400" dirty="0">
                <a:solidFill>
                  <a:schemeClr val="tx1">
                    <a:lumMod val="95000"/>
                    <a:lumOff val="5000"/>
                  </a:schemeClr>
                </a:solidFill>
                <a:sym typeface="Wingdings" panose="05000000000000000000" pitchFamily="2" charset="2"/>
              </a:rPr>
              <a:t> </a:t>
            </a:r>
            <a:r>
              <a:rPr lang="en-IN" sz="2400" dirty="0">
                <a:solidFill>
                  <a:schemeClr val="tx1">
                    <a:lumMod val="95000"/>
                    <a:lumOff val="5000"/>
                  </a:schemeClr>
                </a:solidFill>
              </a:rPr>
              <a:t>For this analysis, we utilized the comprehensive dataset of NYC green taxi trip records, used data cleaning and feature engineering procedures to concentrate solely on the relevant columns essential for our investigation.</a:t>
            </a:r>
          </a:p>
          <a:p>
            <a:r>
              <a:rPr lang="en-IN" dirty="0"/>
              <a:t> </a:t>
            </a:r>
          </a:p>
        </p:txBody>
      </p:sp>
      <p:sp>
        <p:nvSpPr>
          <p:cNvPr id="5" name="TextBox 4">
            <a:extLst>
              <a:ext uri="{FF2B5EF4-FFF2-40B4-BE49-F238E27FC236}">
                <a16:creationId xmlns:a16="http://schemas.microsoft.com/office/drawing/2014/main" id="{271F94EB-A7DD-C078-4A6E-2D898DACFEA8}"/>
              </a:ext>
            </a:extLst>
          </p:cNvPr>
          <p:cNvSpPr txBox="1"/>
          <p:nvPr/>
        </p:nvSpPr>
        <p:spPr>
          <a:xfrm>
            <a:off x="304800" y="2391728"/>
            <a:ext cx="4889500" cy="2616101"/>
          </a:xfrm>
          <a:prstGeom prst="rect">
            <a:avLst/>
          </a:prstGeom>
          <a:noFill/>
        </p:spPr>
        <p:txBody>
          <a:bodyPr wrap="square" rtlCol="0">
            <a:spAutoFit/>
          </a:bodyPr>
          <a:lstStyle/>
          <a:p>
            <a:r>
              <a:rPr lang="en-IN" sz="2000" b="1" dirty="0"/>
              <a:t>Relevant columns used for this research :</a:t>
            </a:r>
          </a:p>
          <a:p>
            <a:pPr marL="285750" indent="-285750">
              <a:buFont typeface="Arial" panose="020B0604020202020204" pitchFamily="34" charset="0"/>
              <a:buChar char="•"/>
            </a:pPr>
            <a:r>
              <a:rPr lang="en-IN" dirty="0" err="1"/>
              <a:t>passenger_count</a:t>
            </a:r>
            <a:r>
              <a:rPr lang="en-IN" dirty="0"/>
              <a:t>(1 to 5)</a:t>
            </a:r>
          </a:p>
          <a:p>
            <a:pPr marL="285750" indent="-285750">
              <a:buFont typeface="Arial" panose="020B0604020202020204" pitchFamily="34" charset="0"/>
              <a:buChar char="•"/>
            </a:pPr>
            <a:r>
              <a:rPr lang="en-IN" dirty="0" err="1"/>
              <a:t>payment_type</a:t>
            </a:r>
            <a:r>
              <a:rPr lang="en-IN" dirty="0"/>
              <a:t>(card or cash)</a:t>
            </a:r>
          </a:p>
          <a:p>
            <a:pPr marL="285750" indent="-285750">
              <a:buFont typeface="Arial" panose="020B0604020202020204" pitchFamily="34" charset="0"/>
              <a:buChar char="•"/>
            </a:pPr>
            <a:r>
              <a:rPr lang="en-IN" dirty="0" err="1"/>
              <a:t>fare_amount</a:t>
            </a:r>
            <a:endParaRPr lang="en-IN" dirty="0"/>
          </a:p>
          <a:p>
            <a:pPr marL="285750" indent="-285750">
              <a:buFont typeface="Arial" panose="020B0604020202020204" pitchFamily="34" charset="0"/>
              <a:buChar char="•"/>
            </a:pPr>
            <a:r>
              <a:rPr lang="en-IN" dirty="0" err="1"/>
              <a:t>tip_amount</a:t>
            </a:r>
            <a:endParaRPr lang="en-IN" dirty="0"/>
          </a:p>
          <a:p>
            <a:pPr marL="285750" indent="-285750">
              <a:buFont typeface="Arial" panose="020B0604020202020204" pitchFamily="34" charset="0"/>
              <a:buChar char="•"/>
            </a:pPr>
            <a:r>
              <a:rPr lang="en-IN" dirty="0" err="1"/>
              <a:t>total_amount</a:t>
            </a:r>
            <a:r>
              <a:rPr lang="en-IN" dirty="0"/>
              <a:t>(in $)</a:t>
            </a:r>
          </a:p>
          <a:p>
            <a:pPr marL="285750" indent="-285750">
              <a:buFont typeface="Arial" panose="020B0604020202020204" pitchFamily="34" charset="0"/>
              <a:buChar char="•"/>
            </a:pPr>
            <a:r>
              <a:rPr lang="en-IN" dirty="0" err="1"/>
              <a:t>trip_distance</a:t>
            </a:r>
            <a:endParaRPr lang="en-IN" dirty="0"/>
          </a:p>
          <a:p>
            <a:pPr marL="285750" indent="-285750">
              <a:buFont typeface="Arial" panose="020B0604020202020204" pitchFamily="34" charset="0"/>
              <a:buChar char="•"/>
            </a:pPr>
            <a:r>
              <a:rPr lang="en-IN" dirty="0"/>
              <a:t>duration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3083900B-9B46-1BEE-522C-352FEB289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301" y="3162097"/>
            <a:ext cx="8005899" cy="2925534"/>
          </a:xfrm>
          <a:prstGeom prst="rect">
            <a:avLst/>
          </a:prstGeom>
        </p:spPr>
      </p:pic>
    </p:spTree>
    <p:extLst>
      <p:ext uri="{BB962C8B-B14F-4D97-AF65-F5344CB8AC3E}">
        <p14:creationId xmlns:p14="http://schemas.microsoft.com/office/powerpoint/2010/main" val="55227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692A0F-0DFC-5818-5759-619EAE3FAFB2}"/>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B650B21E-3745-3684-C79B-961490DA071B}"/>
              </a:ext>
            </a:extLst>
          </p:cNvPr>
          <p:cNvSpPr txBox="1"/>
          <p:nvPr/>
        </p:nvSpPr>
        <p:spPr>
          <a:xfrm>
            <a:off x="480060" y="316022"/>
            <a:ext cx="5615940" cy="830997"/>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800" u="sng" dirty="0">
                <a:ln w="0"/>
                <a:solidFill>
                  <a:srgbClr val="00B0F0"/>
                </a:solidFill>
                <a:effectLst>
                  <a:outerShdw blurRad="38100" dist="25400" dir="5400000" algn="ctr" rotWithShape="0">
                    <a:srgbClr val="6E747A">
                      <a:alpha val="43000"/>
                    </a:srgbClr>
                  </a:outerShdw>
                </a:effectLst>
              </a:rPr>
              <a:t>Methodology</a:t>
            </a:r>
            <a:endParaRPr lang="en-IN" sz="4800" b="1" u="sng" dirty="0">
              <a:solidFill>
                <a:srgbClr val="00B0F0"/>
              </a:solidFill>
            </a:endParaRPr>
          </a:p>
        </p:txBody>
      </p:sp>
      <p:sp>
        <p:nvSpPr>
          <p:cNvPr id="5" name="TextBox 4">
            <a:extLst>
              <a:ext uri="{FF2B5EF4-FFF2-40B4-BE49-F238E27FC236}">
                <a16:creationId xmlns:a16="http://schemas.microsoft.com/office/drawing/2014/main" id="{28A395BB-7846-B096-1B7A-A2699CD584A8}"/>
              </a:ext>
            </a:extLst>
          </p:cNvPr>
          <p:cNvSpPr txBox="1"/>
          <p:nvPr/>
        </p:nvSpPr>
        <p:spPr>
          <a:xfrm>
            <a:off x="205740" y="1463040"/>
            <a:ext cx="7932420" cy="3139321"/>
          </a:xfrm>
          <a:prstGeom prst="rect">
            <a:avLst/>
          </a:prstGeom>
          <a:noFill/>
        </p:spPr>
        <p:txBody>
          <a:bodyPr wrap="square" rtlCol="0">
            <a:spAutoFit/>
          </a:bodyPr>
          <a:lstStyle/>
          <a:p>
            <a:pPr marL="285750" indent="-285750">
              <a:buFont typeface="Arial" panose="020B0604020202020204" pitchFamily="34" charset="0"/>
              <a:buChar char="•"/>
            </a:pPr>
            <a:r>
              <a:rPr lang="en-US" sz="3600" dirty="0"/>
              <a:t>Data collection</a:t>
            </a:r>
          </a:p>
          <a:p>
            <a:pPr marL="285750" indent="-285750">
              <a:buFont typeface="Arial" panose="020B0604020202020204" pitchFamily="34" charset="0"/>
              <a:buChar char="•"/>
            </a:pPr>
            <a:r>
              <a:rPr lang="en-US" sz="3600" dirty="0"/>
              <a:t>Data preprocessing</a:t>
            </a:r>
          </a:p>
          <a:p>
            <a:pPr marL="285750" indent="-285750">
              <a:buFont typeface="Arial" panose="020B0604020202020204" pitchFamily="34" charset="0"/>
              <a:buChar char="•"/>
            </a:pPr>
            <a:r>
              <a:rPr lang="en-US" sz="3600" dirty="0"/>
              <a:t>Exploratory data analysis(EDA)</a:t>
            </a:r>
          </a:p>
          <a:p>
            <a:pPr marL="285750" indent="-285750">
              <a:buFont typeface="Arial" panose="020B0604020202020204" pitchFamily="34" charset="0"/>
              <a:buChar char="•"/>
            </a:pPr>
            <a:r>
              <a:rPr lang="en-US" sz="3600" dirty="0"/>
              <a:t>Statistical analysis</a:t>
            </a:r>
          </a:p>
          <a:p>
            <a:pPr marL="285750" indent="-285750">
              <a:buFont typeface="Arial" panose="020B0604020202020204" pitchFamily="34" charset="0"/>
              <a:buChar char="•"/>
            </a:pPr>
            <a:r>
              <a:rPr lang="en-US" sz="3600" dirty="0"/>
              <a:t>Hypothesis testing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3513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31F3C-8777-C6AD-9463-A6333F000843}"/>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77E01CE-DF11-8E70-2B97-9483AD9728D0}"/>
              </a:ext>
            </a:extLst>
          </p:cNvPr>
          <p:cNvSpPr txBox="1"/>
          <p:nvPr/>
        </p:nvSpPr>
        <p:spPr>
          <a:xfrm>
            <a:off x="188413" y="0"/>
            <a:ext cx="7386637" cy="769441"/>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400" b="1" u="sng" dirty="0">
                <a:solidFill>
                  <a:srgbClr val="00B0F0"/>
                </a:solidFill>
              </a:rPr>
              <a:t>DISTRIBUTION OF DATA</a:t>
            </a:r>
            <a:endParaRPr lang="en-IN" sz="4400" b="1" u="sng" dirty="0">
              <a:solidFill>
                <a:srgbClr val="00B0F0"/>
              </a:solidFill>
            </a:endParaRPr>
          </a:p>
        </p:txBody>
      </p:sp>
      <p:pic>
        <p:nvPicPr>
          <p:cNvPr id="5" name="Picture 4">
            <a:extLst>
              <a:ext uri="{FF2B5EF4-FFF2-40B4-BE49-F238E27FC236}">
                <a16:creationId xmlns:a16="http://schemas.microsoft.com/office/drawing/2014/main" id="{A5E59E83-8043-93C8-B6D8-F5911D0FF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9441"/>
            <a:ext cx="3881733" cy="2903145"/>
          </a:xfrm>
          <a:prstGeom prst="rect">
            <a:avLst/>
          </a:prstGeom>
        </p:spPr>
      </p:pic>
      <p:pic>
        <p:nvPicPr>
          <p:cNvPr id="7" name="Picture 6">
            <a:extLst>
              <a:ext uri="{FF2B5EF4-FFF2-40B4-BE49-F238E27FC236}">
                <a16:creationId xmlns:a16="http://schemas.microsoft.com/office/drawing/2014/main" id="{85325147-5DCC-52E2-DA5C-91A90E950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00" y="769442"/>
            <a:ext cx="3892667" cy="2903144"/>
          </a:xfrm>
          <a:prstGeom prst="rect">
            <a:avLst/>
          </a:prstGeom>
        </p:spPr>
      </p:pic>
      <p:pic>
        <p:nvPicPr>
          <p:cNvPr id="9" name="Picture 8">
            <a:extLst>
              <a:ext uri="{FF2B5EF4-FFF2-40B4-BE49-F238E27FC236}">
                <a16:creationId xmlns:a16="http://schemas.microsoft.com/office/drawing/2014/main" id="{D98A7AC7-B2CE-8964-CAC0-D6809CBBA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335" y="767085"/>
            <a:ext cx="3614738" cy="2907856"/>
          </a:xfrm>
          <a:prstGeom prst="rect">
            <a:avLst/>
          </a:prstGeom>
        </p:spPr>
      </p:pic>
      <p:pic>
        <p:nvPicPr>
          <p:cNvPr id="11" name="Picture 10">
            <a:extLst>
              <a:ext uri="{FF2B5EF4-FFF2-40B4-BE49-F238E27FC236}">
                <a16:creationId xmlns:a16="http://schemas.microsoft.com/office/drawing/2014/main" id="{9F9B11FE-3EA2-A3BC-9E5E-206188451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831579"/>
            <a:ext cx="3881732" cy="2933963"/>
          </a:xfrm>
          <a:prstGeom prst="rect">
            <a:avLst/>
          </a:prstGeom>
        </p:spPr>
      </p:pic>
      <p:pic>
        <p:nvPicPr>
          <p:cNvPr id="13" name="Picture 12">
            <a:extLst>
              <a:ext uri="{FF2B5EF4-FFF2-40B4-BE49-F238E27FC236}">
                <a16:creationId xmlns:a16="http://schemas.microsoft.com/office/drawing/2014/main" id="{11A5F07E-BFD9-8EA4-5FC0-EA148EFB9E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200" y="3831579"/>
            <a:ext cx="3905036" cy="3011011"/>
          </a:xfrm>
          <a:prstGeom prst="rect">
            <a:avLst/>
          </a:prstGeom>
        </p:spPr>
      </p:pic>
      <p:pic>
        <p:nvPicPr>
          <p:cNvPr id="15" name="Picture 14">
            <a:extLst>
              <a:ext uri="{FF2B5EF4-FFF2-40B4-BE49-F238E27FC236}">
                <a16:creationId xmlns:a16="http://schemas.microsoft.com/office/drawing/2014/main" id="{EB9F0CCD-F09C-2502-AC8F-541C0903D2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7335" y="3846987"/>
            <a:ext cx="3614738" cy="2907856"/>
          </a:xfrm>
          <a:prstGeom prst="rect">
            <a:avLst/>
          </a:prstGeom>
        </p:spPr>
      </p:pic>
    </p:spTree>
    <p:extLst>
      <p:ext uri="{BB962C8B-B14F-4D97-AF65-F5344CB8AC3E}">
        <p14:creationId xmlns:p14="http://schemas.microsoft.com/office/powerpoint/2010/main" val="310573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513DAF-68F4-EE2F-79C6-3B770E67D654}"/>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6A22B64E-F314-EA7E-6A27-053B1DDD1F61}"/>
              </a:ext>
            </a:extLst>
          </p:cNvPr>
          <p:cNvSpPr txBox="1"/>
          <p:nvPr/>
        </p:nvSpPr>
        <p:spPr>
          <a:xfrm>
            <a:off x="342901" y="285750"/>
            <a:ext cx="8415338" cy="1446550"/>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400" b="1" u="sng" dirty="0">
                <a:solidFill>
                  <a:srgbClr val="00B0F0"/>
                </a:solidFill>
              </a:rPr>
              <a:t>CORRELATION BETWEEN THE VARIABLES</a:t>
            </a:r>
            <a:endParaRPr lang="en-IN" sz="4400" b="1" u="sng" dirty="0">
              <a:solidFill>
                <a:srgbClr val="00B0F0"/>
              </a:solidFill>
            </a:endParaRPr>
          </a:p>
        </p:txBody>
      </p:sp>
      <p:sp>
        <p:nvSpPr>
          <p:cNvPr id="4" name="TextBox 3">
            <a:extLst>
              <a:ext uri="{FF2B5EF4-FFF2-40B4-BE49-F238E27FC236}">
                <a16:creationId xmlns:a16="http://schemas.microsoft.com/office/drawing/2014/main" id="{1E1ECEC5-2F12-1C68-2B1E-1FE6A85609F4}"/>
              </a:ext>
            </a:extLst>
          </p:cNvPr>
          <p:cNvSpPr txBox="1"/>
          <p:nvPr/>
        </p:nvSpPr>
        <p:spPr>
          <a:xfrm>
            <a:off x="228600" y="2657475"/>
            <a:ext cx="4814888"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This heatmap is representing the correlation between the variables that how one variable is affecting other</a:t>
            </a:r>
            <a:endParaRPr lang="en-IN" sz="2800" dirty="0"/>
          </a:p>
        </p:txBody>
      </p:sp>
      <p:pic>
        <p:nvPicPr>
          <p:cNvPr id="6" name="Picture 5">
            <a:extLst>
              <a:ext uri="{FF2B5EF4-FFF2-40B4-BE49-F238E27FC236}">
                <a16:creationId xmlns:a16="http://schemas.microsoft.com/office/drawing/2014/main" id="{327DA717-7840-FF26-8319-0E860F138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389" y="1476184"/>
            <a:ext cx="6469219" cy="4881754"/>
          </a:xfrm>
          <a:prstGeom prst="rect">
            <a:avLst/>
          </a:prstGeom>
        </p:spPr>
      </p:pic>
    </p:spTree>
    <p:extLst>
      <p:ext uri="{BB962C8B-B14F-4D97-AF65-F5344CB8AC3E}">
        <p14:creationId xmlns:p14="http://schemas.microsoft.com/office/powerpoint/2010/main" val="27535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861D6-CED3-B5A1-F213-219FCB181A47}"/>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53539EA-A615-D786-8B43-0D911D6EF57D}"/>
              </a:ext>
            </a:extLst>
          </p:cNvPr>
          <p:cNvSpPr txBox="1"/>
          <p:nvPr/>
        </p:nvSpPr>
        <p:spPr>
          <a:xfrm>
            <a:off x="339090" y="68624"/>
            <a:ext cx="8503920" cy="769441"/>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400" b="1" u="sng" dirty="0">
                <a:solidFill>
                  <a:srgbClr val="00B0F0"/>
                </a:solidFill>
              </a:rPr>
              <a:t>PREFERANCE OF PAYMENT MODE</a:t>
            </a:r>
            <a:endParaRPr lang="en-IN" sz="4400" b="1" u="sng" dirty="0">
              <a:solidFill>
                <a:srgbClr val="00B0F0"/>
              </a:solidFill>
            </a:endParaRPr>
          </a:p>
        </p:txBody>
      </p:sp>
      <p:pic>
        <p:nvPicPr>
          <p:cNvPr id="7" name="Picture 6">
            <a:extLst>
              <a:ext uri="{FF2B5EF4-FFF2-40B4-BE49-F238E27FC236}">
                <a16:creationId xmlns:a16="http://schemas.microsoft.com/office/drawing/2014/main" id="{2D1D6F13-EFE8-6A30-822F-561C6EEC5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066"/>
            <a:ext cx="5957888" cy="4049792"/>
          </a:xfrm>
          <a:prstGeom prst="rect">
            <a:avLst/>
          </a:prstGeom>
        </p:spPr>
      </p:pic>
      <p:pic>
        <p:nvPicPr>
          <p:cNvPr id="9" name="Picture 8">
            <a:extLst>
              <a:ext uri="{FF2B5EF4-FFF2-40B4-BE49-F238E27FC236}">
                <a16:creationId xmlns:a16="http://schemas.microsoft.com/office/drawing/2014/main" id="{63C65A2A-7E69-45E0-F794-51C8030CC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374" y="838065"/>
            <a:ext cx="5195536" cy="4049792"/>
          </a:xfrm>
          <a:prstGeom prst="rect">
            <a:avLst/>
          </a:prstGeom>
        </p:spPr>
      </p:pic>
      <p:pic>
        <p:nvPicPr>
          <p:cNvPr id="5" name="Picture 4">
            <a:extLst>
              <a:ext uri="{FF2B5EF4-FFF2-40B4-BE49-F238E27FC236}">
                <a16:creationId xmlns:a16="http://schemas.microsoft.com/office/drawing/2014/main" id="{539EA33A-62DE-F039-BA6C-6FC326E5A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1" y="4960576"/>
            <a:ext cx="6729412" cy="1897424"/>
          </a:xfrm>
          <a:prstGeom prst="rect">
            <a:avLst/>
          </a:prstGeom>
        </p:spPr>
      </p:pic>
    </p:spTree>
    <p:extLst>
      <p:ext uri="{BB962C8B-B14F-4D97-AF65-F5344CB8AC3E}">
        <p14:creationId xmlns:p14="http://schemas.microsoft.com/office/powerpoint/2010/main" val="140871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CF3ED1-C2BE-4065-B6D8-70533853749E}"/>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A507D31-ACE9-2710-0E77-69E6AAA5CB14}"/>
              </a:ext>
            </a:extLst>
          </p:cNvPr>
          <p:cNvSpPr txBox="1"/>
          <p:nvPr/>
        </p:nvSpPr>
        <p:spPr>
          <a:xfrm>
            <a:off x="259080" y="167640"/>
            <a:ext cx="7178040" cy="769441"/>
          </a:xfrm>
          <a:prstGeom prst="rect">
            <a:avLst/>
          </a:prstGeom>
          <a:noFill/>
          <a:effectLst>
            <a:outerShdw blurRad="50800" dist="38100" dir="16200000" rotWithShape="0">
              <a:prstClr val="black">
                <a:alpha val="40000"/>
              </a:prstClr>
            </a:outerShdw>
          </a:effectLst>
        </p:spPr>
        <p:txBody>
          <a:bodyPr wrap="square" rtlCol="0">
            <a:spAutoFit/>
          </a:bodyPr>
          <a:lstStyle/>
          <a:p>
            <a:r>
              <a:rPr lang="en-US" sz="4400" b="1" u="sng" dirty="0">
                <a:solidFill>
                  <a:srgbClr val="00B0F0"/>
                </a:solidFill>
              </a:rPr>
              <a:t>PASSENGER COUNT ANALYSIS</a:t>
            </a:r>
            <a:endParaRPr lang="en-IN" sz="4400" b="1" u="sng" dirty="0">
              <a:solidFill>
                <a:srgbClr val="00B0F0"/>
              </a:solidFill>
            </a:endParaRPr>
          </a:p>
        </p:txBody>
      </p:sp>
      <p:pic>
        <p:nvPicPr>
          <p:cNvPr id="9" name="Picture 8">
            <a:extLst>
              <a:ext uri="{FF2B5EF4-FFF2-40B4-BE49-F238E27FC236}">
                <a16:creationId xmlns:a16="http://schemas.microsoft.com/office/drawing/2014/main" id="{E38E6B39-F7D9-B049-5B87-6FBC6A6F5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04721"/>
            <a:ext cx="6096000" cy="5310367"/>
          </a:xfrm>
          <a:prstGeom prst="rect">
            <a:avLst/>
          </a:prstGeom>
        </p:spPr>
      </p:pic>
      <p:pic>
        <p:nvPicPr>
          <p:cNvPr id="11" name="Picture 10">
            <a:extLst>
              <a:ext uri="{FF2B5EF4-FFF2-40B4-BE49-F238E27FC236}">
                <a16:creationId xmlns:a16="http://schemas.microsoft.com/office/drawing/2014/main" id="{0FBEC836-4416-83A3-CFB6-6F182C130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174" y="1104721"/>
            <a:ext cx="5719051" cy="5310367"/>
          </a:xfrm>
          <a:prstGeom prst="rect">
            <a:avLst/>
          </a:prstGeom>
        </p:spPr>
      </p:pic>
    </p:spTree>
    <p:extLst>
      <p:ext uri="{BB962C8B-B14F-4D97-AF65-F5344CB8AC3E}">
        <p14:creationId xmlns:p14="http://schemas.microsoft.com/office/powerpoint/2010/main" val="275570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365</Words>
  <Application>Microsoft Office PowerPoint</Application>
  <PresentationFormat>Widescreen</PresentationFormat>
  <Paragraphs>48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Govind Shekhawat</dc:creator>
  <cp:lastModifiedBy>Govind Shekhawat</cp:lastModifiedBy>
  <cp:revision>6</cp:revision>
  <dcterms:created xsi:type="dcterms:W3CDTF">2024-12-08T17:56:26Z</dcterms:created>
  <dcterms:modified xsi:type="dcterms:W3CDTF">2024-12-14T18:10:55Z</dcterms:modified>
</cp:coreProperties>
</file>