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89" r:id="rId5"/>
    <p:sldId id="259" r:id="rId6"/>
    <p:sldId id="267" r:id="rId7"/>
    <p:sldId id="276" r:id="rId8"/>
    <p:sldId id="268" r:id="rId9"/>
    <p:sldId id="261" r:id="rId10"/>
    <p:sldId id="266" r:id="rId11"/>
    <p:sldId id="288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>
        <p:scale>
          <a:sx n="74" d="100"/>
          <a:sy n="74" d="100"/>
        </p:scale>
        <p:origin x="-72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2018-9-19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2018-9-19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65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2018-9-19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2018-9-19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2018-9-19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2018-9-19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2018-9-19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2018-9-19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3" y="2480149"/>
            <a:ext cx="6113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/>
              <a:t>基于随机森林算法</a:t>
            </a:r>
            <a:r>
              <a:rPr lang="zh-CN" altLang="zh-CN" sz="3200" b="1" dirty="0" smtClean="0"/>
              <a:t>的</a:t>
            </a:r>
            <a:r>
              <a:rPr lang="en-US" altLang="zh-CN" sz="3200" b="1" dirty="0" smtClean="0"/>
              <a:t>P2P</a:t>
            </a:r>
            <a:r>
              <a:rPr lang="zh-CN" altLang="zh-CN" sz="3200" b="1" dirty="0"/>
              <a:t>网络借贷借款人违约预测系统</a:t>
            </a:r>
            <a:endParaRPr lang="zh-CN" altLang="en-US" sz="32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67811" y="4904554"/>
            <a:ext cx="4506667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甘泉    </a:t>
            </a:r>
            <a:r>
              <a:rPr lang="zh-CN" altLang="en-US" sz="1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田倩    王梦欣</a:t>
            </a:r>
            <a:endParaRPr lang="en-US" altLang="zh-CN" sz="16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631593" y="20273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分析分档之顺序图</a:t>
            </a:r>
            <a:endParaRPr lang="zh-CN" altLang="en-US" sz="2000" dirty="0">
              <a:solidFill>
                <a:srgbClr val="002B4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098" name="Picture 2" descr="顺序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07" y="1145137"/>
            <a:ext cx="7835892" cy="476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631593" y="20273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分析分档之领域图</a:t>
            </a:r>
            <a:endParaRPr lang="zh-CN" altLang="en-US" sz="2000" dirty="0">
              <a:solidFill>
                <a:srgbClr val="002B4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Picture 2" descr="领域模型图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17" y="665042"/>
            <a:ext cx="6717156" cy="588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7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3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8256" y="4302831"/>
            <a:ext cx="2209259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wait a moment~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724539" y="3340378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525569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1" y="1525569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342435" y="1556346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森林算法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0" y="2739257"/>
            <a:ext cx="727831" cy="727831"/>
          </a:xfrm>
          <a:prstGeom prst="roundRect">
            <a:avLst>
              <a:gd name="adj" fmla="val 11970"/>
            </a:avLst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2810784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342435" y="2755566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需求分析文档</a:t>
            </a:r>
            <a:endParaRPr lang="en-US" altLang="zh-CN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48911" y="3902965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12104" y="390542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256977" y="3951202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684235" y="1992830"/>
            <a:ext cx="2823530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937260" y="3340378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随机森林算法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9809" y="36782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随机森林算法</a:t>
            </a:r>
            <a:endParaRPr lang="en-US" altLang="zh-CN" sz="2000" dirty="0" smtClean="0">
              <a:solidFill>
                <a:srgbClr val="002B4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7667" y="1726250"/>
            <a:ext cx="10088225" cy="3315825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 descr="timg?image&amp;quality=80&amp;size=b9999_10000&amp;sec=1537182357362&amp;di=a34a9f5621b173e8ecc2e06a30b5127b&amp;imgtype=0&amp;src=http%3A%2F%2Frisingf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585" y="1815702"/>
            <a:ext cx="48577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6"/>
          <p:cNvSpPr txBox="1"/>
          <p:nvPr/>
        </p:nvSpPr>
        <p:spPr>
          <a:xfrm>
            <a:off x="1126053" y="1926305"/>
            <a:ext cx="28306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随机森林算法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1126053" y="2552520"/>
            <a:ext cx="4471442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随机森林</a:t>
            </a:r>
            <a:r>
              <a:rPr lang="zh-CN" altLang="zh-CN" sz="1400" dirty="0"/>
              <a:t>基于决策树的组合</a:t>
            </a:r>
            <a:r>
              <a:rPr lang="zh-CN" altLang="zh-CN" sz="1400" dirty="0" smtClean="0"/>
              <a:t>学习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运</a:t>
            </a:r>
            <a:r>
              <a:rPr lang="zh-CN" altLang="zh-CN" sz="1400" dirty="0"/>
              <a:t>用随机的方式</a:t>
            </a:r>
            <a:r>
              <a:rPr lang="zh-CN" altLang="zh-CN" sz="1400" dirty="0" smtClean="0"/>
              <a:t>建立森林</a:t>
            </a:r>
            <a:r>
              <a:rPr lang="zh-CN" altLang="en-US" sz="1400" dirty="0" smtClean="0"/>
              <a:t>。</a:t>
            </a:r>
            <a:r>
              <a:rPr lang="zh-CN" altLang="zh-CN" sz="1400" dirty="0" smtClean="0"/>
              <a:t>在</a:t>
            </a:r>
            <a:r>
              <a:rPr lang="zh-CN" altLang="zh-CN" sz="1400" dirty="0"/>
              <a:t>构造单个树的过程中，随机选取一些变量或特征参与树节点划分，重复多次并保证建立的这些树之间的独立性。在得到随机森林之后，当有一个新的输入样本进入的时候，森林中的每一棵决策树都会对该样本进行判断，得到该样本属于哪一个类的结果，最后看整个森林中属于哪一类的得票最高，就预测该样本为哪一类。</a:t>
            </a:r>
          </a:p>
        </p:txBody>
      </p:sp>
    </p:spTree>
    <p:extLst>
      <p:ext uri="{BB962C8B-B14F-4D97-AF65-F5344CB8AC3E}">
        <p14:creationId xmlns:p14="http://schemas.microsoft.com/office/powerpoint/2010/main" val="11644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9809" y="36782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随机森林伪代码</a:t>
            </a:r>
            <a:endParaRPr lang="en-US" altLang="zh-CN" sz="2000" dirty="0" smtClean="0">
              <a:solidFill>
                <a:srgbClr val="002B4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53585" y="1640793"/>
            <a:ext cx="3633567" cy="230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zh-CN" sz="1400" dirty="0"/>
              <a:t>随机森林的随机性主要体现在两个方面：数据空间的随机性由</a:t>
            </a:r>
            <a:r>
              <a:rPr lang="en-US" altLang="zh-CN" sz="1400" dirty="0"/>
              <a:t>Bagging</a:t>
            </a:r>
            <a:r>
              <a:rPr lang="zh-CN" altLang="zh-CN" sz="1400" dirty="0"/>
              <a:t>（</a:t>
            </a:r>
            <a:r>
              <a:rPr lang="en-US" altLang="zh-CN" sz="1400" dirty="0"/>
              <a:t>Bootstrap Aggregating</a:t>
            </a:r>
            <a:r>
              <a:rPr lang="zh-CN" altLang="zh-CN" sz="1400" dirty="0"/>
              <a:t>）实现，特征空间的随机性由随机子样（</a:t>
            </a:r>
            <a:r>
              <a:rPr lang="en-US" altLang="zh-CN" sz="1400" dirty="0"/>
              <a:t>Random Subspace</a:t>
            </a:r>
            <a:r>
              <a:rPr lang="zh-CN" altLang="zh-CN" sz="1400" dirty="0"/>
              <a:t>）方式实现。对于分类问题，随机森林中的每一个决策树都对新的样本进行分类预测，然后以某种方式将这些树的决策结果集中起来，给出样本的最后分类结果。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201806191438148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09" y="1358317"/>
            <a:ext cx="6562708" cy="443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26761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随机森林算法</a:t>
            </a:r>
            <a:r>
              <a:rPr lang="zh-CN" altLang="en-US" sz="2000" dirty="0">
                <a:solidFill>
                  <a:srgbClr val="002B4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特点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79908" y="4460412"/>
            <a:ext cx="173367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填补空值</a:t>
            </a:r>
            <a:endParaRPr lang="zh-CN" altLang="en-US" sz="16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79907" y="4874596"/>
            <a:ext cx="3084393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/>
              <a:t>当数据集中存在大量缺失</a:t>
            </a:r>
            <a:r>
              <a:rPr lang="zh-CN" altLang="zh-CN" sz="1400" dirty="0" smtClean="0"/>
              <a:t>值</a:t>
            </a:r>
            <a:r>
              <a:rPr lang="zh-CN" altLang="en-US" sz="1400" dirty="0" smtClean="0"/>
              <a:t>时，</a:t>
            </a:r>
            <a:r>
              <a:rPr lang="zh-CN" altLang="zh-CN" sz="1400" dirty="0" smtClean="0"/>
              <a:t>能</a:t>
            </a:r>
            <a:r>
              <a:rPr lang="zh-CN" altLang="zh-CN" sz="1400" dirty="0"/>
              <a:t>对缺失值进行有效的估计和处理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979907" y="1669559"/>
            <a:ext cx="29245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避免过度</a:t>
            </a:r>
            <a:r>
              <a:rPr lang="zh-CN" altLang="en-US" sz="16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拟合，抗噪声</a:t>
            </a:r>
            <a:r>
              <a:rPr lang="zh-CN" altLang="en-US" sz="16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能力强</a:t>
            </a:r>
            <a:endParaRPr lang="zh-CN" altLang="en-US" sz="16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79908" y="2069668"/>
            <a:ext cx="3084393" cy="9029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/>
              <a:t>数据中行（数据记录）和列（变量）两个随机性的引入，使得随机森林不容易陷入过拟合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1572575" y="4460412"/>
            <a:ext cx="24943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</a:t>
            </a:r>
            <a:r>
              <a:rPr lang="zh-CN" altLang="en-US" sz="16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集的适应能力强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70600" y="4874596"/>
            <a:ext cx="3084393" cy="6228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 smtClean="0"/>
              <a:t>既</a:t>
            </a:r>
            <a:r>
              <a:rPr lang="zh-CN" altLang="zh-CN" sz="1400" dirty="0"/>
              <a:t>能处理离散型数据，也能处理连续型数据，数据集无需规范化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2033899" y="1669558"/>
            <a:ext cx="21781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获得变量</a:t>
            </a:r>
            <a:r>
              <a:rPr lang="zh-CN" altLang="en-US" sz="16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重要性排序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0600" y="2017093"/>
            <a:ext cx="2998588" cy="224676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1400" dirty="0"/>
              <a:t>两种计算变量重要性的方法：</a:t>
            </a:r>
          </a:p>
          <a:p>
            <a:r>
              <a:rPr lang="zh-CN" altLang="zh-CN" sz="1400" dirty="0" smtClean="0"/>
              <a:t>一是</a:t>
            </a:r>
            <a:r>
              <a:rPr lang="zh-CN" altLang="zh-CN" sz="1400" dirty="0"/>
              <a:t>基于</a:t>
            </a:r>
            <a:r>
              <a:rPr lang="en-US" altLang="zh-CN" sz="1400" dirty="0" smtClean="0"/>
              <a:t>OOB</a:t>
            </a:r>
            <a:r>
              <a:rPr lang="zh-CN" altLang="zh-CN" sz="1400" dirty="0" smtClean="0"/>
              <a:t>平均</a:t>
            </a:r>
            <a:r>
              <a:rPr lang="zh-CN" altLang="zh-CN" sz="1400" dirty="0"/>
              <a:t>下降</a:t>
            </a:r>
            <a:r>
              <a:rPr lang="zh-CN" altLang="zh-CN" sz="1400" dirty="0" smtClean="0"/>
              <a:t>准确率方法</a:t>
            </a:r>
            <a:r>
              <a:rPr lang="zh-CN" altLang="zh-CN" sz="1400" dirty="0"/>
              <a:t>。</a:t>
            </a:r>
            <a:r>
              <a:rPr lang="zh-CN" altLang="zh-CN" sz="1400" dirty="0" smtClean="0"/>
              <a:t>先用</a:t>
            </a:r>
            <a:r>
              <a:rPr lang="en-US" altLang="zh-CN" sz="1400" dirty="0"/>
              <a:t>OOB</a:t>
            </a:r>
            <a:r>
              <a:rPr lang="zh-CN" altLang="zh-CN" sz="1400" dirty="0" smtClean="0"/>
              <a:t>样本测试</a:t>
            </a:r>
            <a:r>
              <a:rPr lang="zh-CN" altLang="zh-CN" sz="1400" dirty="0"/>
              <a:t>并记录分</a:t>
            </a:r>
            <a:r>
              <a:rPr lang="zh-CN" altLang="zh-CN" sz="1400" dirty="0" smtClean="0"/>
              <a:t>错样本</a:t>
            </a:r>
            <a:r>
              <a:rPr lang="zh-CN" altLang="en-US" sz="1400" dirty="0" smtClean="0"/>
              <a:t>数</a:t>
            </a:r>
            <a:r>
              <a:rPr lang="zh-CN" altLang="zh-CN" sz="1400" dirty="0" smtClean="0"/>
              <a:t>，</a:t>
            </a:r>
            <a:r>
              <a:rPr lang="zh-CN" altLang="zh-CN" sz="1400" dirty="0"/>
              <a:t>再将</a:t>
            </a:r>
            <a:r>
              <a:rPr lang="en-US" altLang="zh-CN" sz="1400" dirty="0"/>
              <a:t>Bootstrap</a:t>
            </a:r>
            <a:r>
              <a:rPr lang="zh-CN" altLang="zh-CN" sz="1400" dirty="0"/>
              <a:t>样本中某列变量顺序随机打乱</a:t>
            </a:r>
            <a:r>
              <a:rPr lang="zh-CN" altLang="zh-CN" sz="1400" dirty="0" smtClean="0"/>
              <a:t>再次预测记录</a:t>
            </a:r>
            <a:r>
              <a:rPr lang="zh-CN" altLang="en-US" sz="1400" dirty="0" smtClean="0"/>
              <a:t>，</a:t>
            </a:r>
            <a:r>
              <a:rPr lang="zh-CN" altLang="zh-CN" sz="1400" dirty="0" smtClean="0"/>
              <a:t>两</a:t>
            </a:r>
            <a:r>
              <a:rPr lang="zh-CN" altLang="zh-CN" sz="1400" dirty="0"/>
              <a:t>次</a:t>
            </a:r>
            <a:r>
              <a:rPr lang="zh-CN" altLang="zh-CN" sz="1400" dirty="0" smtClean="0"/>
              <a:t>预测错误率</a:t>
            </a:r>
            <a:r>
              <a:rPr lang="zh-CN" altLang="zh-CN" sz="1400" dirty="0"/>
              <a:t>变化</a:t>
            </a:r>
            <a:r>
              <a:rPr lang="zh-CN" altLang="zh-CN" sz="1400" dirty="0" smtClean="0"/>
              <a:t>情况平均</a:t>
            </a:r>
            <a:r>
              <a:rPr lang="zh-CN" altLang="zh-CN" sz="1400" dirty="0"/>
              <a:t>得到平均下降准确率。</a:t>
            </a:r>
          </a:p>
          <a:p>
            <a:r>
              <a:rPr lang="zh-CN" altLang="zh-CN" sz="1400" dirty="0"/>
              <a:t>另是基于分裂时的</a:t>
            </a:r>
            <a:r>
              <a:rPr lang="en-US" altLang="zh-CN" sz="1400" dirty="0"/>
              <a:t>GINI</a:t>
            </a:r>
            <a:r>
              <a:rPr lang="zh-CN" altLang="zh-CN" sz="1400" dirty="0"/>
              <a:t>下降量方法，通过把所有选择某变量为分裂变量的节点汇总得到</a:t>
            </a:r>
            <a:r>
              <a:rPr lang="en-US" altLang="zh-CN" sz="1400" dirty="0"/>
              <a:t>GINI</a:t>
            </a:r>
            <a:r>
              <a:rPr lang="zh-CN" altLang="zh-CN" sz="1400" dirty="0"/>
              <a:t>下降量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049582" y="3341507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分析设计文档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60225" y="20273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借款人用例图</a:t>
            </a:r>
            <a:endParaRPr lang="zh-CN" altLang="en-US" sz="2000" dirty="0">
              <a:solidFill>
                <a:srgbClr val="002B4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2596" y="1213394"/>
            <a:ext cx="5488508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选择国内外两个网站数据集进行测试</a:t>
            </a:r>
            <a:endParaRPr lang="en-US" altLang="zh-CN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Lending Club    </a:t>
            </a: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右为拍拍贷</a:t>
            </a:r>
            <a:endParaRPr lang="en-US" altLang="zh-CN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借款人用例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174" y="484749"/>
            <a:ext cx="5481652" cy="352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借款人2用例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6" y="3091495"/>
            <a:ext cx="52641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605955" y="202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主程序图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075" name="Picture 3" descr="主程序流程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340" y="402792"/>
            <a:ext cx="354330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09001" y="835272"/>
            <a:ext cx="68076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创建</a:t>
            </a:r>
            <a:r>
              <a:rPr lang="zh-CN" altLang="zh-CN" dirty="0"/>
              <a:t>字典函数。</a:t>
            </a:r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创建</a:t>
            </a:r>
            <a:r>
              <a:rPr lang="zh-CN" altLang="zh-CN" dirty="0"/>
              <a:t>计算</a:t>
            </a:r>
            <a:r>
              <a:rPr lang="en-US" altLang="zh-CN" dirty="0"/>
              <a:t>AUC</a:t>
            </a:r>
            <a:r>
              <a:rPr lang="zh-CN" altLang="zh-CN" dirty="0"/>
              <a:t>函数。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加载</a:t>
            </a:r>
            <a:r>
              <a:rPr lang="zh-CN" altLang="zh-CN" dirty="0"/>
              <a:t>数据（训练和测试）和预处理数据。</a:t>
            </a:r>
          </a:p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StratifiedShuffleSplit</a:t>
            </a:r>
            <a:r>
              <a:rPr lang="zh-CN" altLang="zh-CN" dirty="0"/>
              <a:t>将训练数据分解为</a:t>
            </a:r>
            <a:r>
              <a:rPr lang="en-US" altLang="zh-CN" dirty="0" err="1" smtClean="0"/>
              <a:t>training_new</a:t>
            </a:r>
            <a:r>
              <a:rPr lang="zh-CN" altLang="en-US" dirty="0"/>
              <a:t>、</a:t>
            </a:r>
            <a:r>
              <a:rPr lang="en-US" altLang="zh-CN" dirty="0" err="1" smtClean="0"/>
              <a:t>test_new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使用</a:t>
            </a:r>
            <a:r>
              <a:rPr lang="en-US" altLang="zh-CN" dirty="0"/>
              <a:t>Imputer</a:t>
            </a:r>
            <a:r>
              <a:rPr lang="zh-CN" altLang="zh-CN" dirty="0"/>
              <a:t>将</a:t>
            </a:r>
            <a:r>
              <a:rPr lang="en-US" altLang="zh-CN" dirty="0" err="1"/>
              <a:t>NaN</a:t>
            </a:r>
            <a:r>
              <a:rPr lang="zh-CN" altLang="zh-CN" dirty="0"/>
              <a:t>替换为平均值。</a:t>
            </a:r>
          </a:p>
          <a:p>
            <a:pPr lvl="0"/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使用</a:t>
            </a:r>
            <a:r>
              <a:rPr lang="en-US" altLang="zh-CN" dirty="0" err="1"/>
              <a:t>training_new</a:t>
            </a:r>
            <a:r>
              <a:rPr lang="zh-CN" altLang="zh-CN" dirty="0"/>
              <a:t>数据建立随机森林模型：</a:t>
            </a:r>
          </a:p>
          <a:p>
            <a:pPr lvl="0"/>
            <a:r>
              <a:rPr lang="en-US" altLang="zh-CN" dirty="0" smtClean="0"/>
              <a:t>        </a:t>
            </a:r>
            <a:r>
              <a:rPr lang="zh-CN" altLang="zh-CN" dirty="0" smtClean="0"/>
              <a:t>设置</a:t>
            </a:r>
            <a:r>
              <a:rPr lang="en-US" altLang="zh-CN" dirty="0" err="1"/>
              <a:t>rf</a:t>
            </a:r>
            <a:r>
              <a:rPr lang="zh-CN" altLang="zh-CN" dirty="0"/>
              <a:t>的参数</a:t>
            </a:r>
            <a:r>
              <a:rPr lang="en-US" altLang="zh-CN" dirty="0" err="1"/>
              <a:t>class_weight</a:t>
            </a:r>
            <a:r>
              <a:rPr lang="en-US" altLang="zh-CN" dirty="0"/>
              <a:t>="balanced"</a:t>
            </a:r>
            <a:r>
              <a:rPr lang="zh-CN" altLang="zh-CN" dirty="0"/>
              <a:t>为</a:t>
            </a:r>
            <a:r>
              <a:rPr lang="en-US" altLang="zh-CN" dirty="0"/>
              <a:t>"</a:t>
            </a:r>
            <a:r>
              <a:rPr lang="en-US" altLang="zh-CN" dirty="0" err="1"/>
              <a:t>balanced_subsample</a:t>
            </a:r>
            <a:r>
              <a:rPr lang="en-US" altLang="zh-CN" dirty="0"/>
              <a:t>".</a:t>
            </a:r>
            <a:endParaRPr lang="zh-CN" altLang="zh-CN" dirty="0"/>
          </a:p>
          <a:p>
            <a:pPr lvl="0"/>
            <a:r>
              <a:rPr lang="en-US" altLang="zh-CN" dirty="0" smtClean="0"/>
              <a:t>        </a:t>
            </a:r>
            <a:r>
              <a:rPr lang="zh-CN" altLang="zh-CN" dirty="0" smtClean="0"/>
              <a:t>使用</a:t>
            </a:r>
            <a:r>
              <a:rPr lang="zh-CN" altLang="zh-CN" dirty="0"/>
              <a:t>具有</a:t>
            </a:r>
            <a:r>
              <a:rPr lang="en-US" altLang="zh-CN" dirty="0" err="1"/>
              <a:t>CrossValidation</a:t>
            </a:r>
            <a:r>
              <a:rPr lang="zh-CN" altLang="zh-CN" dirty="0"/>
              <a:t>的网格搜索执行参数调整</a:t>
            </a:r>
            <a:r>
              <a:rPr lang="en-US" altLang="zh-CN" dirty="0"/>
              <a:t>.</a:t>
            </a:r>
            <a:endParaRPr lang="zh-CN" altLang="zh-CN" dirty="0"/>
          </a:p>
          <a:p>
            <a:pPr lvl="0"/>
            <a:r>
              <a:rPr lang="en-US" altLang="zh-CN" dirty="0" smtClean="0"/>
              <a:t>        </a:t>
            </a:r>
            <a:r>
              <a:rPr lang="zh-CN" altLang="zh-CN" dirty="0" smtClean="0"/>
              <a:t>输出</a:t>
            </a:r>
            <a:r>
              <a:rPr lang="zh-CN" altLang="zh-CN" dirty="0"/>
              <a:t>最佳模型并对测试数据进行预测</a:t>
            </a:r>
            <a:r>
              <a:rPr lang="en-US" altLang="zh-CN" dirty="0"/>
              <a:t>.</a:t>
            </a:r>
            <a:endParaRPr lang="zh-CN" altLang="zh-CN" dirty="0"/>
          </a:p>
          <a:p>
            <a:pPr lvl="0"/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模型</a:t>
            </a:r>
            <a:r>
              <a:rPr lang="zh-CN" altLang="zh-CN" dirty="0"/>
              <a:t>比较</a:t>
            </a:r>
            <a:r>
              <a:rPr lang="en-US" altLang="zh-CN" dirty="0"/>
              <a:t>.</a:t>
            </a:r>
            <a:endParaRPr lang="zh-CN" altLang="zh-CN" dirty="0"/>
          </a:p>
          <a:p>
            <a:pPr lvl="0"/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输出</a:t>
            </a:r>
            <a:r>
              <a:rPr lang="zh-CN" altLang="zh-CN" dirty="0"/>
              <a:t>特征重要性评估</a:t>
            </a:r>
            <a:r>
              <a:rPr lang="en-US" altLang="zh-CN" dirty="0"/>
              <a:t>.</a:t>
            </a:r>
            <a:endParaRPr lang="zh-CN" altLang="zh-CN" dirty="0"/>
          </a:p>
          <a:p>
            <a:pPr lvl="0"/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使用</a:t>
            </a:r>
            <a:r>
              <a:rPr lang="zh-CN" altLang="zh-CN" dirty="0"/>
              <a:t>最优参数和</a:t>
            </a:r>
            <a:r>
              <a:rPr lang="en-US" altLang="zh-CN" dirty="0" err="1"/>
              <a:t>training_new</a:t>
            </a:r>
            <a:r>
              <a:rPr lang="zh-CN" altLang="zh-CN" dirty="0"/>
              <a:t>数据构建模型</a:t>
            </a:r>
            <a:r>
              <a:rPr lang="en-US" altLang="zh-CN" dirty="0"/>
              <a:t>.</a:t>
            </a:r>
            <a:endParaRPr lang="zh-CN" altLang="zh-CN" dirty="0"/>
          </a:p>
          <a:p>
            <a:pPr lvl="0"/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使用</a:t>
            </a:r>
            <a:r>
              <a:rPr lang="zh-CN" altLang="zh-CN" dirty="0"/>
              <a:t>训练的模型来预测</a:t>
            </a:r>
            <a:r>
              <a:rPr lang="en-US" altLang="zh-CN" dirty="0" err="1"/>
              <a:t>train_new</a:t>
            </a:r>
            <a:r>
              <a:rPr lang="zh-CN" altLang="zh-CN" dirty="0"/>
              <a:t>数据</a:t>
            </a:r>
            <a:r>
              <a:rPr lang="en-US" altLang="zh-CN" dirty="0"/>
              <a:t>.</a:t>
            </a:r>
            <a:endParaRPr lang="zh-CN" altLang="zh-CN" dirty="0"/>
          </a:p>
          <a:p>
            <a:pPr lvl="0"/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使用</a:t>
            </a:r>
            <a:r>
              <a:rPr lang="zh-CN" altLang="zh-CN" dirty="0"/>
              <a:t>训练的模型来预测</a:t>
            </a:r>
            <a:r>
              <a:rPr lang="en-US" altLang="zh-CN" dirty="0" err="1"/>
              <a:t>test_new</a:t>
            </a:r>
            <a:r>
              <a:rPr lang="zh-CN" altLang="zh-CN" dirty="0"/>
              <a:t>数据（</a:t>
            </a:r>
            <a:r>
              <a:rPr lang="en-US" altLang="zh-CN" dirty="0" err="1"/>
              <a:t>validataion</a:t>
            </a:r>
            <a:r>
              <a:rPr lang="en-US" altLang="zh-CN" dirty="0"/>
              <a:t> data</a:t>
            </a:r>
            <a:r>
              <a:rPr lang="zh-CN" altLang="zh-CN" dirty="0"/>
              <a:t>）</a:t>
            </a:r>
            <a:r>
              <a:rPr lang="en-US" altLang="zh-CN" dirty="0"/>
              <a:t>.</a:t>
            </a:r>
            <a:endParaRPr lang="zh-CN" altLang="zh-CN" dirty="0"/>
          </a:p>
          <a:p>
            <a:pPr lvl="0"/>
            <a:r>
              <a:rPr lang="en-US" altLang="zh-CN" dirty="0" smtClean="0"/>
              <a:t>12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使用</a:t>
            </a:r>
            <a:r>
              <a:rPr lang="zh-CN" altLang="zh-CN" dirty="0"/>
              <a:t>该模型预测</a:t>
            </a:r>
            <a:r>
              <a:rPr lang="en-US" altLang="zh-CN" dirty="0"/>
              <a:t>test data.</a:t>
            </a:r>
            <a:endParaRPr lang="zh-CN" altLang="zh-CN" dirty="0"/>
          </a:p>
          <a:p>
            <a:pPr lvl="0"/>
            <a:r>
              <a:rPr lang="en-US" altLang="zh-CN" dirty="0" smtClean="0"/>
              <a:t>13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设计</a:t>
            </a:r>
            <a:r>
              <a:rPr lang="en-US" altLang="zh-CN" dirty="0"/>
              <a:t>UI</a:t>
            </a:r>
            <a:r>
              <a:rPr lang="zh-CN" altLang="zh-CN" dirty="0"/>
              <a:t>界面。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626</Words>
  <Application>Microsoft Office PowerPoint</Application>
  <PresentationFormat>自定义</PresentationFormat>
  <Paragraphs>61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简洁几何</dc:title>
  <dc:creator>第一PPT</dc:creator>
  <cp:keywords>www.1ppt.com</cp:keywords>
  <dc:description>http://www.ypppt.com/</dc:description>
  <cp:lastModifiedBy>User</cp:lastModifiedBy>
  <cp:revision>42</cp:revision>
  <dcterms:created xsi:type="dcterms:W3CDTF">2016-12-09T01:44:00Z</dcterms:created>
  <dcterms:modified xsi:type="dcterms:W3CDTF">2018-09-19T03:34:57Z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