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8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75" r:id="rId10"/>
    <p:sldId id="278" r:id="rId11"/>
    <p:sldId id="279" r:id="rId12"/>
    <p:sldId id="280" r:id="rId13"/>
    <p:sldId id="287" r:id="rId14"/>
    <p:sldId id="289" r:id="rId15"/>
    <p:sldId id="290" r:id="rId16"/>
    <p:sldId id="288" r:id="rId17"/>
    <p:sldId id="291" r:id="rId18"/>
    <p:sldId id="292" r:id="rId19"/>
    <p:sldId id="293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8" autoAdjust="0"/>
    <p:restoredTop sz="92529" autoAdjust="0"/>
  </p:normalViewPr>
  <p:slideViewPr>
    <p:cSldViewPr snapToGrid="0">
      <p:cViewPr varScale="1">
        <p:scale>
          <a:sx n="64" d="100"/>
          <a:sy n="64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4389-B6EB-4BE1-AE88-D095EF43BF0B}" type="datetimeFigureOut">
              <a:rPr lang="fr-DZ" smtClean="0"/>
              <a:t>04/03/2022</a:t>
            </a:fld>
            <a:endParaRPr lang="fr-DZ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DZ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477A8-3688-4D8E-A251-835075CF43F6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70976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477A8-3688-4D8E-A251-835075CF43F6}" type="slidenum">
              <a:rPr lang="fr-DZ" smtClean="0"/>
              <a:t>5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7880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477A8-3688-4D8E-A251-835075CF43F6}" type="slidenum">
              <a:rPr lang="fr-DZ" smtClean="0"/>
              <a:t>10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66739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A1911A-F15F-4C57-9872-2E1A20D1A936}" type="datetime1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081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7E9B-60DB-4AEB-AD37-137C684ECECB}" type="datetime1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4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75EF-7E59-4EF9-B8E8-C2221882AC59}" type="datetime1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AAA1-CC9C-4CE4-8ECD-134BF7D4A7A1}" type="datetime1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6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ACB40A-7EBA-40E0-AADB-C05DC5988E58}" type="datetime1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402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87B2-957D-46D9-897A-BA1621A76789}" type="datetime1">
              <a:rPr lang="fr-FR" smtClean="0"/>
              <a:t>03/04/2022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578C-762C-479C-B66F-229A6A4601E1}" type="datetime1">
              <a:rPr lang="fr-FR" smtClean="0"/>
              <a:t>03/04/2022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1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C48-8ED5-4C5D-B412-F14751602580}" type="datetime1">
              <a:rPr lang="fr-FR" smtClean="0"/>
              <a:t>03/04/2022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7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AC84-9A5B-4D1A-ACA1-DD463459B0F9}" type="datetime1">
              <a:rPr lang="fr-FR" smtClean="0"/>
              <a:t>03/04/2022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5A661-4061-4E62-9DAB-5A9A6897BA9E}" type="datetime1">
              <a:rPr lang="fr-FR" smtClean="0"/>
              <a:t>03/04/2022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57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F38A4-560B-4ED1-A2B5-14179671DD75}" type="datetime1">
              <a:rPr lang="fr-FR" smtClean="0"/>
              <a:t>03/04/2022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478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56FB99-1381-4A9C-9111-44F704D29AC2}" type="datetime1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A1D362-F9B2-4C11-AB19-756C183479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63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2.wdp"/><Relationship Id="rId7" Type="http://schemas.openxmlformats.org/officeDocument/2006/relationships/image" Target="../media/image2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microsoft.com/office/2007/relationships/hdphoto" Target="../media/hdphoto1.wdp"/><Relationship Id="rId4" Type="http://schemas.openxmlformats.org/officeDocument/2006/relationships/image" Target="../media/image24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4A94BBFD-D6A2-432C-A8F8-BFCDED095B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altLang="ko-KR" sz="4800" cap="all" dirty="0"/>
          </a:p>
          <a:p>
            <a:pPr algn="ctr"/>
            <a:endParaRPr lang="en-US" altLang="ko-KR" sz="4800" cap="al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526359-E0B0-4377-986F-17DEA20D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2691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8E80DBC-7E84-4D4F-BF5A-AA248696AE05}"/>
              </a:ext>
            </a:extLst>
          </p:cNvPr>
          <p:cNvSpPr txBox="1">
            <a:spLocks/>
          </p:cNvSpPr>
          <p:nvPr/>
        </p:nvSpPr>
        <p:spPr>
          <a:xfrm>
            <a:off x="2415218" y="3579167"/>
            <a:ext cx="7361563" cy="812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WEB</a:t>
            </a:r>
          </a:p>
        </p:txBody>
      </p:sp>
      <p:pic>
        <p:nvPicPr>
          <p:cNvPr id="18" name="Graphique 17" descr="Profil mâle">
            <a:extLst>
              <a:ext uri="{FF2B5EF4-FFF2-40B4-BE49-F238E27FC236}">
                <a16:creationId xmlns:a16="http://schemas.microsoft.com/office/drawing/2014/main" id="{461EBA6D-E524-4086-859B-B7E71150F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309" y="4635838"/>
            <a:ext cx="914400" cy="914400"/>
          </a:xfrm>
          <a:prstGeom prst="rect">
            <a:avLst/>
          </a:prstGeom>
        </p:spPr>
      </p:pic>
      <p:pic>
        <p:nvPicPr>
          <p:cNvPr id="19" name="Graphique 18" descr="Profil mâle">
            <a:extLst>
              <a:ext uri="{FF2B5EF4-FFF2-40B4-BE49-F238E27FC236}">
                <a16:creationId xmlns:a16="http://schemas.microsoft.com/office/drawing/2014/main" id="{42AC468E-70AC-429A-AB79-EF0CE4464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3582" y="4596928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7E2771C-83F7-4B33-A099-29B325CAB05D}"/>
              </a:ext>
            </a:extLst>
          </p:cNvPr>
          <p:cNvSpPr txBox="1"/>
          <p:nvPr/>
        </p:nvSpPr>
        <p:spPr>
          <a:xfrm>
            <a:off x="8720469" y="5661711"/>
            <a:ext cx="2471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MERAKEB Lyes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BFCD524-7FEE-4C19-9A32-C36CE377EFE8}"/>
              </a:ext>
            </a:extLst>
          </p:cNvPr>
          <p:cNvSpPr txBox="1"/>
          <p:nvPr/>
        </p:nvSpPr>
        <p:spPr>
          <a:xfrm>
            <a:off x="1702709" y="499126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ZAMOUCHE Nadir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AC81295-9167-4FA0-B5F3-809DB10D3DB2}"/>
              </a:ext>
            </a:extLst>
          </p:cNvPr>
          <p:cNvSpPr txBox="1"/>
          <p:nvPr/>
        </p:nvSpPr>
        <p:spPr>
          <a:xfrm>
            <a:off x="8720469" y="4992687"/>
            <a:ext cx="199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TALEB Nabil</a:t>
            </a:r>
          </a:p>
        </p:txBody>
      </p:sp>
      <p:pic>
        <p:nvPicPr>
          <p:cNvPr id="24" name="Graphique 23" descr="Profil mâle">
            <a:extLst>
              <a:ext uri="{FF2B5EF4-FFF2-40B4-BE49-F238E27FC236}">
                <a16:creationId xmlns:a16="http://schemas.microsoft.com/office/drawing/2014/main" id="{36D8EDBD-7FF6-45E3-BDCC-723D78284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309" y="5335321"/>
            <a:ext cx="914400" cy="914400"/>
          </a:xfrm>
          <a:prstGeom prst="rect">
            <a:avLst/>
          </a:prstGeom>
        </p:spPr>
      </p:pic>
      <p:pic>
        <p:nvPicPr>
          <p:cNvPr id="25" name="Graphique 24" descr="Profil mâle">
            <a:extLst>
              <a:ext uri="{FF2B5EF4-FFF2-40B4-BE49-F238E27FC236}">
                <a16:creationId xmlns:a16="http://schemas.microsoft.com/office/drawing/2014/main" id="{8E01F645-2776-4BF0-83B7-770ACD7F2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3582" y="5305319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E19BFAFF-3654-4395-A87E-FE1E73C46BBF}"/>
              </a:ext>
            </a:extLst>
          </p:cNvPr>
          <p:cNvSpPr txBox="1"/>
          <p:nvPr/>
        </p:nvSpPr>
        <p:spPr>
          <a:xfrm>
            <a:off x="1679425" y="5664839"/>
            <a:ext cx="323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GUELLATI Mohamed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DDE6C4-4E50-4D52-AA3E-BBB827CD60D3}"/>
              </a:ext>
            </a:extLst>
          </p:cNvPr>
          <p:cNvSpPr txBox="1"/>
          <p:nvPr/>
        </p:nvSpPr>
        <p:spPr>
          <a:xfrm>
            <a:off x="5052458" y="4241141"/>
            <a:ext cx="236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fr-FR" sz="3600" b="1" u="sng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roup 8 :</a:t>
            </a:r>
            <a:endParaRPr lang="fr-FR" sz="36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2" descr="Ecole d'ingénieurs du CESI - Alsace Tech">
            <a:extLst>
              <a:ext uri="{FF2B5EF4-FFF2-40B4-BE49-F238E27FC236}">
                <a16:creationId xmlns:a16="http://schemas.microsoft.com/office/drawing/2014/main" id="{2F5BDE74-340D-45DB-9F38-733A06858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F93ABA-481D-48E2-A20F-ED057E07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4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B5B3C8E2-FFE1-4AA5-B2A6-1F01D296D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0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46A60B-F68C-463E-B853-3138DCE9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29" y="1088571"/>
            <a:ext cx="9927771" cy="4659085"/>
          </a:xfrm>
          <a:prstGeom prst="rect">
            <a:avLst/>
          </a:prstGeom>
        </p:spPr>
      </p:pic>
      <p:pic>
        <p:nvPicPr>
          <p:cNvPr id="12" name="Picture 2" descr="Ecole d'ingénieurs du CESI - Alsace Tech">
            <a:extLst>
              <a:ext uri="{FF2B5EF4-FFF2-40B4-BE49-F238E27FC236}">
                <a16:creationId xmlns:a16="http://schemas.microsoft.com/office/drawing/2014/main" id="{1E285AFC-1CBB-4070-91E4-3F5A9E61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8B28CF-DFA9-493C-B27D-D1BBC569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9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3860CA-B505-4C6E-8A94-8007CF665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6CF403-3BDD-4E22-AD9D-B49F5889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4" y="1117600"/>
            <a:ext cx="9927771" cy="4601029"/>
          </a:xfrm>
          <a:prstGeom prst="rect">
            <a:avLst/>
          </a:prstGeom>
        </p:spPr>
      </p:pic>
      <p:pic>
        <p:nvPicPr>
          <p:cNvPr id="14" name="Picture 2" descr="Ecole d'ingénieurs du CESI - Alsace Tech">
            <a:extLst>
              <a:ext uri="{FF2B5EF4-FFF2-40B4-BE49-F238E27FC236}">
                <a16:creationId xmlns:a16="http://schemas.microsoft.com/office/drawing/2014/main" id="{4C0ED8C9-568E-4F46-8000-4A318C07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B53E79D-2C95-44BF-BF9D-64F64EF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5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D027EF-24B5-4BA6-8360-F96B0F1D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u="sng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  <a:endParaRPr lang="fr-DZ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Espace réservé du contenu 4" descr="Une image contenant moniteur, équipement électronique, ordinateur, assis&#10;&#10;Description générée automatiquement">
            <a:extLst>
              <a:ext uri="{FF2B5EF4-FFF2-40B4-BE49-F238E27FC236}">
                <a16:creationId xmlns:a16="http://schemas.microsoft.com/office/drawing/2014/main" id="{BC954B33-4BDC-4B14-9E88-900ACD140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9000" l="2187" r="98509">
                        <a14:foregroundMark x1="11829" y1="5833" x2="12326" y2="51500"/>
                        <a14:foregroundMark x1="20080" y1="5167" x2="46421" y2="2667"/>
                        <a14:foregroundMark x1="46421" y1="2667" x2="50696" y2="3000"/>
                        <a14:foregroundMark x1="77734" y1="4500" x2="83996" y2="3833"/>
                        <a14:foregroundMark x1="83996" y1="3833" x2="88171" y2="11667"/>
                        <a14:foregroundMark x1="88171" y1="11667" x2="88370" y2="13667"/>
                        <a14:foregroundMark x1="56759" y1="5500" x2="69682" y2="8333"/>
                        <a14:foregroundMark x1="88171" y1="19667" x2="87177" y2="56167"/>
                        <a14:foregroundMark x1="11630" y1="57500" x2="11531" y2="80667"/>
                        <a14:foregroundMark x1="11531" y1="80667" x2="14911" y2="90333"/>
                        <a14:foregroundMark x1="14911" y1="90333" x2="30616" y2="94000"/>
                        <a14:foregroundMark x1="44732" y1="93667" x2="60437" y2="88833"/>
                        <a14:foregroundMark x1="60437" y1="88833" x2="67197" y2="88833"/>
                        <a14:foregroundMark x1="67197" y1="88833" x2="67793" y2="89167"/>
                        <a14:foregroundMark x1="31610" y1="89167" x2="46918" y2="89667"/>
                        <a14:foregroundMark x1="21608" y1="96638" x2="22021" y2="96689"/>
                        <a14:foregroundMark x1="7684" y1="94930" x2="19899" y2="96429"/>
                        <a14:foregroundMark x1="4175" y1="94500" x2="4905" y2="94589"/>
                        <a14:foregroundMark x1="47521" y1="96584" x2="51889" y2="95000"/>
                        <a14:foregroundMark x1="42002" y1="95997" x2="36183" y2="89167"/>
                        <a14:foregroundMark x1="36183" y1="89167" x2="28926" y2="85833"/>
                        <a14:foregroundMark x1="28926" y1="85833" x2="32704" y2="95333"/>
                        <a14:foregroundMark x1="32704" y1="95333" x2="43141" y2="95833"/>
                        <a14:foregroundMark x1="56660" y1="95500" x2="65308" y2="96333"/>
                        <a14:foregroundMark x1="65308" y1="96333" x2="88370" y2="92333"/>
                        <a14:foregroundMark x1="88370" y1="92333" x2="89639" y2="89167"/>
                        <a14:foregroundMark x1="89675" y1="75567" x2="88668" y2="73167"/>
                        <a14:foregroundMark x1="88668" y1="73167" x2="87276" y2="59500"/>
                        <a14:foregroundMark x1="87873" y1="79167" x2="86382" y2="89500"/>
                        <a14:foregroundMark x1="86382" y1="89500" x2="74056" y2="92500"/>
                        <a14:foregroundMark x1="74056" y1="92500" x2="74056" y2="92500"/>
                        <a14:foregroundMark x1="82803" y1="95167" x2="90911" y2="96590"/>
                        <a14:foregroundMark x1="91549" y1="96591" x2="91879" y2="96464"/>
                        <a14:foregroundMark x1="95924" y1="94667" x2="98608" y2="94000"/>
                        <a14:foregroundMark x1="7598" y1="95122" x2="9742" y2="95500"/>
                        <a14:foregroundMark x1="3075" y1="94324" x2="4881" y2="94642"/>
                        <a14:foregroundMark x1="3392" y1="93546" x2="4175" y2="94333"/>
                        <a14:foregroundMark x1="95030" y1="93500" x2="96322" y2="94000"/>
                        <a14:foregroundMark x1="69583" y1="87000" x2="75348" y2="49833"/>
                        <a14:foregroundMark x1="75348" y1="49833" x2="75249" y2="31167"/>
                        <a14:foregroundMark x1="75249" y1="31167" x2="70775" y2="19833"/>
                        <a14:foregroundMark x1="70775" y1="19833" x2="64215" y2="13833"/>
                        <a14:foregroundMark x1="64215" y1="13833" x2="48907" y2="12333"/>
                        <a14:foregroundMark x1="48907" y1="12333" x2="39861" y2="21833"/>
                        <a14:foregroundMark x1="39861" y1="21833" x2="34095" y2="35167"/>
                        <a14:foregroundMark x1="34095" y1="35167" x2="34394" y2="50167"/>
                        <a14:foregroundMark x1="34394" y1="50167" x2="40656" y2="61333"/>
                        <a14:foregroundMark x1="40656" y1="61333" x2="65010" y2="66000"/>
                        <a14:foregroundMark x1="26640" y1="77667" x2="20378" y2="64333"/>
                        <a14:foregroundMark x1="20378" y1="64333" x2="18489" y2="37833"/>
                        <a14:foregroundMark x1="18489" y1="37833" x2="24652" y2="23333"/>
                        <a14:foregroundMark x1="24652" y1="23333" x2="32008" y2="17500"/>
                        <a14:foregroundMark x1="32008" y1="17500" x2="41352" y2="16333"/>
                        <a14:foregroundMark x1="41352" y1="16333" x2="51590" y2="17833"/>
                        <a14:foregroundMark x1="51590" y1="17833" x2="62624" y2="26000"/>
                        <a14:foregroundMark x1="62624" y1="26000" x2="68091" y2="36333"/>
                        <a14:foregroundMark x1="68091" y1="36333" x2="69583" y2="51167"/>
                        <a14:foregroundMark x1="69583" y1="51167" x2="66998" y2="64167"/>
                        <a14:foregroundMark x1="66998" y1="64167" x2="59344" y2="71333"/>
                        <a14:foregroundMark x1="59344" y1="71333" x2="38171" y2="72000"/>
                        <a14:foregroundMark x1="38171" y1="72000" x2="17793" y2="58833"/>
                        <a14:foregroundMark x1="17793" y1="58833" x2="14115" y2="45333"/>
                        <a14:foregroundMark x1="14115" y1="45333" x2="19085" y2="33333"/>
                        <a14:foregroundMark x1="19085" y1="33333" x2="39066" y2="21167"/>
                        <a14:foregroundMark x1="39066" y1="21167" x2="63817" y2="29833"/>
                        <a14:foregroundMark x1="63817" y1="29833" x2="81113" y2="61667"/>
                        <a14:foregroundMark x1="81113" y1="61667" x2="83201" y2="83167"/>
                        <a14:foregroundMark x1="83201" y1="83167" x2="77137" y2="94167"/>
                        <a14:foregroundMark x1="77137" y1="94167" x2="61630" y2="94667"/>
                        <a14:foregroundMark x1="61630" y1="94667" x2="48012" y2="78667"/>
                        <a14:foregroundMark x1="48012" y1="78667" x2="48907" y2="51500"/>
                        <a14:foregroundMark x1="48907" y1="51500" x2="65308" y2="26167"/>
                        <a14:foregroundMark x1="65308" y1="26167" x2="77734" y2="28833"/>
                        <a14:foregroundMark x1="77734" y1="28833" x2="79423" y2="43667"/>
                        <a14:foregroundMark x1="79423" y1="43667" x2="66700" y2="62833"/>
                        <a14:foregroundMark x1="66700" y1="62833" x2="50497" y2="64333"/>
                        <a14:foregroundMark x1="50497" y1="64333" x2="49503" y2="52500"/>
                        <a14:foregroundMark x1="49503" y1="52500" x2="60437" y2="32333"/>
                        <a14:foregroundMark x1="60437" y1="32333" x2="67594" y2="31167"/>
                        <a14:foregroundMark x1="67594" y1="31167" x2="70875" y2="40500"/>
                        <a14:foregroundMark x1="70875" y1="40500" x2="71869" y2="48667"/>
                        <a14:foregroundMark x1="34791" y1="9667" x2="24851" y2="10000"/>
                        <a14:foregroundMark x1="24851" y1="10000" x2="16103" y2="18333"/>
                        <a14:foregroundMark x1="16103" y1="18333" x2="15010" y2="28500"/>
                        <a14:foregroundMark x1="15010" y1="28500" x2="20278" y2="37333"/>
                        <a14:foregroundMark x1="20278" y1="37333" x2="28231" y2="26667"/>
                        <a14:foregroundMark x1="28231" y1="26667" x2="33897" y2="13667"/>
                        <a14:foregroundMark x1="33897" y1="13667" x2="27435" y2="3167"/>
                        <a14:foregroundMark x1="27435" y1="3167" x2="19583" y2="2667"/>
                        <a14:foregroundMark x1="19583" y1="2667" x2="13121" y2="13667"/>
                        <a14:foregroundMark x1="13121" y1="13667" x2="16103" y2="4000"/>
                        <a14:foregroundMark x1="16103" y1="4000" x2="20179" y2="14167"/>
                        <a14:foregroundMark x1="20179" y1="14167" x2="15805" y2="23333"/>
                        <a14:foregroundMark x1="15805" y1="23333" x2="20080" y2="16000"/>
                        <a14:foregroundMark x1="20080" y1="16000" x2="24354" y2="21333"/>
                        <a14:foregroundMark x1="69583" y1="12500" x2="76044" y2="10167"/>
                        <a14:foregroundMark x1="76044" y1="10167" x2="82008" y2="14667"/>
                        <a14:foregroundMark x1="82008" y1="14667" x2="83002" y2="27667"/>
                        <a14:foregroundMark x1="83002" y1="27667" x2="75746" y2="15167"/>
                        <a14:foregroundMark x1="75746" y1="15167" x2="81610" y2="11167"/>
                        <a14:foregroundMark x1="81610" y1="11167" x2="85984" y2="21500"/>
                        <a14:foregroundMark x1="85984" y1="21500" x2="85586" y2="29833"/>
                        <a14:foregroundMark x1="46421" y1="96833" x2="48310" y2="96833"/>
                        <a14:foregroundMark x1="11531" y1="2667" x2="11034" y2="2667"/>
                        <a14:foregroundMark x1="11431" y1="2667" x2="10636" y2="3500"/>
                        <a14:foregroundMark x1="11332" y1="3000" x2="10537" y2="4333"/>
                        <a14:foregroundMark x1="2187" y1="93500" x2="3777" y2="93500"/>
                        <a14:foregroundMark x1="5070" y1="95833" x2="5567" y2="96167"/>
                        <a14:backgroundMark x1="25547" y1="98667" x2="33797" y2="98833"/>
                        <a14:backgroundMark x1="33698" y1="98833" x2="38767" y2="99833"/>
                        <a14:backgroundMark x1="45764" y1="98567" x2="38767" y2="98167"/>
                        <a14:backgroundMark x1="90656" y1="75500" x2="90954" y2="87833"/>
                        <a14:backgroundMark x1="90457" y1="87167" x2="90457" y2="88000"/>
                        <a14:backgroundMark x1="90358" y1="87833" x2="90358" y2="88667"/>
                        <a14:backgroundMark x1="21769" y1="97333" x2="26541" y2="97667"/>
                        <a14:backgroundMark x1="5419" y1="96461" x2="6759" y2="97000"/>
                        <a14:backgroundMark x1="4274" y1="96000" x2="4867" y2="96238"/>
                        <a14:backgroundMark x1="91750" y1="97167" x2="91054" y2="97000"/>
                        <a14:backgroundMark x1="95924" y1="96333" x2="92247" y2="97333"/>
                        <a14:backgroundMark x1="90258" y1="87167" x2="90258" y2="89167"/>
                        <a14:backgroundMark x1="19682" y1="97000" x2="21471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054"/>
          <a:stretch/>
        </p:blipFill>
        <p:spPr>
          <a:xfrm>
            <a:off x="4350774" y="752167"/>
            <a:ext cx="7038607" cy="4306529"/>
          </a:xfrm>
        </p:spPr>
      </p:pic>
      <p:pic>
        <p:nvPicPr>
          <p:cNvPr id="19" name="Graphique 18" descr="Conception web contour">
            <a:extLst>
              <a:ext uri="{FF2B5EF4-FFF2-40B4-BE49-F238E27FC236}">
                <a16:creationId xmlns:a16="http://schemas.microsoft.com/office/drawing/2014/main" id="{2D17A8B7-075D-498A-BB08-E182B1BEF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987" y="2093109"/>
            <a:ext cx="1530059" cy="1530059"/>
          </a:xfrm>
          <a:prstGeom prst="rect">
            <a:avLst/>
          </a:prstGeom>
        </p:spPr>
      </p:pic>
      <p:pic>
        <p:nvPicPr>
          <p:cNvPr id="23" name="Graphique 22" descr="Flèche : droite contour">
            <a:extLst>
              <a:ext uri="{FF2B5EF4-FFF2-40B4-BE49-F238E27FC236}">
                <a16:creationId xmlns:a16="http://schemas.microsoft.com/office/drawing/2014/main" id="{430F0176-A516-4C5B-966D-FAE8C138D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36374" y="2312293"/>
            <a:ext cx="914400" cy="9144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47E353-F0B7-41F6-9CD8-67F75F9BAF71}"/>
              </a:ext>
            </a:extLst>
          </p:cNvPr>
          <p:cNvSpPr txBox="1"/>
          <p:nvPr/>
        </p:nvSpPr>
        <p:spPr>
          <a:xfrm>
            <a:off x="1025724" y="99443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MPD implementation on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8CECE5-C8DE-4DAE-9351-3F81A6E82B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2525" y="994430"/>
            <a:ext cx="5996856" cy="3534027"/>
          </a:xfrm>
          <a:prstGeom prst="rect">
            <a:avLst/>
          </a:prstGeom>
        </p:spPr>
      </p:pic>
      <p:pic>
        <p:nvPicPr>
          <p:cNvPr id="18" name="Picture 2" descr="Ecole d'ingénieurs du CESI - Alsace Tech">
            <a:extLst>
              <a:ext uri="{FF2B5EF4-FFF2-40B4-BE49-F238E27FC236}">
                <a16:creationId xmlns:a16="http://schemas.microsoft.com/office/drawing/2014/main" id="{34734E8A-094A-462E-9B4A-2A3AB5F2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331103-3D35-492A-96DB-29063209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7F35F27-D90C-4451-987F-57455E6502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48" b="1519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4BDE51-BE38-4923-BECC-C09DDF6F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7" y="2413844"/>
            <a:ext cx="8361229" cy="106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7200" u="sng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Modeling </a:t>
            </a:r>
          </a:p>
        </p:txBody>
      </p:sp>
      <p:pic>
        <p:nvPicPr>
          <p:cNvPr id="12" name="Picture 2" descr="Ecole d'ingénieurs du CESI - Alsace Tech">
            <a:extLst>
              <a:ext uri="{FF2B5EF4-FFF2-40B4-BE49-F238E27FC236}">
                <a16:creationId xmlns:a16="http://schemas.microsoft.com/office/drawing/2014/main" id="{A21D9BC3-7881-4874-952F-40E0B60B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D7B20C-3A5B-4F8D-A1F3-0E1720D0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>
                <a:solidFill>
                  <a:schemeClr val="bg1"/>
                </a:solidFill>
              </a:rPr>
              <a:t>13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0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9A4E0B-5C12-4C7E-8EAF-AA795646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666" y="231058"/>
            <a:ext cx="3242612" cy="581971"/>
          </a:xfrm>
        </p:spPr>
        <p:txBody>
          <a:bodyPr>
            <a:normAutofit fontScale="90000"/>
          </a:bodyPr>
          <a:lstStyle/>
          <a:p>
            <a:r>
              <a:rPr lang="en-GB" sz="4900" u="sng" dirty="0"/>
              <a:t>FRONT-END</a:t>
            </a:r>
            <a:r>
              <a:rPr lang="fr-FR" dirty="0"/>
              <a:t> </a:t>
            </a:r>
            <a:endParaRPr lang="fr-DZ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03C27E48-E872-4FF5-B10E-324EEA528AF7}"/>
              </a:ext>
            </a:extLst>
          </p:cNvPr>
          <p:cNvSpPr/>
          <p:nvPr/>
        </p:nvSpPr>
        <p:spPr>
          <a:xfrm>
            <a:off x="872294" y="2812585"/>
            <a:ext cx="2192702" cy="529958"/>
          </a:xfrm>
          <a:prstGeom prst="cube">
            <a:avLst>
              <a:gd name="adj" fmla="val 173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7658D246-DFCD-45C7-9BE1-10AA58D6C891}"/>
              </a:ext>
            </a:extLst>
          </p:cNvPr>
          <p:cNvSpPr/>
          <p:nvPr/>
        </p:nvSpPr>
        <p:spPr>
          <a:xfrm>
            <a:off x="3959005" y="4346264"/>
            <a:ext cx="2192702" cy="529958"/>
          </a:xfrm>
          <a:prstGeom prst="cube">
            <a:avLst>
              <a:gd name="adj" fmla="val 1730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142981E-F7CC-4563-91F6-F00B7579E1D8}"/>
              </a:ext>
            </a:extLst>
          </p:cNvPr>
          <p:cNvSpPr/>
          <p:nvPr/>
        </p:nvSpPr>
        <p:spPr>
          <a:xfrm>
            <a:off x="7046117" y="3157170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73CF4121-9694-4F9D-9EEF-863B22BBEEC0}"/>
              </a:ext>
            </a:extLst>
          </p:cNvPr>
          <p:cNvSpPr/>
          <p:nvPr/>
        </p:nvSpPr>
        <p:spPr>
          <a:xfrm>
            <a:off x="9805735" y="4487280"/>
            <a:ext cx="2192702" cy="529958"/>
          </a:xfrm>
          <a:prstGeom prst="cube">
            <a:avLst>
              <a:gd name="adj" fmla="val 17308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ardrop 12">
            <a:extLst>
              <a:ext uri="{FF2B5EF4-FFF2-40B4-BE49-F238E27FC236}">
                <a16:creationId xmlns:a16="http://schemas.microsoft.com/office/drawing/2014/main" id="{2981F58F-45A2-476F-9713-BF63F157C156}"/>
              </a:ext>
            </a:extLst>
          </p:cNvPr>
          <p:cNvSpPr/>
          <p:nvPr/>
        </p:nvSpPr>
        <p:spPr>
          <a:xfrm rot="8100000">
            <a:off x="1349059" y="1231861"/>
            <a:ext cx="1239172" cy="1217025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ardrop 12">
            <a:extLst>
              <a:ext uri="{FF2B5EF4-FFF2-40B4-BE49-F238E27FC236}">
                <a16:creationId xmlns:a16="http://schemas.microsoft.com/office/drawing/2014/main" id="{2ACA8E69-298D-4522-957D-AEEEC0555391}"/>
              </a:ext>
            </a:extLst>
          </p:cNvPr>
          <p:cNvSpPr/>
          <p:nvPr/>
        </p:nvSpPr>
        <p:spPr>
          <a:xfrm rot="8100000">
            <a:off x="4383306" y="2739360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ardrop 12">
            <a:extLst>
              <a:ext uri="{FF2B5EF4-FFF2-40B4-BE49-F238E27FC236}">
                <a16:creationId xmlns:a16="http://schemas.microsoft.com/office/drawing/2014/main" id="{FB969E7E-E058-440C-AF74-854289C12249}"/>
              </a:ext>
            </a:extLst>
          </p:cNvPr>
          <p:cNvSpPr/>
          <p:nvPr/>
        </p:nvSpPr>
        <p:spPr>
          <a:xfrm rot="8100000">
            <a:off x="7486685" y="1471981"/>
            <a:ext cx="1321026" cy="1321026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ardrop 12">
            <a:extLst>
              <a:ext uri="{FF2B5EF4-FFF2-40B4-BE49-F238E27FC236}">
                <a16:creationId xmlns:a16="http://schemas.microsoft.com/office/drawing/2014/main" id="{47AFB4D5-5DF5-43B6-B0CA-9C18598AAFB8}"/>
              </a:ext>
            </a:extLst>
          </p:cNvPr>
          <p:cNvSpPr/>
          <p:nvPr/>
        </p:nvSpPr>
        <p:spPr>
          <a:xfrm rot="8100000">
            <a:off x="10282500" y="2883782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B6257F4-D182-461B-B57A-5BEC23BC6E91}"/>
              </a:ext>
            </a:extLst>
          </p:cNvPr>
          <p:cNvSpPr txBox="1"/>
          <p:nvPr/>
        </p:nvSpPr>
        <p:spPr>
          <a:xfrm>
            <a:off x="1179641" y="2930951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B761B5BD-8FE2-4510-B6FE-EF2B6D0509D4}"/>
              </a:ext>
            </a:extLst>
          </p:cNvPr>
          <p:cNvSpPr txBox="1"/>
          <p:nvPr/>
        </p:nvSpPr>
        <p:spPr>
          <a:xfrm>
            <a:off x="4162828" y="4486678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ko-KR" altLang="en-US" sz="1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34C160B4-D810-4AC1-80C7-D04E91501013}"/>
              </a:ext>
            </a:extLst>
          </p:cNvPr>
          <p:cNvSpPr txBox="1"/>
          <p:nvPr/>
        </p:nvSpPr>
        <p:spPr>
          <a:xfrm>
            <a:off x="7322418" y="3268260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2A83CD2D-409B-4308-A0CF-B139E153D9CC}"/>
              </a:ext>
            </a:extLst>
          </p:cNvPr>
          <p:cNvSpPr txBox="1"/>
          <p:nvPr/>
        </p:nvSpPr>
        <p:spPr>
          <a:xfrm>
            <a:off x="10106315" y="4601776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Bootsrap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28012182-AA35-4115-A048-70BD4B7D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1" y="3341867"/>
            <a:ext cx="1311948" cy="150295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EF84F113-613D-427D-96A6-05ABC48E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11" y="4975812"/>
            <a:ext cx="1502959" cy="150295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CB7D56EC-0E96-4FFE-8DAC-B29B5160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99" y="3734562"/>
            <a:ext cx="1443337" cy="144333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AE745BE-F3DB-449A-A04E-CE66E4011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031" y="4727679"/>
            <a:ext cx="2026110" cy="197633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6415084-DFF6-4659-B763-687B30E3512B}"/>
              </a:ext>
            </a:extLst>
          </p:cNvPr>
          <p:cNvSpPr txBox="1"/>
          <p:nvPr/>
        </p:nvSpPr>
        <p:spPr>
          <a:xfrm>
            <a:off x="7756151" y="1840373"/>
            <a:ext cx="77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Style</a:t>
            </a:r>
            <a:endParaRPr lang="fr-DZ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BEA1DC1-FB45-46B8-84FA-BDD0029707D6}"/>
              </a:ext>
            </a:extLst>
          </p:cNvPr>
          <p:cNvSpPr txBox="1"/>
          <p:nvPr/>
        </p:nvSpPr>
        <p:spPr>
          <a:xfrm>
            <a:off x="4690454" y="3022038"/>
            <a:ext cx="77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Form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7456FE3-890D-49CC-98D9-C006CD5546A3}"/>
              </a:ext>
            </a:extLst>
          </p:cNvPr>
          <p:cNvSpPr txBox="1"/>
          <p:nvPr/>
        </p:nvSpPr>
        <p:spPr>
          <a:xfrm>
            <a:off x="1239792" y="1686484"/>
            <a:ext cx="147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Animation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3911725-260C-44C0-BE74-78C6A2DA37F3}"/>
              </a:ext>
            </a:extLst>
          </p:cNvPr>
          <p:cNvSpPr txBox="1"/>
          <p:nvPr/>
        </p:nvSpPr>
        <p:spPr>
          <a:xfrm>
            <a:off x="10183373" y="3275111"/>
            <a:ext cx="147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Animation</a:t>
            </a:r>
          </a:p>
        </p:txBody>
      </p:sp>
      <p:pic>
        <p:nvPicPr>
          <p:cNvPr id="35" name="Picture 2" descr="Ecole d'ingénieurs du CESI - Alsace Tech">
            <a:extLst>
              <a:ext uri="{FF2B5EF4-FFF2-40B4-BE49-F238E27FC236}">
                <a16:creationId xmlns:a16="http://schemas.microsoft.com/office/drawing/2014/main" id="{B4512B72-842D-40F7-8FED-BD19F7AD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5172AC-0F3F-4182-A529-FBE2DFBC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85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C45409-5590-4038-B5BB-12D3A405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u="sng" cap="all"/>
              <a:t>Home Page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96B0EE-B526-4D46-AF41-03BC7BCF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49" y="1424066"/>
            <a:ext cx="6299788" cy="361844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778868-5259-4D8A-99EF-AA83F1C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2A1D362-F9B2-4C11-AB19-756C18347997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Picture 2" descr="Ecole d'ingénieurs du CESI - Alsace Tech">
            <a:extLst>
              <a:ext uri="{FF2B5EF4-FFF2-40B4-BE49-F238E27FC236}">
                <a16:creationId xmlns:a16="http://schemas.microsoft.com/office/drawing/2014/main" id="{E3DC81D9-E85C-431F-8ADF-9475379F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9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4FBC3-AFB3-4F67-A8A4-B524EB50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13" y="260555"/>
            <a:ext cx="2521974" cy="730045"/>
          </a:xfrm>
        </p:spPr>
        <p:txBody>
          <a:bodyPr/>
          <a:lstStyle/>
          <a:p>
            <a:r>
              <a:rPr lang="en-GB" u="sng" dirty="0"/>
              <a:t>Back-End</a:t>
            </a:r>
            <a:r>
              <a:rPr lang="fr-FR" u="sng" dirty="0"/>
              <a:t> </a:t>
            </a:r>
            <a:endParaRPr lang="fr-DZ" u="sng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AEE48114-7BF2-4627-9C5B-09FA5E3E6AEF}"/>
              </a:ext>
            </a:extLst>
          </p:cNvPr>
          <p:cNvSpPr/>
          <p:nvPr/>
        </p:nvSpPr>
        <p:spPr>
          <a:xfrm>
            <a:off x="1571946" y="3296790"/>
            <a:ext cx="2192702" cy="529958"/>
          </a:xfrm>
          <a:prstGeom prst="cube">
            <a:avLst>
              <a:gd name="adj" fmla="val 1730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ardrop 12">
            <a:extLst>
              <a:ext uri="{FF2B5EF4-FFF2-40B4-BE49-F238E27FC236}">
                <a16:creationId xmlns:a16="http://schemas.microsoft.com/office/drawing/2014/main" id="{77BB40D3-D000-4C3B-8B54-449E3C05B994}"/>
              </a:ext>
            </a:extLst>
          </p:cNvPr>
          <p:cNvSpPr/>
          <p:nvPr/>
        </p:nvSpPr>
        <p:spPr>
          <a:xfrm rot="8100000">
            <a:off x="1951952" y="171100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3A45784C-0480-49AC-BEBD-2679F4EE1457}"/>
              </a:ext>
            </a:extLst>
          </p:cNvPr>
          <p:cNvSpPr txBox="1"/>
          <p:nvPr/>
        </p:nvSpPr>
        <p:spPr>
          <a:xfrm>
            <a:off x="1775769" y="3437204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ko-KR" altLang="en-US" sz="1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D019BB-2343-4164-AED9-00987714745D}"/>
              </a:ext>
            </a:extLst>
          </p:cNvPr>
          <p:cNvSpPr txBox="1"/>
          <p:nvPr/>
        </p:nvSpPr>
        <p:spPr>
          <a:xfrm>
            <a:off x="2185222" y="2044017"/>
            <a:ext cx="77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Form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5C72A3-D16B-414D-9111-DCF172EA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69" y="3528946"/>
            <a:ext cx="1737801" cy="1737801"/>
          </a:xfrm>
          <a:prstGeom prst="rect">
            <a:avLst/>
          </a:prstGeom>
        </p:spPr>
      </p:pic>
      <p:sp>
        <p:nvSpPr>
          <p:cNvPr id="10" name="Cube 9">
            <a:extLst>
              <a:ext uri="{FF2B5EF4-FFF2-40B4-BE49-F238E27FC236}">
                <a16:creationId xmlns:a16="http://schemas.microsoft.com/office/drawing/2014/main" id="{E589B633-FD53-4644-B8CD-5ED2FF1BFAFA}"/>
              </a:ext>
            </a:extLst>
          </p:cNvPr>
          <p:cNvSpPr/>
          <p:nvPr/>
        </p:nvSpPr>
        <p:spPr>
          <a:xfrm>
            <a:off x="8557460" y="3314504"/>
            <a:ext cx="2192702" cy="529958"/>
          </a:xfrm>
          <a:prstGeom prst="cube">
            <a:avLst>
              <a:gd name="adj" fmla="val 17308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ardrop 12">
            <a:extLst>
              <a:ext uri="{FF2B5EF4-FFF2-40B4-BE49-F238E27FC236}">
                <a16:creationId xmlns:a16="http://schemas.microsoft.com/office/drawing/2014/main" id="{C66BDF25-3A9A-46DD-9F9A-D9639CBF264B}"/>
              </a:ext>
            </a:extLst>
          </p:cNvPr>
          <p:cNvSpPr/>
          <p:nvPr/>
        </p:nvSpPr>
        <p:spPr>
          <a:xfrm rot="8100000">
            <a:off x="9034225" y="171100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BCED93FF-A857-4115-BFCB-CC8CC346C585}"/>
              </a:ext>
            </a:extLst>
          </p:cNvPr>
          <p:cNvSpPr txBox="1"/>
          <p:nvPr/>
        </p:nvSpPr>
        <p:spPr>
          <a:xfrm>
            <a:off x="8858040" y="3429000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FA0E2-6282-4292-8D8A-DB37896CB30A}"/>
              </a:ext>
            </a:extLst>
          </p:cNvPr>
          <p:cNvSpPr txBox="1"/>
          <p:nvPr/>
        </p:nvSpPr>
        <p:spPr>
          <a:xfrm>
            <a:off x="8935098" y="2102335"/>
            <a:ext cx="147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 Base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60992A2-53EE-433B-A642-F0A1CCEA2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60" y="3952147"/>
            <a:ext cx="2231816" cy="891400"/>
          </a:xfrm>
          <a:prstGeom prst="rect">
            <a:avLst/>
          </a:prstGeom>
        </p:spPr>
      </p:pic>
      <p:sp>
        <p:nvSpPr>
          <p:cNvPr id="16" name="Cube 15">
            <a:extLst>
              <a:ext uri="{FF2B5EF4-FFF2-40B4-BE49-F238E27FC236}">
                <a16:creationId xmlns:a16="http://schemas.microsoft.com/office/drawing/2014/main" id="{1A23BC46-4276-47E2-B576-2B3D17AA1D0D}"/>
              </a:ext>
            </a:extLst>
          </p:cNvPr>
          <p:cNvSpPr/>
          <p:nvPr/>
        </p:nvSpPr>
        <p:spPr>
          <a:xfrm>
            <a:off x="5105251" y="3303679"/>
            <a:ext cx="2192702" cy="529958"/>
          </a:xfrm>
          <a:prstGeom prst="cube">
            <a:avLst>
              <a:gd name="adj" fmla="val 173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ardrop 12">
            <a:extLst>
              <a:ext uri="{FF2B5EF4-FFF2-40B4-BE49-F238E27FC236}">
                <a16:creationId xmlns:a16="http://schemas.microsoft.com/office/drawing/2014/main" id="{223EC244-735A-449B-A8C8-08A8B5A2F8DD}"/>
              </a:ext>
            </a:extLst>
          </p:cNvPr>
          <p:cNvSpPr/>
          <p:nvPr/>
        </p:nvSpPr>
        <p:spPr>
          <a:xfrm rot="8100000">
            <a:off x="5582017" y="1714249"/>
            <a:ext cx="1239172" cy="1217025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444B81DD-ADBF-48B4-A622-0372E7EEDC26}"/>
              </a:ext>
            </a:extLst>
          </p:cNvPr>
          <p:cNvSpPr txBox="1"/>
          <p:nvPr/>
        </p:nvSpPr>
        <p:spPr>
          <a:xfrm>
            <a:off x="5242071" y="3481223"/>
            <a:ext cx="1885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36DEB6-50F9-417F-AB4B-2BA97B0706DD}"/>
              </a:ext>
            </a:extLst>
          </p:cNvPr>
          <p:cNvSpPr txBox="1"/>
          <p:nvPr/>
        </p:nvSpPr>
        <p:spPr>
          <a:xfrm>
            <a:off x="5874468" y="2026218"/>
            <a:ext cx="65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7058CD2-A4E5-4E89-9B3E-C314AC932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33" y="4040818"/>
            <a:ext cx="1955538" cy="714055"/>
          </a:xfrm>
          <a:prstGeom prst="rect">
            <a:avLst/>
          </a:prstGeom>
        </p:spPr>
      </p:pic>
      <p:pic>
        <p:nvPicPr>
          <p:cNvPr id="20" name="Picture 2" descr="Ecole d'ingénieurs du CESI - Alsace Tech">
            <a:extLst>
              <a:ext uri="{FF2B5EF4-FFF2-40B4-BE49-F238E27FC236}">
                <a16:creationId xmlns:a16="http://schemas.microsoft.com/office/drawing/2014/main" id="{F402E68C-D843-4B71-BE90-1F913883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6B8453-68CF-4E18-BD14-DF327709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53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ED9A7-531E-4922-976E-8854BF56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535" y="411726"/>
            <a:ext cx="2934929" cy="744794"/>
          </a:xfrm>
        </p:spPr>
        <p:txBody>
          <a:bodyPr>
            <a:noAutofit/>
          </a:bodyPr>
          <a:lstStyle/>
          <a:p>
            <a:pPr algn="ctr"/>
            <a:r>
              <a:rPr lang="fr-FR" sz="4000" u="sng" dirty="0"/>
              <a:t>MVC Architecture</a:t>
            </a:r>
            <a:endParaRPr lang="fr-DZ" sz="4000" u="sng" dirty="0"/>
          </a:p>
        </p:txBody>
      </p:sp>
      <p:pic>
        <p:nvPicPr>
          <p:cNvPr id="3" name="Picture 2" descr="Ecole d'ingénieurs du CESI - Alsace Tech">
            <a:extLst>
              <a:ext uri="{FF2B5EF4-FFF2-40B4-BE49-F238E27FC236}">
                <a16:creationId xmlns:a16="http://schemas.microsoft.com/office/drawing/2014/main" id="{31DA7CDD-5A27-4A53-B2D3-3E19EA92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A98D0B-C240-4F81-A6CA-4663724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17</a:t>
            </a:fld>
            <a:endParaRPr lang="fr-FR"/>
          </a:p>
        </p:txBody>
      </p:sp>
      <p:pic>
        <p:nvPicPr>
          <p:cNvPr id="1026" name="Picture 2" descr="Structurez une application avec le pattern d'architecture MVC - Écrivez du  code Python maintenable - OpenClassrooms">
            <a:extLst>
              <a:ext uri="{FF2B5EF4-FFF2-40B4-BE49-F238E27FC236}">
                <a16:creationId xmlns:a16="http://schemas.microsoft.com/office/drawing/2014/main" id="{48A139B6-B0D1-4DF9-A713-BB49C4425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36" y="1794388"/>
            <a:ext cx="8791978" cy="39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1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FFEBE-194D-47DF-9666-D18EDFE6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24" y="1982668"/>
            <a:ext cx="5301138" cy="19320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Companion Application</a:t>
            </a:r>
          </a:p>
        </p:txBody>
      </p:sp>
      <p:pic>
        <p:nvPicPr>
          <p:cNvPr id="27" name="Picture 13" descr="Pen placed on top of a signature line">
            <a:extLst>
              <a:ext uri="{FF2B5EF4-FFF2-40B4-BE49-F238E27FC236}">
                <a16:creationId xmlns:a16="http://schemas.microsoft.com/office/drawing/2014/main" id="{CFCCB6FF-8D5F-77E8-95F2-D60A0EA1E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78" r="884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pic>
        <p:nvPicPr>
          <p:cNvPr id="9" name="Picture 2" descr="Ecole d'ingénieurs du CESI - Alsace Tech">
            <a:extLst>
              <a:ext uri="{FF2B5EF4-FFF2-40B4-BE49-F238E27FC236}">
                <a16:creationId xmlns:a16="http://schemas.microsoft.com/office/drawing/2014/main" id="{4E4D7DD2-5FB4-463C-8B42-BC40CA992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26849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D2F46C-81E7-4963-A254-2F4A0348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>
                <a:solidFill>
                  <a:schemeClr val="bg1"/>
                </a:solidFill>
              </a:rPr>
              <a:t>18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5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yond SPAs - alternative architectures for your PWA - Chrome Developers">
            <a:extLst>
              <a:ext uri="{FF2B5EF4-FFF2-40B4-BE49-F238E27FC236}">
                <a16:creationId xmlns:a16="http://schemas.microsoft.com/office/drawing/2014/main" id="{DF5B19B0-628A-4D1F-B5B5-5B1984F1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40" y="813029"/>
            <a:ext cx="10211562" cy="555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4875F3-2735-42D9-8F0C-8980E5B4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2A1D362-F9B2-4C11-AB19-756C18347997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" descr="Ecole d'ingénieurs du CESI - Alsace Tech">
            <a:extLst>
              <a:ext uri="{FF2B5EF4-FFF2-40B4-BE49-F238E27FC236}">
                <a16:creationId xmlns:a16="http://schemas.microsoft.com/office/drawing/2014/main" id="{8D7366BE-6A63-4799-9AFB-896CDF22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45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5BFB421-AA57-4A13-9F6B-9BBF9209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grpSp>
        <p:nvGrpSpPr>
          <p:cNvPr id="17" name="Group 56">
            <a:extLst>
              <a:ext uri="{FF2B5EF4-FFF2-40B4-BE49-F238E27FC236}">
                <a16:creationId xmlns:a16="http://schemas.microsoft.com/office/drawing/2014/main" id="{62B4F9C9-2EFF-498B-8EBC-BBDFBC8B5BCF}"/>
              </a:ext>
            </a:extLst>
          </p:cNvPr>
          <p:cNvGrpSpPr/>
          <p:nvPr/>
        </p:nvGrpSpPr>
        <p:grpSpPr>
          <a:xfrm>
            <a:off x="6223098" y="67188"/>
            <a:ext cx="6252493" cy="1964351"/>
            <a:chOff x="4753009" y="790578"/>
            <a:chExt cx="6252493" cy="1964351"/>
          </a:xfrm>
        </p:grpSpPr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1EF66E20-75FD-4372-8993-C643883538C4}"/>
                </a:ext>
              </a:extLst>
            </p:cNvPr>
            <p:cNvGrpSpPr/>
            <p:nvPr/>
          </p:nvGrpSpPr>
          <p:grpSpPr>
            <a:xfrm>
              <a:off x="5761669" y="957298"/>
              <a:ext cx="5243833" cy="1797631"/>
              <a:chOff x="6369714" y="1499707"/>
              <a:chExt cx="5337259" cy="1797631"/>
            </a:xfrm>
          </p:grpSpPr>
          <p:sp>
            <p:nvSpPr>
              <p:cNvPr id="26" name="TextBox 20">
                <a:extLst>
                  <a:ext uri="{FF2B5EF4-FFF2-40B4-BE49-F238E27FC236}">
                    <a16:creationId xmlns:a16="http://schemas.microsoft.com/office/drawing/2014/main" id="{F2DFA3F9-CDED-4F4F-B3F7-F986FA68A204}"/>
                  </a:ext>
                </a:extLst>
              </p:cNvPr>
              <p:cNvSpPr txBox="1"/>
              <p:nvPr/>
            </p:nvSpPr>
            <p:spPr>
              <a:xfrm>
                <a:off x="6369714" y="1499707"/>
                <a:ext cx="50128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Bahnschrift SemiBold" panose="020B0502040204020203" pitchFamily="34" charset="0"/>
                    <a:cs typeface="Times New Roman" pitchFamily="18" charset="0"/>
                  </a:rPr>
                  <a:t>Work Environment </a:t>
                </a:r>
              </a:p>
            </p:txBody>
          </p:sp>
          <p:sp>
            <p:nvSpPr>
              <p:cNvPr id="27" name="TextBox 21">
                <a:extLst>
                  <a:ext uri="{FF2B5EF4-FFF2-40B4-BE49-F238E27FC236}">
                    <a16:creationId xmlns:a16="http://schemas.microsoft.com/office/drawing/2014/main" id="{82CC8CEE-1A1D-4AA1-A0AD-81A400D642E8}"/>
                  </a:ext>
                </a:extLst>
              </p:cNvPr>
              <p:cNvSpPr txBox="1"/>
              <p:nvPr/>
            </p:nvSpPr>
            <p:spPr>
              <a:xfrm>
                <a:off x="7199281" y="2712563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3200" b="1" dirty="0">
                  <a:latin typeface="Bahnschrift SemiBold" panose="020B0502040204020203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55B4FC-F912-4091-B144-AD661DE6A96A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ko-KR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: Shape 44">
              <a:extLst>
                <a:ext uri="{FF2B5EF4-FFF2-40B4-BE49-F238E27FC236}">
                  <a16:creationId xmlns:a16="http://schemas.microsoft.com/office/drawing/2014/main" id="{363D7A6F-1FB6-47BB-BE83-D4DCCBE6D0B7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oup 55">
            <a:extLst>
              <a:ext uri="{FF2B5EF4-FFF2-40B4-BE49-F238E27FC236}">
                <a16:creationId xmlns:a16="http://schemas.microsoft.com/office/drawing/2014/main" id="{938685EF-E86A-467E-B34C-B004BB92EFD3}"/>
              </a:ext>
            </a:extLst>
          </p:cNvPr>
          <p:cNvGrpSpPr/>
          <p:nvPr/>
        </p:nvGrpSpPr>
        <p:grpSpPr>
          <a:xfrm>
            <a:off x="6223098" y="1204198"/>
            <a:ext cx="5521189" cy="1079212"/>
            <a:chOff x="5276743" y="2230161"/>
            <a:chExt cx="5521189" cy="1079212"/>
          </a:xfrm>
        </p:grpSpPr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2357F0DB-985B-4E54-90E8-3400AFF86DBF}"/>
                </a:ext>
              </a:extLst>
            </p:cNvPr>
            <p:cNvSpPr txBox="1"/>
            <p:nvPr/>
          </p:nvSpPr>
          <p:spPr>
            <a:xfrm>
              <a:off x="6369144" y="2786153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5A67E137-8DAE-41F9-AA4C-130C75D44179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02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: Shape 45">
              <a:extLst>
                <a:ext uri="{FF2B5EF4-FFF2-40B4-BE49-F238E27FC236}">
                  <a16:creationId xmlns:a16="http://schemas.microsoft.com/office/drawing/2014/main" id="{31113FC2-9F7A-4BAA-8B15-5D8C7BFA00BB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2" name="Group 54">
            <a:extLst>
              <a:ext uri="{FF2B5EF4-FFF2-40B4-BE49-F238E27FC236}">
                <a16:creationId xmlns:a16="http://schemas.microsoft.com/office/drawing/2014/main" id="{B120CCBF-B235-4B43-BDBE-1A98319E5617}"/>
              </a:ext>
            </a:extLst>
          </p:cNvPr>
          <p:cNvGrpSpPr/>
          <p:nvPr/>
        </p:nvGrpSpPr>
        <p:grpSpPr>
          <a:xfrm>
            <a:off x="6223098" y="2385522"/>
            <a:ext cx="6357901" cy="958096"/>
            <a:chOff x="5800477" y="3669744"/>
            <a:chExt cx="6357901" cy="958096"/>
          </a:xfrm>
        </p:grpSpPr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id="{CD1AD5BD-505A-44B6-B8F2-5AD7FF243FD6}"/>
                </a:ext>
              </a:extLst>
            </p:cNvPr>
            <p:cNvSpPr txBox="1"/>
            <p:nvPr/>
          </p:nvSpPr>
          <p:spPr>
            <a:xfrm>
              <a:off x="6850150" y="3862376"/>
              <a:ext cx="530822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3200" dirty="0">
                  <a:latin typeface="Bahnschrift SemiBold" panose="020B0502040204020203" pitchFamily="34" charset="0"/>
                  <a:cs typeface="Times New Roman" pitchFamily="18" charset="0"/>
                </a:rPr>
                <a:t>Data Modeling</a:t>
              </a:r>
              <a:endParaRPr lang="ko-KR" altLang="en-US" sz="3200" dirty="0">
                <a:latin typeface="Bahnschrift SemiBold" panose="020B0502040204020203" pitchFamily="34" charset="0"/>
                <a:cs typeface="Times New Roman" pitchFamily="18" charset="0"/>
              </a:endParaRPr>
            </a:p>
          </p:txBody>
        </p:sp>
        <p:sp>
          <p:nvSpPr>
            <p:cNvPr id="34" name="TextBox 30">
              <a:extLst>
                <a:ext uri="{FF2B5EF4-FFF2-40B4-BE49-F238E27FC236}">
                  <a16:creationId xmlns:a16="http://schemas.microsoft.com/office/drawing/2014/main" id="{A6259BF1-69BF-4D55-A01A-F4F283BF6CD3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itchFamily="18" charset="0"/>
                  <a:cs typeface="Times New Roman" pitchFamily="18" charset="0"/>
                </a:rPr>
                <a:t>03</a:t>
              </a:r>
              <a:endParaRPr lang="ko-KR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Freeform: Shape 46">
              <a:extLst>
                <a:ext uri="{FF2B5EF4-FFF2-40B4-BE49-F238E27FC236}">
                  <a16:creationId xmlns:a16="http://schemas.microsoft.com/office/drawing/2014/main" id="{00CCDC33-124B-4E5A-B388-B4401B327833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" name="Group 53">
            <a:extLst>
              <a:ext uri="{FF2B5EF4-FFF2-40B4-BE49-F238E27FC236}">
                <a16:creationId xmlns:a16="http://schemas.microsoft.com/office/drawing/2014/main" id="{64A83619-D802-41AA-A5DB-673E93F7DA51}"/>
              </a:ext>
            </a:extLst>
          </p:cNvPr>
          <p:cNvGrpSpPr/>
          <p:nvPr/>
        </p:nvGrpSpPr>
        <p:grpSpPr>
          <a:xfrm>
            <a:off x="6223098" y="3574208"/>
            <a:ext cx="5478461" cy="958096"/>
            <a:chOff x="6324210" y="5109327"/>
            <a:chExt cx="5478461" cy="958096"/>
          </a:xfrm>
        </p:grpSpPr>
        <p:sp>
          <p:nvSpPr>
            <p:cNvPr id="37" name="TextBox 33">
              <a:extLst>
                <a:ext uri="{FF2B5EF4-FFF2-40B4-BE49-F238E27FC236}">
                  <a16:creationId xmlns:a16="http://schemas.microsoft.com/office/drawing/2014/main" id="{0138774D-B754-4C97-9643-AD1237905E2D}"/>
                </a:ext>
              </a:extLst>
            </p:cNvPr>
            <p:cNvSpPr txBox="1"/>
            <p:nvPr/>
          </p:nvSpPr>
          <p:spPr>
            <a:xfrm>
              <a:off x="7373883" y="5290024"/>
              <a:ext cx="442878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cs typeface="Times New Roman" pitchFamily="18" charset="0"/>
                </a:rPr>
                <a:t>Site Modeling 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Times New Roman" pitchFamily="18" charset="0"/>
              </a:endParaRPr>
            </a:p>
          </p:txBody>
        </p:sp>
        <p:sp>
          <p:nvSpPr>
            <p:cNvPr id="38" name="TextBox 34">
              <a:extLst>
                <a:ext uri="{FF2B5EF4-FFF2-40B4-BE49-F238E27FC236}">
                  <a16:creationId xmlns:a16="http://schemas.microsoft.com/office/drawing/2014/main" id="{2A4DBF10-5D75-4EB1-8B4C-316223F8BB9B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: Shape 47">
              <a:extLst>
                <a:ext uri="{FF2B5EF4-FFF2-40B4-BE49-F238E27FC236}">
                  <a16:creationId xmlns:a16="http://schemas.microsoft.com/office/drawing/2014/main" id="{2EC75A7B-667D-44F3-BDB2-CB83932B8500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1D8661E0-E9DF-494E-B306-4DC66598C645}"/>
              </a:ext>
            </a:extLst>
          </p:cNvPr>
          <p:cNvSpPr txBox="1"/>
          <p:nvPr/>
        </p:nvSpPr>
        <p:spPr>
          <a:xfrm>
            <a:off x="7231758" y="1417226"/>
            <a:ext cx="5092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Times New Roman" pitchFamily="18" charset="0"/>
              </a:rPr>
              <a:t>General </a:t>
            </a:r>
            <a:r>
              <a:rPr lang="en-GB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Times New Roman" pitchFamily="18" charset="0"/>
              </a:rPr>
              <a:t>Organization</a:t>
            </a:r>
            <a:endParaRPr lang="en-GB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41" name="TextBox 57">
            <a:extLst>
              <a:ext uri="{FF2B5EF4-FFF2-40B4-BE49-F238E27FC236}">
                <a16:creationId xmlns:a16="http://schemas.microsoft.com/office/drawing/2014/main" id="{05723EC5-2D14-41D1-BA1B-BA6ED0C9E517}"/>
              </a:ext>
            </a:extLst>
          </p:cNvPr>
          <p:cNvSpPr txBox="1"/>
          <p:nvPr/>
        </p:nvSpPr>
        <p:spPr>
          <a:xfrm>
            <a:off x="544997" y="173741"/>
            <a:ext cx="52467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atin typeface="Bahnschrift SemiBold" panose="020B0502040204020203" pitchFamily="34" charset="0"/>
                <a:cs typeface="Times New Roman" pitchFamily="18" charset="0"/>
              </a:rPr>
              <a:t>TABLE OF CONTENT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5D55956-E3CE-45BF-98CA-63B3B8D65DF3}"/>
              </a:ext>
            </a:extLst>
          </p:cNvPr>
          <p:cNvCxnSpPr>
            <a:cxnSpLocks/>
          </p:cNvCxnSpPr>
          <p:nvPr/>
        </p:nvCxnSpPr>
        <p:spPr>
          <a:xfrm>
            <a:off x="923798" y="818683"/>
            <a:ext cx="42484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4">
            <a:extLst>
              <a:ext uri="{FF2B5EF4-FFF2-40B4-BE49-F238E27FC236}">
                <a16:creationId xmlns:a16="http://schemas.microsoft.com/office/drawing/2014/main" id="{55C2FCA0-D924-49A3-AB18-1ECB8D0AE1C2}"/>
              </a:ext>
            </a:extLst>
          </p:cNvPr>
          <p:cNvGrpSpPr/>
          <p:nvPr/>
        </p:nvGrpSpPr>
        <p:grpSpPr>
          <a:xfrm>
            <a:off x="6223098" y="4749184"/>
            <a:ext cx="6357901" cy="958096"/>
            <a:chOff x="5800477" y="3669744"/>
            <a:chExt cx="6357901" cy="958096"/>
          </a:xfrm>
        </p:grpSpPr>
        <p:sp>
          <p:nvSpPr>
            <p:cNvPr id="53" name="TextBox 29">
              <a:extLst>
                <a:ext uri="{FF2B5EF4-FFF2-40B4-BE49-F238E27FC236}">
                  <a16:creationId xmlns:a16="http://schemas.microsoft.com/office/drawing/2014/main" id="{440C74CD-7CEF-4B51-99CA-09D32A069FFE}"/>
                </a:ext>
              </a:extLst>
            </p:cNvPr>
            <p:cNvSpPr txBox="1"/>
            <p:nvPr/>
          </p:nvSpPr>
          <p:spPr>
            <a:xfrm>
              <a:off x="6850150" y="3814418"/>
              <a:ext cx="530822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3200" dirty="0">
                  <a:latin typeface="Bahnschrift SemiBold" panose="020B0502040204020203" pitchFamily="34" charset="0"/>
                  <a:cs typeface="Times New Roman" pitchFamily="18" charset="0"/>
                </a:rPr>
                <a:t>Companion Application </a:t>
              </a:r>
            </a:p>
          </p:txBody>
        </p:sp>
        <p:sp>
          <p:nvSpPr>
            <p:cNvPr id="54" name="TextBox 30">
              <a:extLst>
                <a:ext uri="{FF2B5EF4-FFF2-40B4-BE49-F238E27FC236}">
                  <a16:creationId xmlns:a16="http://schemas.microsoft.com/office/drawing/2014/main" id="{FCA42817-6A07-4775-A860-388C00EE3DA1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itchFamily="18" charset="0"/>
                  <a:cs typeface="Times New Roman" pitchFamily="18" charset="0"/>
                </a:rPr>
                <a:t>05</a:t>
              </a:r>
              <a:endParaRPr lang="ko-KR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Freeform: Shape 46">
              <a:extLst>
                <a:ext uri="{FF2B5EF4-FFF2-40B4-BE49-F238E27FC236}">
                  <a16:creationId xmlns:a16="http://schemas.microsoft.com/office/drawing/2014/main" id="{E34FCEF7-0FC8-4CD6-8B15-AF4F7A39572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3" name="Group 53">
            <a:extLst>
              <a:ext uri="{FF2B5EF4-FFF2-40B4-BE49-F238E27FC236}">
                <a16:creationId xmlns:a16="http://schemas.microsoft.com/office/drawing/2014/main" id="{30410C65-5B7E-47FD-9230-23F7DD0A8A76}"/>
              </a:ext>
            </a:extLst>
          </p:cNvPr>
          <p:cNvGrpSpPr/>
          <p:nvPr/>
        </p:nvGrpSpPr>
        <p:grpSpPr>
          <a:xfrm>
            <a:off x="6223098" y="5875217"/>
            <a:ext cx="5478461" cy="958096"/>
            <a:chOff x="6324210" y="5109327"/>
            <a:chExt cx="5478461" cy="958096"/>
          </a:xfrm>
        </p:grpSpPr>
        <p:sp>
          <p:nvSpPr>
            <p:cNvPr id="44" name="TextBox 33">
              <a:extLst>
                <a:ext uri="{FF2B5EF4-FFF2-40B4-BE49-F238E27FC236}">
                  <a16:creationId xmlns:a16="http://schemas.microsoft.com/office/drawing/2014/main" id="{A683CA86-D67A-45E5-B132-B600C9FECFB0}"/>
                </a:ext>
              </a:extLst>
            </p:cNvPr>
            <p:cNvSpPr txBox="1"/>
            <p:nvPr/>
          </p:nvSpPr>
          <p:spPr>
            <a:xfrm>
              <a:off x="7373883" y="5290024"/>
              <a:ext cx="442878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cs typeface="Times New Roman" pitchFamily="18" charset="0"/>
                </a:rPr>
                <a:t>Simulation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Times New Roman" pitchFamily="18" charset="0"/>
              </a:endParaRPr>
            </a:p>
          </p:txBody>
        </p:sp>
        <p:sp>
          <p:nvSpPr>
            <p:cNvPr id="45" name="TextBox 34">
              <a:extLst>
                <a:ext uri="{FF2B5EF4-FFF2-40B4-BE49-F238E27FC236}">
                  <a16:creationId xmlns:a16="http://schemas.microsoft.com/office/drawing/2014/main" id="{CBE86636-19A5-4EF4-BA60-E0345AD0E39A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06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: Shape 47">
              <a:extLst>
                <a:ext uri="{FF2B5EF4-FFF2-40B4-BE49-F238E27FC236}">
                  <a16:creationId xmlns:a16="http://schemas.microsoft.com/office/drawing/2014/main" id="{4878D491-5980-4CCA-A344-21EED8A2561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7" name="Picture 2" descr="Ecole d'ingénieurs du CESI - Alsace Tech">
            <a:extLst>
              <a:ext uri="{FF2B5EF4-FFF2-40B4-BE49-F238E27FC236}">
                <a16:creationId xmlns:a16="http://schemas.microsoft.com/office/drawing/2014/main" id="{3CB25093-FF11-4458-864C-24C660B9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1075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F733CF-F706-4C7A-931B-6EDB7858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2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Image 3" descr="Une image contenant laser, scène&#10;&#10;Description générée automatiquement">
            <a:extLst>
              <a:ext uri="{FF2B5EF4-FFF2-40B4-BE49-F238E27FC236}">
                <a16:creationId xmlns:a16="http://schemas.microsoft.com/office/drawing/2014/main" id="{3FD15475-1A46-4454-B9C4-9A09B2B85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5" b="574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67556B-933E-4100-9F36-7B43FD05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7" y="2295857"/>
            <a:ext cx="8361229" cy="130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u="sng" cap="all" dirty="0">
                <a:solidFill>
                  <a:schemeClr val="bg1"/>
                </a:solidFill>
              </a:rPr>
              <a:t>Simulation</a:t>
            </a:r>
          </a:p>
        </p:txBody>
      </p:sp>
      <p:pic>
        <p:nvPicPr>
          <p:cNvPr id="10" name="Picture 2" descr="Ecole d'ingénieurs du CESI - Alsace Tech">
            <a:extLst>
              <a:ext uri="{FF2B5EF4-FFF2-40B4-BE49-F238E27FC236}">
                <a16:creationId xmlns:a16="http://schemas.microsoft.com/office/drawing/2014/main" id="{5B586244-EF8B-43CB-B89C-AFBB1F70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31C51C-D22F-4D79-8DB8-B2AD70AF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>
                <a:solidFill>
                  <a:schemeClr val="bg1"/>
                </a:solidFill>
              </a:rPr>
              <a:t>20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5E0F08-C04F-4FEC-972A-DADA6070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2885227"/>
            <a:ext cx="6006456" cy="10789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Marteau d'officiel">
            <a:extLst>
              <a:ext uri="{FF2B5EF4-FFF2-40B4-BE49-F238E27FC236}">
                <a16:creationId xmlns:a16="http://schemas.microsoft.com/office/drawing/2014/main" id="{4C31F0FF-294D-4AD2-980C-BFB068ED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pic>
        <p:nvPicPr>
          <p:cNvPr id="13" name="Picture 2" descr="Ecole d'ingénieurs du CESI - Alsace Tech">
            <a:extLst>
              <a:ext uri="{FF2B5EF4-FFF2-40B4-BE49-F238E27FC236}">
                <a16:creationId xmlns:a16="http://schemas.microsoft.com/office/drawing/2014/main" id="{4469C194-4C75-44EB-9ADC-6DF3A32D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28458C-0874-4E7F-8DBB-A74C568B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51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Viele Fragezeichen vor schwarzem Hintergrund">
            <a:extLst>
              <a:ext uri="{FF2B5EF4-FFF2-40B4-BE49-F238E27FC236}">
                <a16:creationId xmlns:a16="http://schemas.microsoft.com/office/drawing/2014/main" id="{3DEC60DC-6A90-4C8B-ADB2-97EF2AC9D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7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5A4C76C-FB2C-4E97-BE15-C704591CE18D}"/>
              </a:ext>
            </a:extLst>
          </p:cNvPr>
          <p:cNvSpPr txBox="1">
            <a:spLocks/>
          </p:cNvSpPr>
          <p:nvPr/>
        </p:nvSpPr>
        <p:spPr>
          <a:xfrm rot="20348190">
            <a:off x="3745281" y="2332469"/>
            <a:ext cx="4825571" cy="2763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fr-F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217102F-3096-459F-94E7-9A42A8BCA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64" y="1037756"/>
            <a:ext cx="3810000" cy="3505200"/>
          </a:xfrm>
          <a:prstGeom prst="rect">
            <a:avLst/>
          </a:prstGeom>
        </p:spPr>
      </p:pic>
      <p:pic>
        <p:nvPicPr>
          <p:cNvPr id="3" name="Image 2" descr="O Fox - Fatigué">
            <a:extLst>
              <a:ext uri="{FF2B5EF4-FFF2-40B4-BE49-F238E27FC236}">
                <a16:creationId xmlns:a16="http://schemas.microsoft.com/office/drawing/2014/main" id="{C5CBC0C5-9858-45AD-9AA9-9EBA41B52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35" y="2435507"/>
            <a:ext cx="3810000" cy="3810000"/>
          </a:xfrm>
          <a:prstGeom prst="rect">
            <a:avLst/>
          </a:prstGeom>
        </p:spPr>
      </p:pic>
      <p:pic>
        <p:nvPicPr>
          <p:cNvPr id="12" name="Picture 2" descr="Ecole d'ingénieurs du CESI - Alsace Tech">
            <a:extLst>
              <a:ext uri="{FF2B5EF4-FFF2-40B4-BE49-F238E27FC236}">
                <a16:creationId xmlns:a16="http://schemas.microsoft.com/office/drawing/2014/main" id="{A7F1575C-DB81-4D76-8751-BFF71098D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2A5DB4-CC4E-4776-B1C5-CA8E18A1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2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4A94BBFD-D6A2-432C-A8F8-BFCDED095B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3800" cap="all"/>
              <a:t>INTRODUCTION</a:t>
            </a:r>
          </a:p>
          <a:p>
            <a:pPr algn="ctr"/>
            <a:endParaRPr lang="en-US" altLang="ko-KR" sz="3800" cap="all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EB4C7E-EFDA-47FF-A69E-774E68A5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1136206"/>
            <a:ext cx="6194323" cy="4761220"/>
          </a:xfrm>
          <a:prstGeom prst="rect">
            <a:avLst/>
          </a:prstGeom>
        </p:spPr>
      </p:pic>
      <p:pic>
        <p:nvPicPr>
          <p:cNvPr id="10" name="Picture 2" descr="Ecole d'ingénieurs du CESI - Alsace Tech">
            <a:extLst>
              <a:ext uri="{FF2B5EF4-FFF2-40B4-BE49-F238E27FC236}">
                <a16:creationId xmlns:a16="http://schemas.microsoft.com/office/drawing/2014/main" id="{E019B6AA-9E31-44C7-A351-EAA0D026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19A0F1-DD1F-4F3C-B78A-72A27FC5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5" name="TextBox 5">
            <a:extLst>
              <a:ext uri="{FF2B5EF4-FFF2-40B4-BE49-F238E27FC236}">
                <a16:creationId xmlns:a16="http://schemas.microsoft.com/office/drawing/2014/main" id="{D26B22AF-CED2-4E18-A35F-164D49A14633}"/>
              </a:ext>
            </a:extLst>
          </p:cNvPr>
          <p:cNvSpPr txBox="1"/>
          <p:nvPr/>
        </p:nvSpPr>
        <p:spPr>
          <a:xfrm>
            <a:off x="3492818" y="2029217"/>
            <a:ext cx="5194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Bahnschrift SemiBold" panose="020B0502040204020203" pitchFamily="34" charset="0"/>
                <a:cs typeface="Times New Roman" pitchFamily="18" charset="0"/>
              </a:rPr>
              <a:t>Work Environment 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1378-916B-4DDA-A4C7-9A2FA079A6AF}"/>
              </a:ext>
            </a:extLst>
          </p:cNvPr>
          <p:cNvCxnSpPr>
            <a:cxnSpLocks/>
          </p:cNvCxnSpPr>
          <p:nvPr/>
        </p:nvCxnSpPr>
        <p:spPr>
          <a:xfrm>
            <a:off x="3141406" y="3598877"/>
            <a:ext cx="58108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raphique 10" descr="Ordinateur portable contour">
            <a:extLst>
              <a:ext uri="{FF2B5EF4-FFF2-40B4-BE49-F238E27FC236}">
                <a16:creationId xmlns:a16="http://schemas.microsoft.com/office/drawing/2014/main" id="{A8A0EB33-4219-4885-8378-8C06D9DE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488" y="3429000"/>
            <a:ext cx="2475512" cy="2475512"/>
          </a:xfrm>
          <a:prstGeom prst="rect">
            <a:avLst/>
          </a:prstGeom>
        </p:spPr>
      </p:pic>
      <p:pic>
        <p:nvPicPr>
          <p:cNvPr id="12" name="Picture 2" descr="Ecole d'ingénieurs du CESI - Alsace Tech">
            <a:extLst>
              <a:ext uri="{FF2B5EF4-FFF2-40B4-BE49-F238E27FC236}">
                <a16:creationId xmlns:a16="http://schemas.microsoft.com/office/drawing/2014/main" id="{221CF55F-8AA2-46F7-AE14-F3E10D62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A641C2-8F8D-4B13-AD9C-136D47D4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0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>
            <a:extLst>
              <a:ext uri="{FF2B5EF4-FFF2-40B4-BE49-F238E27FC236}">
                <a16:creationId xmlns:a16="http://schemas.microsoft.com/office/drawing/2014/main" id="{FAF16ED9-1254-48E2-BF8C-C8ADCE5FF3C2}"/>
              </a:ext>
            </a:extLst>
          </p:cNvPr>
          <p:cNvSpPr/>
          <p:nvPr/>
        </p:nvSpPr>
        <p:spPr>
          <a:xfrm>
            <a:off x="872294" y="3043642"/>
            <a:ext cx="2192702" cy="529958"/>
          </a:xfrm>
          <a:prstGeom prst="cube">
            <a:avLst>
              <a:gd name="adj" fmla="val 173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1C96350-F055-4CFF-A9E0-8026DE2BEBAA}"/>
              </a:ext>
            </a:extLst>
          </p:cNvPr>
          <p:cNvSpPr/>
          <p:nvPr/>
        </p:nvSpPr>
        <p:spPr>
          <a:xfrm>
            <a:off x="3959005" y="4577321"/>
            <a:ext cx="2192702" cy="529958"/>
          </a:xfrm>
          <a:prstGeom prst="cube">
            <a:avLst>
              <a:gd name="adj" fmla="val 173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C9E0B272-4082-4218-AF5B-F1DA8C2626A9}"/>
              </a:ext>
            </a:extLst>
          </p:cNvPr>
          <p:cNvSpPr/>
          <p:nvPr/>
        </p:nvSpPr>
        <p:spPr>
          <a:xfrm>
            <a:off x="7046117" y="3388227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82303A3-9D02-4B9B-8494-8D9B1AE82FDA}"/>
              </a:ext>
            </a:extLst>
          </p:cNvPr>
          <p:cNvSpPr/>
          <p:nvPr/>
        </p:nvSpPr>
        <p:spPr>
          <a:xfrm>
            <a:off x="9805735" y="4718337"/>
            <a:ext cx="2192702" cy="529958"/>
          </a:xfrm>
          <a:prstGeom prst="cube">
            <a:avLst>
              <a:gd name="adj" fmla="val 17308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ardrop 12">
            <a:extLst>
              <a:ext uri="{FF2B5EF4-FFF2-40B4-BE49-F238E27FC236}">
                <a16:creationId xmlns:a16="http://schemas.microsoft.com/office/drawing/2014/main" id="{ACC08AA4-DA2E-482C-B9A5-8B3148F27555}"/>
              </a:ext>
            </a:extLst>
          </p:cNvPr>
          <p:cNvSpPr/>
          <p:nvPr/>
        </p:nvSpPr>
        <p:spPr>
          <a:xfrm rot="8100000">
            <a:off x="1349060" y="1454212"/>
            <a:ext cx="1239172" cy="1217025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ardrop 12">
            <a:extLst>
              <a:ext uri="{FF2B5EF4-FFF2-40B4-BE49-F238E27FC236}">
                <a16:creationId xmlns:a16="http://schemas.microsoft.com/office/drawing/2014/main" id="{97A442A1-2540-48C8-B597-50A818AF2AED}"/>
              </a:ext>
            </a:extLst>
          </p:cNvPr>
          <p:cNvSpPr/>
          <p:nvPr/>
        </p:nvSpPr>
        <p:spPr>
          <a:xfrm rot="8100000">
            <a:off x="4383306" y="2970417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ardrop 12">
            <a:extLst>
              <a:ext uri="{FF2B5EF4-FFF2-40B4-BE49-F238E27FC236}">
                <a16:creationId xmlns:a16="http://schemas.microsoft.com/office/drawing/2014/main" id="{42D265F8-9987-44DC-9307-3AB55314764D}"/>
              </a:ext>
            </a:extLst>
          </p:cNvPr>
          <p:cNvSpPr/>
          <p:nvPr/>
        </p:nvSpPr>
        <p:spPr>
          <a:xfrm rot="8100000">
            <a:off x="7457678" y="1692461"/>
            <a:ext cx="1321026" cy="1321026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ardrop 12">
            <a:extLst>
              <a:ext uri="{FF2B5EF4-FFF2-40B4-BE49-F238E27FC236}">
                <a16:creationId xmlns:a16="http://schemas.microsoft.com/office/drawing/2014/main" id="{B7FE1371-53B1-46DA-B708-449E8D95A56E}"/>
              </a:ext>
            </a:extLst>
          </p:cNvPr>
          <p:cNvSpPr/>
          <p:nvPr/>
        </p:nvSpPr>
        <p:spPr>
          <a:xfrm rot="8100000">
            <a:off x="10282500" y="3114839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CC216E23-E89C-477F-ABC8-4746687E91CB}"/>
              </a:ext>
            </a:extLst>
          </p:cNvPr>
          <p:cNvSpPr txBox="1"/>
          <p:nvPr/>
        </p:nvSpPr>
        <p:spPr>
          <a:xfrm>
            <a:off x="1179641" y="3162008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773382C6-F0EE-4922-8E7D-626C40A664E6}"/>
              </a:ext>
            </a:extLst>
          </p:cNvPr>
          <p:cNvSpPr txBox="1"/>
          <p:nvPr/>
        </p:nvSpPr>
        <p:spPr>
          <a:xfrm>
            <a:off x="4207120" y="4687288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Paradigm</a:t>
            </a:r>
            <a:endParaRPr lang="ko-KR" altLang="en-US" sz="1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62D26D21-77B2-491F-9521-730040484862}"/>
              </a:ext>
            </a:extLst>
          </p:cNvPr>
          <p:cNvSpPr txBox="1"/>
          <p:nvPr/>
        </p:nvSpPr>
        <p:spPr>
          <a:xfrm>
            <a:off x="7322418" y="3499317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B75E310-18C5-4ED5-B486-A4FF966EFB20}"/>
              </a:ext>
            </a:extLst>
          </p:cNvPr>
          <p:cNvSpPr txBox="1"/>
          <p:nvPr/>
        </p:nvSpPr>
        <p:spPr>
          <a:xfrm>
            <a:off x="10106315" y="4832833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C9D82FC-832A-490F-ACF3-39F69420ED10}"/>
              </a:ext>
            </a:extLst>
          </p:cNvPr>
          <p:cNvSpPr txBox="1"/>
          <p:nvPr/>
        </p:nvSpPr>
        <p:spPr>
          <a:xfrm>
            <a:off x="1641511" y="1766181"/>
            <a:ext cx="65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6769F48-C07F-45C5-80C5-BD8EDD5CB3A0}"/>
              </a:ext>
            </a:extLst>
          </p:cNvPr>
          <p:cNvSpPr txBox="1"/>
          <p:nvPr/>
        </p:nvSpPr>
        <p:spPr>
          <a:xfrm>
            <a:off x="4608250" y="3315897"/>
            <a:ext cx="78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11935D9-AB01-4225-930D-B3188EA807AF}"/>
              </a:ext>
            </a:extLst>
          </p:cNvPr>
          <p:cNvSpPr txBox="1"/>
          <p:nvPr/>
        </p:nvSpPr>
        <p:spPr>
          <a:xfrm>
            <a:off x="7524244" y="2062724"/>
            <a:ext cx="1187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SGDBR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8401DD2-5481-446D-9F3B-ED47932529AF}"/>
              </a:ext>
            </a:extLst>
          </p:cNvPr>
          <p:cNvSpPr txBox="1"/>
          <p:nvPr/>
        </p:nvSpPr>
        <p:spPr>
          <a:xfrm>
            <a:off x="10507444" y="3422372"/>
            <a:ext cx="78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58FE7DB-17D5-4D3D-B0D1-9488E4D2289B}"/>
              </a:ext>
            </a:extLst>
          </p:cNvPr>
          <p:cNvCxnSpPr>
            <a:cxnSpLocks/>
          </p:cNvCxnSpPr>
          <p:nvPr/>
        </p:nvCxnSpPr>
        <p:spPr>
          <a:xfrm>
            <a:off x="4372062" y="1051714"/>
            <a:ext cx="34478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72FA6D1-5771-4C09-944F-6680A9CF4997}"/>
              </a:ext>
            </a:extLst>
          </p:cNvPr>
          <p:cNvSpPr txBox="1"/>
          <p:nvPr/>
        </p:nvSpPr>
        <p:spPr>
          <a:xfrm>
            <a:off x="3025173" y="652749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8AE572E9-DBCD-420C-B607-9AE716A66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84" y="5107278"/>
            <a:ext cx="1591543" cy="159154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C6FF6C2-9B82-49C3-A5A3-05E5B8BC4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07" y="5355041"/>
            <a:ext cx="1502959" cy="1502959"/>
          </a:xfrm>
          <a:prstGeom prst="rect">
            <a:avLst/>
          </a:prstGeom>
        </p:spPr>
      </p:pic>
      <p:pic>
        <p:nvPicPr>
          <p:cNvPr id="49" name="Graphique 48" descr="Ordinateur portable contour">
            <a:extLst>
              <a:ext uri="{FF2B5EF4-FFF2-40B4-BE49-F238E27FC236}">
                <a16:creationId xmlns:a16="http://schemas.microsoft.com/office/drawing/2014/main" id="{8119407B-FC30-45F4-A208-D6EA912EA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7202" y="912273"/>
            <a:ext cx="914400" cy="914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4D9CC5-DEC7-45D6-AD0F-45DCA4820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03" y="3975568"/>
            <a:ext cx="2231816" cy="891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39F1DB-FE62-4235-8896-2DB7765005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32" y="3599393"/>
            <a:ext cx="1821511" cy="891399"/>
          </a:xfrm>
          <a:prstGeom prst="rect">
            <a:avLst/>
          </a:prstGeom>
        </p:spPr>
      </p:pic>
      <p:pic>
        <p:nvPicPr>
          <p:cNvPr id="34" name="Picture 2" descr="Ecole d'ingénieurs du CESI - Alsace Tech">
            <a:extLst>
              <a:ext uri="{FF2B5EF4-FFF2-40B4-BE49-F238E27FC236}">
                <a16:creationId xmlns:a16="http://schemas.microsoft.com/office/drawing/2014/main" id="{8699C7EC-438E-4986-8B34-6C572936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F8CF84-5DFC-4CCA-8257-DC9C5C48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87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F4534-8717-4E03-A588-9D1859B73CFA}"/>
              </a:ext>
            </a:extLst>
          </p:cNvPr>
          <p:cNvSpPr txBox="1"/>
          <p:nvPr/>
        </p:nvSpPr>
        <p:spPr>
          <a:xfrm>
            <a:off x="6659882" y="2885455"/>
            <a:ext cx="4606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GB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endParaRPr lang="ko-KR" altLang="en-US" sz="5400" dirty="0">
              <a:latin typeface="Bahnschrift SemiBold" panose="020B0502040204020203" pitchFamily="34" charset="0"/>
              <a:cs typeface="Times New Roman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23E5138-865B-4698-9143-53FD3295556B}"/>
              </a:ext>
            </a:extLst>
          </p:cNvPr>
          <p:cNvCxnSpPr>
            <a:cxnSpLocks/>
          </p:cNvCxnSpPr>
          <p:nvPr/>
        </p:nvCxnSpPr>
        <p:spPr>
          <a:xfrm>
            <a:off x="6659882" y="4620569"/>
            <a:ext cx="46066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raphique 10" descr="Ordinateur portable contour">
            <a:extLst>
              <a:ext uri="{FF2B5EF4-FFF2-40B4-BE49-F238E27FC236}">
                <a16:creationId xmlns:a16="http://schemas.microsoft.com/office/drawing/2014/main" id="{E5C8DF7D-EEAB-4228-9ADD-B16982B19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57907"/>
            <a:ext cx="5303520" cy="4942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A80AD5-B614-44FB-8779-6C43DB48A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" y="2383155"/>
            <a:ext cx="3044188" cy="1695450"/>
          </a:xfrm>
          <a:prstGeom prst="rect">
            <a:avLst/>
          </a:prstGeom>
        </p:spPr>
      </p:pic>
      <p:pic>
        <p:nvPicPr>
          <p:cNvPr id="9" name="Picture 2" descr="Ecole d'ingénieurs du CESI - Alsace Tech">
            <a:extLst>
              <a:ext uri="{FF2B5EF4-FFF2-40B4-BE49-F238E27FC236}">
                <a16:creationId xmlns:a16="http://schemas.microsoft.com/office/drawing/2014/main" id="{0005BD70-AE7D-4EB5-8515-3654BD36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9973A8-085D-4E77-BC81-3F347F97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6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9583FA01-59D7-4F1B-BC69-4AC9CA8F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82" y="1013722"/>
            <a:ext cx="10823098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u="sng" cap="all" dirty="0"/>
              <a:t>OBS diagram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460FF6-525E-4D98-BECC-342C1DE5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6" y="2815771"/>
            <a:ext cx="10450285" cy="3278369"/>
          </a:xfrm>
          <a:prstGeom prst="rect">
            <a:avLst/>
          </a:prstGeom>
        </p:spPr>
      </p:pic>
      <p:sp>
        <p:nvSpPr>
          <p:cNvPr id="40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Picture 2" descr="Ecole d'ingénieurs du CESI - Alsace Tech">
            <a:extLst>
              <a:ext uri="{FF2B5EF4-FFF2-40B4-BE49-F238E27FC236}">
                <a16:creationId xmlns:a16="http://schemas.microsoft.com/office/drawing/2014/main" id="{348DA620-EE02-4DF1-883E-207383F0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CBD275-B1C9-4B81-9184-6D21E026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110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78CB23-DE5E-46FF-87CB-C9A547C9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174" y="2477570"/>
            <a:ext cx="3720576" cy="8295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cap="all" dirty="0"/>
              <a:t>WBS diagram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0C88D71-BF9E-4770-B4B5-FAC7BC63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220879"/>
            <a:ext cx="6900380" cy="4416242"/>
          </a:xfrm>
          <a:prstGeom prst="rect">
            <a:avLst/>
          </a:prstGeom>
        </p:spPr>
      </p:pic>
      <p:sp>
        <p:nvSpPr>
          <p:cNvPr id="5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2" descr="Ecole d'ingénieurs du CESI - Alsace Tech">
            <a:extLst>
              <a:ext uri="{FF2B5EF4-FFF2-40B4-BE49-F238E27FC236}">
                <a16:creationId xmlns:a16="http://schemas.microsoft.com/office/drawing/2014/main" id="{662F11C5-F529-4773-96BE-1148C7DB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5A0385-31FF-4B56-811F-7E0201E6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5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4" name="Rectangle 49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F35F27-D90C-4451-987F-57455E650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52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4BDE51-BE38-4923-BECC-C09DDF6F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104" y="2580967"/>
            <a:ext cx="5607908" cy="11071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ko-KR" sz="6500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</p:txBody>
      </p:sp>
      <p:pic>
        <p:nvPicPr>
          <p:cNvPr id="9" name="Picture 2" descr="Ecole d'ingénieurs du CESI - Alsace Tech">
            <a:extLst>
              <a:ext uri="{FF2B5EF4-FFF2-40B4-BE49-F238E27FC236}">
                <a16:creationId xmlns:a16="http://schemas.microsoft.com/office/drawing/2014/main" id="{D64A6AFC-3CBE-4B83-8EE1-62D2DD03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53" y="546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F78611-6E5E-47C6-BCB6-7AD1501F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D362-F9B2-4C11-AB19-756C1834799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874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121</Words>
  <Application>Microsoft Office PowerPoint</Application>
  <PresentationFormat>Grand écran</PresentationFormat>
  <Paragraphs>83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Bahnschrift SemiBold</vt:lpstr>
      <vt:lpstr>Calibri</vt:lpstr>
      <vt:lpstr>Franklin Gothic Book</vt:lpstr>
      <vt:lpstr>Times New Roman</vt:lpstr>
      <vt:lpstr>Cadrage</vt:lpstr>
      <vt:lpstr> </vt:lpstr>
      <vt:lpstr>Présentation PowerPoint</vt:lpstr>
      <vt:lpstr>INTRODUCTION </vt:lpstr>
      <vt:lpstr>Présentation PowerPoint</vt:lpstr>
      <vt:lpstr>Présentation PowerPoint</vt:lpstr>
      <vt:lpstr>Présentation PowerPoint</vt:lpstr>
      <vt:lpstr>OBS diagram</vt:lpstr>
      <vt:lpstr>WBS diagram</vt:lpstr>
      <vt:lpstr>Data Modeling</vt:lpstr>
      <vt:lpstr>Présentation PowerPoint</vt:lpstr>
      <vt:lpstr>Présentation PowerPoint</vt:lpstr>
      <vt:lpstr>Data Base</vt:lpstr>
      <vt:lpstr>Site Modeling </vt:lpstr>
      <vt:lpstr>FRONT-END </vt:lpstr>
      <vt:lpstr>Home Page</vt:lpstr>
      <vt:lpstr>Back-End </vt:lpstr>
      <vt:lpstr>MVC Architecture</vt:lpstr>
      <vt:lpstr>Companion Application</vt:lpstr>
      <vt:lpstr>Présentation PowerPoint</vt:lpstr>
      <vt:lpstr>Simulation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TALEB</dc:creator>
  <cp:lastModifiedBy>MERAKEB</cp:lastModifiedBy>
  <cp:revision>122</cp:revision>
  <dcterms:created xsi:type="dcterms:W3CDTF">2021-11-30T10:05:24Z</dcterms:created>
  <dcterms:modified xsi:type="dcterms:W3CDTF">2022-04-03T11:21:04Z</dcterms:modified>
</cp:coreProperties>
</file>