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1" r:id="rId2"/>
    <p:sldId id="265" r:id="rId3"/>
    <p:sldId id="345" r:id="rId4"/>
    <p:sldId id="340" r:id="rId5"/>
    <p:sldId id="346" r:id="rId6"/>
    <p:sldId id="357" r:id="rId7"/>
    <p:sldId id="348" r:id="rId8"/>
    <p:sldId id="301" r:id="rId9"/>
    <p:sldId id="349" r:id="rId10"/>
    <p:sldId id="306" r:id="rId11"/>
    <p:sldId id="353" r:id="rId12"/>
    <p:sldId id="302" r:id="rId13"/>
    <p:sldId id="350" r:id="rId14"/>
    <p:sldId id="309" r:id="rId15"/>
    <p:sldId id="352" r:id="rId16"/>
    <p:sldId id="296" r:id="rId17"/>
    <p:sldId id="354" r:id="rId18"/>
    <p:sldId id="317" r:id="rId19"/>
    <p:sldId id="328" r:id="rId20"/>
    <p:sldId id="329" r:id="rId21"/>
    <p:sldId id="330" r:id="rId22"/>
    <p:sldId id="355" r:id="rId23"/>
    <p:sldId id="327" r:id="rId24"/>
    <p:sldId id="333" r:id="rId25"/>
    <p:sldId id="334" r:id="rId26"/>
    <p:sldId id="335" r:id="rId27"/>
    <p:sldId id="356" r:id="rId28"/>
    <p:sldId id="331" r:id="rId29"/>
    <p:sldId id="297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3" userDrawn="1">
          <p15:clr>
            <a:srgbClr val="A4A3A4"/>
          </p15:clr>
        </p15:guide>
        <p15:guide id="2" orient="horz" pos="255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1C4CB20-B533-8B6A-B515-83F41E707340}" name="Gustavo Neves" initials="GN" userId="c10c3b0b342be58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5F5F5"/>
    <a:srgbClr val="FFF9E7"/>
    <a:srgbClr val="FFFAEB"/>
    <a:srgbClr val="FFFCF3"/>
    <a:srgbClr val="F0F4FA"/>
    <a:srgbClr val="EBF0F9"/>
    <a:srgbClr val="F1F8EC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pos="483"/>
        <p:guide orient="horz" pos="255"/>
        <p:guide orient="horz" pos="5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815A7-195F-4713-8255-1BF45095A372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30680-BC64-4112-BF1E-822373DE8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7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30680-BC64-4112-BF1E-822373DE87D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62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30680-BC64-4112-BF1E-822373DE87D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035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30680-BC64-4112-BF1E-822373DE87D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17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3BF9F-3CF4-E90D-E59F-34EBEDB23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0EBAE3-37D8-C848-09CB-B0ABBBD36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16E9A8-212B-C240-B0AB-2F0F95CF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979-98D2-4A59-8F6E-5465D39C32F1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CE1D45-93B6-BE6B-52A1-BB816EE1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FB56B0-3D47-2588-B14D-62FF15B3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5BA0-E369-4EBA-BF69-15CDE0F45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21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7813D-8F8C-E695-423F-DF77F8AC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9139A0-E7B3-2C97-64EB-32A3BAB32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008B5-8F7A-7DF4-F42E-2DC5CDC9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979-98D2-4A59-8F6E-5465D39C32F1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43A624-9DC5-1F4F-8017-09463528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4908F7-FD7F-45EF-E1F3-6836B3F1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5BA0-E369-4EBA-BF69-15CDE0F45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46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FB3778-3312-C965-12C4-8A519C2F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229E55-7575-061A-1B48-00F320B31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634F7B-C213-85B1-A333-B7B25290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979-98D2-4A59-8F6E-5465D39C32F1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10C4A-C950-E98A-E6AA-4C063E25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A514A7-5913-8452-A6A9-573DD7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5BA0-E369-4EBA-BF69-15CDE0F45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14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DC447-D5C6-A547-C5AA-9379EB1D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385459-70E1-CF35-4D70-BDB13D530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72FD70-083B-3102-DB21-D58D67A4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979-98D2-4A59-8F6E-5465D39C32F1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5580B-87DC-CA71-39DF-5FE9EFE2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39A695-9063-92DB-D85D-E1029679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5BA0-E369-4EBA-BF69-15CDE0F45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6882D-C7B0-30FA-952E-9FDF020E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86376E-DF3A-094E-48EB-7BA94550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D9F4A4-65BF-FBF9-C1E5-8975B1D3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979-98D2-4A59-8F6E-5465D39C32F1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ADE5E9-C8ED-E18F-1523-B0A8F837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AEB9B5-FE18-5B9D-2129-CA98691A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5BA0-E369-4EBA-BF69-15CDE0F45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1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4FA40-5726-E706-2C2B-3145E5E5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4268AC-E296-E7F2-051C-6B1CFD3DD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6D7553-D0D7-B494-8DBA-4F45704F5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E72C9F-7EBD-5A23-CA89-9A955B7A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979-98D2-4A59-8F6E-5465D39C32F1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FB3A57-0A5E-FD6E-6FEE-F502F29D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5F7CAE-D233-0315-D48E-65FFF837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5BA0-E369-4EBA-BF69-15CDE0F45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7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99730-6B6C-671D-1B43-D4201BFC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45A259-90BB-7CAA-0578-97AEEE666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F0CA78-C94B-00A5-7E3B-FC109644D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8593CD-13DE-691C-DC03-1C7B6FEBD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654D13C-10D0-6C91-B7BB-3B88C0C6C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3B551F-1877-1B26-E14F-8F16DE0F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979-98D2-4A59-8F6E-5465D39C32F1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E9BEAA-0E8C-A8AA-3B95-DF39A5F9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F71433-94A5-670B-C8DD-E4CB5904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5BA0-E369-4EBA-BF69-15CDE0F45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96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EE7F6-57CF-949C-BAD2-0B95B17B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5D9DAE-4E43-542A-EEBE-9E8F7B34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979-98D2-4A59-8F6E-5465D39C32F1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ECDED9-AD97-7B86-A982-F607F041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781866-69C8-D0BE-BAA7-F481B0FD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5BA0-E369-4EBA-BF69-15CDE0F45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95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809C10-D631-5AB8-DABF-4D7F0C28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979-98D2-4A59-8F6E-5465D39C32F1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187DD0-7B23-A258-CEC5-29B1B39F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496BF2-29C3-BE4A-4041-C6173C32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5BA0-E369-4EBA-BF69-15CDE0F45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90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6A435-6F0F-E987-5CA6-786357D0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DF288-B5FC-4448-1D9E-853F4AB7E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0EFEFA-C240-C511-C5A6-E5E321369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47DA98-DF11-F6DB-1B7A-3F9B187F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979-98D2-4A59-8F6E-5465D39C32F1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123AAA-D74F-DE08-BC5B-A72D3A64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9C4ECF-3B81-F95D-DE7C-798C983F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5BA0-E369-4EBA-BF69-15CDE0F45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3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E8FD6-8379-B278-FD74-DA63BE69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4F755C-CBAC-887E-9EB6-AE3062F61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C04183-7B5D-0B55-C00F-48BB9BA23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F37D32-E29F-7545-45AD-0676A1EB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979-98D2-4A59-8F6E-5465D39C32F1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BB30CF-A5D2-8DA1-7D59-C09AF870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52F2EA-6ECC-AA2E-D3C1-4D0EE42B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5BA0-E369-4EBA-BF69-15CDE0F45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27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CA6E29-ACE8-CD21-A68D-268294B0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5DB27-A85A-7D56-7AAB-F4B2F994F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1411E4-19FE-6410-7FFA-BE3056198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A7979-98D2-4A59-8F6E-5465D39C32F1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3F2356-1720-A5D4-8383-842C260BA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AE2B13-69E2-227C-0FFD-B21939BE9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65BA0-E369-4EBA-BF69-15CDE0F45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4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uNOrFov_gtlbCh9sDxOOgPc8xXoLVCJK?usp=sharing#scrollTo=-1d_QHlkJi-Y" TargetMode="External"/><Relationship Id="rId3" Type="http://schemas.openxmlformats.org/officeDocument/2006/relationships/hyperlink" Target="https://www.youtube.com/watch?v=JE2fcL9ABdM" TargetMode="External"/><Relationship Id="rId7" Type="http://schemas.openxmlformats.org/officeDocument/2006/relationships/hyperlink" Target="https://1drv.ms/b/s!AoZ-6_5SXxJBheE8vNf03vCo-I2PRw?e=jPkhBK" TargetMode="External"/><Relationship Id="rId2" Type="http://schemas.openxmlformats.org/officeDocument/2006/relationships/hyperlink" Target="https://miro.com/app/dashboar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drive/1QjUzuGEmL18Sy6Pn4b8Y1Uh3M9Hxqf4F?usp=sharing" TargetMode="External"/><Relationship Id="rId5" Type="http://schemas.openxmlformats.org/officeDocument/2006/relationships/hyperlink" Target="https://1drv.ms/x/s!AoZ-6_5SXxJBhdgxqC6HF_XJD15cmg?e=06HQBR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s://app.powerbi.com/view?r=eyJrIjoiM2Y1YzMxMzQtNjU0ZC00ODRmLWE0NDgtMGI5OGJhYTFkNjFhIiwidCI6IjExZGJiZmUyLTg5YjgtNDU0OS1iZTEwLWNlYzM2NGU1OTU1MSIsImMiOjR9" TargetMode="External"/><Relationship Id="rId9" Type="http://schemas.openxmlformats.org/officeDocument/2006/relationships/hyperlink" Target="https://1drv.ms/b/s!AoZ-6_5SXxJBheFBzLZWiHcWbrpCIg?e=Kg1hs0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griconline.com.br/portal/artigos/estrutura-do-credito-rural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ite.moki.com.br/post/dashboard-o-que-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Fundo Branco [Para Foto, PNG e Liso]">
            <a:extLst>
              <a:ext uri="{FF2B5EF4-FFF2-40B4-BE49-F238E27FC236}">
                <a16:creationId xmlns:a16="http://schemas.microsoft.com/office/drawing/2014/main" id="{C80D549D-8C02-26A6-4BA6-A6D793921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1956C3-A322-759C-EE50-6DC352717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075" y="2428288"/>
            <a:ext cx="294984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b="1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Global </a:t>
            </a:r>
            <a:r>
              <a:rPr lang="pt-BR" altLang="pt-BR" sz="3600" b="1" err="1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Solution</a:t>
            </a:r>
            <a:endParaRPr lang="pt-BR" altLang="pt-BR" sz="2800" b="1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47BAB0-8F9A-8079-33AC-FED4F26FCD24}"/>
              </a:ext>
            </a:extLst>
          </p:cNvPr>
          <p:cNvSpPr txBox="1"/>
          <p:nvPr/>
        </p:nvSpPr>
        <p:spPr>
          <a:xfrm>
            <a:off x="4138521" y="5298536"/>
            <a:ext cx="39149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1600" b="1">
                <a:solidFill>
                  <a:schemeClr val="accent6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Turma: 1TSCOA </a:t>
            </a:r>
            <a:endParaRPr lang="pt-BR" sz="160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r>
              <a:rPr lang="pt-BR" sz="1600">
                <a:solidFill>
                  <a:schemeClr val="accent6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Guilherme Nunes Camilo</a:t>
            </a:r>
            <a:r>
              <a:rPr lang="pt-BR" sz="160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pt-BR" sz="1600">
                <a:solidFill>
                  <a:schemeClr val="accent6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RM550917 </a:t>
            </a:r>
            <a:endParaRPr lang="pt-BR" sz="160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r>
              <a:rPr lang="pt-BR" sz="1600">
                <a:solidFill>
                  <a:schemeClr val="accent6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Gustavo Neves da Silva Santos</a:t>
            </a:r>
            <a:r>
              <a:rPr lang="pt-BR" sz="160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pt-BR" sz="1600">
                <a:solidFill>
                  <a:schemeClr val="accent6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RM97614 </a:t>
            </a:r>
            <a:endParaRPr lang="pt-BR" sz="160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r>
              <a:rPr lang="pt-BR" sz="1600">
                <a:solidFill>
                  <a:schemeClr val="accent6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Josivaldo dos Santos Silva </a:t>
            </a:r>
            <a:r>
              <a:rPr lang="pt-BR" sz="160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pt-BR" sz="1600">
                <a:solidFill>
                  <a:schemeClr val="accent6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RM99543 </a:t>
            </a:r>
            <a:endParaRPr lang="pt-BR" sz="160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r>
              <a:rPr lang="pt-BR" sz="1600">
                <a:solidFill>
                  <a:schemeClr val="accent6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Kevin Souza Alves Da Silva</a:t>
            </a:r>
            <a:r>
              <a:rPr lang="pt-BR" sz="160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pt-BR" sz="1600">
                <a:solidFill>
                  <a:schemeClr val="accent6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RM98749 </a:t>
            </a:r>
            <a:endParaRPr lang="pt-BR" sz="160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5" descr="Vestibular FIAP - Calendário do Vestibular">
            <a:extLst>
              <a:ext uri="{FF2B5EF4-FFF2-40B4-BE49-F238E27FC236}">
                <a16:creationId xmlns:a16="http://schemas.microsoft.com/office/drawing/2014/main" id="{A1B2D513-AE2F-AD74-8612-16034DED8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61" t="25801" r="29992" b="25801"/>
          <a:stretch/>
        </p:blipFill>
        <p:spPr bwMode="auto">
          <a:xfrm>
            <a:off x="4776156" y="384412"/>
            <a:ext cx="2639684" cy="166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40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NS BÍBLICAS: FUNDOS PPT´s">
            <a:extLst>
              <a:ext uri="{FF2B5EF4-FFF2-40B4-BE49-F238E27FC236}">
                <a16:creationId xmlns:a16="http://schemas.microsoft.com/office/drawing/2014/main" id="{87873DF1-69FA-7A59-0386-3BAD6BA60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D0754B-A172-CC33-E610-E9ADB5385D37}"/>
              </a:ext>
            </a:extLst>
          </p:cNvPr>
          <p:cNvSpPr txBox="1"/>
          <p:nvPr/>
        </p:nvSpPr>
        <p:spPr>
          <a:xfrm>
            <a:off x="766763" y="404813"/>
            <a:ext cx="10700274" cy="55399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/>
            <a:r>
              <a:rPr lang="pt-BR" b="1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Impacto da solução</a:t>
            </a:r>
            <a:endParaRPr lang="pt-BR" b="0" i="0">
              <a:solidFill>
                <a:schemeClr val="accent6">
                  <a:lumMod val="50000"/>
                </a:schemeClr>
              </a:solidFill>
              <a:effectLst/>
              <a:latin typeface="+mj-lt"/>
            </a:endParaRPr>
          </a:p>
          <a:p>
            <a:pPr indent="446088" algn="just" rtl="0" fontAlgn="base"/>
            <a:endParaRPr lang="pt-BR" sz="1600" b="0" i="0">
              <a:solidFill>
                <a:schemeClr val="accent6">
                  <a:lumMod val="50000"/>
                </a:schemeClr>
              </a:solidFill>
              <a:effectLst/>
              <a:latin typeface="+mj-lt"/>
            </a:endParaRPr>
          </a:p>
          <a:p>
            <a:pPr marL="446088" indent="-446088" algn="just" fontAlgn="base">
              <a:buFont typeface="Arial" panose="020B0604020202020204" pitchFamily="34" charset="0"/>
              <a:buChar char="•"/>
            </a:pPr>
            <a:endParaRPr lang="pt-BR" sz="1600" b="0" i="0">
              <a:solidFill>
                <a:schemeClr val="accent6">
                  <a:lumMod val="50000"/>
                </a:schemeClr>
              </a:solidFill>
              <a:effectLst/>
              <a:latin typeface="+mj-lt"/>
            </a:endParaRPr>
          </a:p>
          <a:p>
            <a:pPr marL="446088" indent="-446088" algn="just" fontAlgn="base">
              <a:buFont typeface="Arial" panose="020B0604020202020204" pitchFamily="34" charset="0"/>
              <a:buChar char="•"/>
            </a:pPr>
            <a:r>
              <a:rPr lang="pt-BR" sz="1600" b="1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Mitigação da morosidade no processo de concessão de crédito</a:t>
            </a:r>
            <a:r>
              <a:rPr lang="pt-BR" sz="1600" b="0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: A potencial orientação por meio da agregação de informações essenciais ocasiona em maior entendimento e preparação do produtor rural para enfrentar o processo de solicitação de crédito e financiamento.</a:t>
            </a:r>
          </a:p>
          <a:p>
            <a:pPr lvl="1" algn="just" fontAlgn="base"/>
            <a:endParaRPr lang="pt-BR" sz="1600" b="0" i="0">
              <a:solidFill>
                <a:schemeClr val="accent6">
                  <a:lumMod val="50000"/>
                </a:schemeClr>
              </a:solidFill>
              <a:effectLst/>
              <a:latin typeface="+mj-lt"/>
            </a:endParaRPr>
          </a:p>
          <a:p>
            <a:pPr marL="446088" lvl="1" indent="-446088" algn="just" fontAlgn="base">
              <a:buFont typeface="Arial" panose="020B0604020202020204" pitchFamily="34" charset="0"/>
              <a:buChar char="•"/>
            </a:pPr>
            <a:r>
              <a:rPr lang="pt-BR" sz="1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Democratização do acesso à informação</a:t>
            </a:r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+mj-lt"/>
              </a:rPr>
              <a:t>: </a:t>
            </a:r>
            <a:r>
              <a:rPr lang="pt-BR" sz="1600" b="0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Com a personalização do conteúdo exibido ao usuário final, é esperada melhora na aquisição de conhecimento e informações específicas e direcionadas aos interesses e finalidades do pequeno e médio produtor.</a:t>
            </a:r>
          </a:p>
          <a:p>
            <a:pPr lvl="1" algn="just" fontAlgn="base"/>
            <a:endParaRPr lang="pt-BR" sz="160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446088" indent="-446088" algn="just" fontAlgn="base">
              <a:buFont typeface="Arial" panose="020B0604020202020204" pitchFamily="34" charset="0"/>
              <a:buChar char="•"/>
            </a:pPr>
            <a:r>
              <a:rPr lang="pt-BR" sz="1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Redução do risco do crédito e taxa de juros</a:t>
            </a:r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+mj-lt"/>
              </a:rPr>
              <a:t>: </a:t>
            </a:r>
            <a:r>
              <a:rPr lang="pt-BR" sz="1600" b="0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Conectando o pequeno e médio produtor às associações e cooperativas de cunho social, financeiro, rural e também divulgando políticas e programas do governo e condições do mercado financeiro, </a:t>
            </a:r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+mj-lt"/>
              </a:rPr>
              <a:t>assim emponderando essa comunidade, é esperado um impacto mercantil, visto o potencial aumento de poder de comparação e decisão dos beneficiados pelos financiamentos.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endParaRPr lang="pt-BR" sz="160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447675" indent="-447675" algn="just" fontAlgn="base">
              <a:buFont typeface="Arial" panose="020B0604020202020204" pitchFamily="34" charset="0"/>
              <a:buChar char="•"/>
            </a:pPr>
            <a:r>
              <a:rPr lang="pt-BR" sz="1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Fortalecimento da agricultura familiar e igualdade de oportunidades. </a:t>
            </a:r>
          </a:p>
          <a:p>
            <a:pPr marL="447675" indent="-447675" algn="just" fontAlgn="base">
              <a:buFont typeface="Arial" panose="020B0604020202020204" pitchFamily="34" charset="0"/>
              <a:buChar char="•"/>
            </a:pPr>
            <a:endParaRPr lang="pt-BR" sz="160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447675" indent="-447675" algn="just" fontAlgn="base">
              <a:buFont typeface="Arial" panose="020B0604020202020204" pitchFamily="34" charset="0"/>
              <a:buChar char="•"/>
            </a:pPr>
            <a:r>
              <a:rPr lang="pt-BR" sz="1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Aumento da associação de produtores a cooperativas e instituições sociais</a:t>
            </a:r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+mj-lt"/>
              </a:rPr>
              <a:t>, facilitado pela dashboard Agro Credit Connect.</a:t>
            </a:r>
          </a:p>
          <a:p>
            <a:pPr marL="447675" indent="-447675" algn="just" fontAlgn="base">
              <a:buFont typeface="Arial" panose="020B0604020202020204" pitchFamily="34" charset="0"/>
              <a:buChar char="•"/>
            </a:pPr>
            <a:endParaRPr lang="pt-BR" sz="160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447675" indent="-447675" algn="just" fontAlgn="base">
              <a:buFont typeface="Arial" panose="020B0604020202020204" pitchFamily="34" charset="0"/>
              <a:buChar char="•"/>
            </a:pPr>
            <a:r>
              <a:rPr lang="pt-BR" sz="1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Melhoria na disponibilidade de dados confiáveis à medida que os pequenos produtores </a:t>
            </a:r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+mj-lt"/>
              </a:rPr>
              <a:t>se conscientizarem da importância da coleta e divulgação de informações.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097EE3-4837-4018-B7DE-D0182E04CFFC}"/>
              </a:ext>
            </a:extLst>
          </p:cNvPr>
          <p:cNvSpPr txBox="1"/>
          <p:nvPr/>
        </p:nvSpPr>
        <p:spPr>
          <a:xfrm>
            <a:off x="-1863" y="6611779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▪ PROBLEMA    </a:t>
            </a:r>
            <a:r>
              <a:rPr lang="pt-BR" altLang="pt-BR" sz="1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SOLUÇÃO   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PROPOSTA    ▪ FERRAMENTAS    ▪ ARQUITETURA    ▪ BACKEND    ▪ DASHBOARD    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45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Fundo Branco [Para Foto, PNG e Liso]">
            <a:extLst>
              <a:ext uri="{FF2B5EF4-FFF2-40B4-BE49-F238E27FC236}">
                <a16:creationId xmlns:a16="http://schemas.microsoft.com/office/drawing/2014/main" id="{C80D549D-8C02-26A6-4BA6-A6D793921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1956C3-A322-759C-EE50-6DC352717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86" y="1698138"/>
            <a:ext cx="113636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54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Proposta da solução</a:t>
            </a:r>
            <a:endParaRPr lang="pt-BR" altLang="pt-BR" sz="5400" b="1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BF721F-83D1-F881-E732-ECBE3AFB4E3E}"/>
              </a:ext>
            </a:extLst>
          </p:cNvPr>
          <p:cNvSpPr txBox="1"/>
          <p:nvPr/>
        </p:nvSpPr>
        <p:spPr>
          <a:xfrm>
            <a:off x="-1863" y="6611779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▪ PROBLEMA    ▪ SOLUÇÃO    </a:t>
            </a:r>
            <a:r>
              <a:rPr lang="pt-BR" altLang="pt-BR" sz="1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PROPOSTA     </a:t>
            </a:r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FERRAMENTAS    ▪ ARQUITETURA   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BACKEND    ▪ DASHBOARD    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6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NS BÍBLICAS: FUNDOS PPT´s">
            <a:extLst>
              <a:ext uri="{FF2B5EF4-FFF2-40B4-BE49-F238E27FC236}">
                <a16:creationId xmlns:a16="http://schemas.microsoft.com/office/drawing/2014/main" id="{16D3203A-4B16-C0DE-E9A2-D76A83D5DD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D0754B-A172-CC33-E610-E9ADB5385D37}"/>
              </a:ext>
            </a:extLst>
          </p:cNvPr>
          <p:cNvSpPr txBox="1"/>
          <p:nvPr/>
        </p:nvSpPr>
        <p:spPr>
          <a:xfrm>
            <a:off x="766763" y="404813"/>
            <a:ext cx="10665349" cy="160043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/>
            <a:r>
              <a:rPr lang="pt-BR" b="1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Proposta de solução</a:t>
            </a:r>
            <a:endParaRPr lang="pt-BR" sz="1600" b="0" i="0">
              <a:solidFill>
                <a:schemeClr val="accent6">
                  <a:lumMod val="50000"/>
                </a:schemeClr>
              </a:solidFill>
              <a:effectLst/>
              <a:latin typeface="+mj-lt"/>
            </a:endParaRPr>
          </a:p>
          <a:p>
            <a:pPr algn="just" rtl="0" fontAlgn="base"/>
            <a:endParaRPr lang="pt-BR" sz="1600" b="0" i="0">
              <a:solidFill>
                <a:schemeClr val="accent6">
                  <a:lumMod val="50000"/>
                </a:schemeClr>
              </a:solidFill>
              <a:effectLst/>
              <a:latin typeface="+mj-lt"/>
            </a:endParaRPr>
          </a:p>
          <a:p>
            <a:pPr algn="just" fontAlgn="base"/>
            <a:r>
              <a:rPr lang="pt-BR" sz="1600" b="0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Objetivando orientar os produtores na aquisição </a:t>
            </a:r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+mj-lt"/>
              </a:rPr>
              <a:t>de </a:t>
            </a:r>
            <a:r>
              <a:rPr lang="pt-BR" sz="1600" b="0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informações sobre sua propriedade e atividades, assim como em encontrar instituições que possam ajudá-lo em sua eventual proposta de solicitação de crédito, a proposta é a criação de uma Dashboard para busca e visualização de informações referentes aos pequenos e médios produtores e instituições envolvidas no crédito rural.</a:t>
            </a:r>
            <a:endParaRPr lang="pt-BR" sz="1600" b="0" i="0">
              <a:solidFill>
                <a:schemeClr val="accent6">
                  <a:lumMod val="50000"/>
                </a:schemeClr>
              </a:solidFill>
              <a:effectLst/>
              <a:latin typeface="+mj-lt"/>
              <a:ea typeface="Calibri Light"/>
              <a:cs typeface="Calibri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6E83616-F8CC-D8A6-767C-9C5979C0389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41" y="1845734"/>
            <a:ext cx="9003053" cy="452066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5286076-4073-5904-5E2E-8FA6386CECCC}"/>
              </a:ext>
            </a:extLst>
          </p:cNvPr>
          <p:cNvSpPr txBox="1"/>
          <p:nvPr/>
        </p:nvSpPr>
        <p:spPr>
          <a:xfrm>
            <a:off x="-1863" y="6611779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▪ PROBLEMA    ▪ SOLUÇÃO    </a:t>
            </a:r>
            <a:r>
              <a:rPr lang="pt-BR" altLang="pt-BR" sz="1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PROPOSTA     </a:t>
            </a:r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FERRAMENTAS    ▪ ARQUITETURA   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BACKEND    ▪ DASHBOARD    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12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Fundo Branco [Para Foto, PNG e Liso]">
            <a:extLst>
              <a:ext uri="{FF2B5EF4-FFF2-40B4-BE49-F238E27FC236}">
                <a16:creationId xmlns:a16="http://schemas.microsoft.com/office/drawing/2014/main" id="{C80D549D-8C02-26A6-4BA6-A6D793921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1956C3-A322-759C-EE50-6DC352717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86" y="1698138"/>
            <a:ext cx="113636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54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Ferramentas utilizadas</a:t>
            </a:r>
            <a:endParaRPr lang="pt-BR" altLang="pt-BR" sz="5400" b="1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9584650-4101-1CE8-AD05-10E87A8DF215}"/>
              </a:ext>
            </a:extLst>
          </p:cNvPr>
          <p:cNvSpPr txBox="1"/>
          <p:nvPr/>
        </p:nvSpPr>
        <p:spPr>
          <a:xfrm>
            <a:off x="-1863" y="6611779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▪ PROBLEMA    ▪ SOLUÇÃO   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PROPOSTA    </a:t>
            </a:r>
            <a:r>
              <a:rPr lang="pt-BR" altLang="pt-BR" sz="1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FERRAMENTAS   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ARQUITETURA    ▪ BACKEND    ▪ DASHBOARD    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13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NS BÍBLICAS: FUNDOS PPT´s">
            <a:extLst>
              <a:ext uri="{FF2B5EF4-FFF2-40B4-BE49-F238E27FC236}">
                <a16:creationId xmlns:a16="http://schemas.microsoft.com/office/drawing/2014/main" id="{5B928CA4-43A6-9252-1627-50250AA44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22E5B19C-C51A-57F9-838B-971EB60ABE7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016" y="1092908"/>
            <a:ext cx="3386962" cy="212513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8E563EA-DC7E-1562-28FB-31CDCE57C620}"/>
              </a:ext>
            </a:extLst>
          </p:cNvPr>
          <p:cNvSpPr txBox="1"/>
          <p:nvPr/>
        </p:nvSpPr>
        <p:spPr>
          <a:xfrm>
            <a:off x="766763" y="404813"/>
            <a:ext cx="1093156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/>
            <a:r>
              <a:rPr lang="pt-BR" b="1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Ferramentas utilizadas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5D9B1C-0A95-74C8-87D8-0E2FC31D9D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79" t="21260" r="5267" b="21985"/>
          <a:stretch/>
        </p:blipFill>
        <p:spPr>
          <a:xfrm>
            <a:off x="4831897" y="1092908"/>
            <a:ext cx="3386962" cy="2125130"/>
          </a:xfrm>
          <a:prstGeom prst="rect">
            <a:avLst/>
          </a:prstGeom>
        </p:spPr>
      </p:pic>
      <p:pic>
        <p:nvPicPr>
          <p:cNvPr id="2050" name="Picture 2" descr="Getting Started with JupyterLab. Install a stand-alone Jupyterlab… | by  Mostafa Farrag | Hydroinformatics | Medium">
            <a:extLst>
              <a:ext uri="{FF2B5EF4-FFF2-40B4-BE49-F238E27FC236}">
                <a16:creationId xmlns:a16="http://schemas.microsoft.com/office/drawing/2014/main" id="{12D79A1B-41D8-78E1-0D0E-34ED17AB6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93" y="3871926"/>
            <a:ext cx="3949208" cy="199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ey features of Power BI Desktop that leave nothing to the imagination">
            <a:extLst>
              <a:ext uri="{FF2B5EF4-FFF2-40B4-BE49-F238E27FC236}">
                <a16:creationId xmlns:a16="http://schemas.microsoft.com/office/drawing/2014/main" id="{19654E6A-77A5-6CD9-9F47-FBA4C3E00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733" y="3871489"/>
            <a:ext cx="3205291" cy="199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 para iniciantes (Curso online grátis: 17 aulas com certificado)">
            <a:extLst>
              <a:ext uri="{FF2B5EF4-FFF2-40B4-BE49-F238E27FC236}">
                <a16:creationId xmlns:a16="http://schemas.microsoft.com/office/drawing/2014/main" id="{AC3FB216-9BC4-F3AA-73EF-D5860F99F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082" y="3901742"/>
            <a:ext cx="2429902" cy="19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48975F-052D-26BC-CF0E-720133126CD7}"/>
              </a:ext>
            </a:extLst>
          </p:cNvPr>
          <p:cNvSpPr txBox="1"/>
          <p:nvPr/>
        </p:nvSpPr>
        <p:spPr>
          <a:xfrm>
            <a:off x="-1863" y="6611779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▪ PROBLEMA    ▪ SOLUÇÃO   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PROPOSTA    </a:t>
            </a:r>
            <a:r>
              <a:rPr lang="pt-BR" altLang="pt-BR" sz="1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FERRAMENTAS   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ARQUITETURA    ▪ BACKEND    ▪ DASHBOARD    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9F2435F2-32F1-BA3C-B7E4-28BCBFD8293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135" b="19725"/>
          <a:stretch/>
        </p:blipFill>
        <p:spPr>
          <a:xfrm>
            <a:off x="8661886" y="1186674"/>
            <a:ext cx="3276294" cy="19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Fundo Branco [Para Foto, PNG e Liso]">
            <a:extLst>
              <a:ext uri="{FF2B5EF4-FFF2-40B4-BE49-F238E27FC236}">
                <a16:creationId xmlns:a16="http://schemas.microsoft.com/office/drawing/2014/main" id="{C80D549D-8C02-26A6-4BA6-A6D793921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1956C3-A322-759C-EE50-6DC352717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86" y="1698138"/>
            <a:ext cx="113636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54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Arquitetura</a:t>
            </a:r>
            <a:endParaRPr lang="pt-BR" altLang="pt-BR" sz="5400" b="1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21EC757-5679-6439-6FD4-200C981B03D9}"/>
              </a:ext>
            </a:extLst>
          </p:cNvPr>
          <p:cNvSpPr txBox="1"/>
          <p:nvPr/>
        </p:nvSpPr>
        <p:spPr>
          <a:xfrm>
            <a:off x="-1863" y="6611779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▪ PROBLEMA    ▪ SOLUÇÃO   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PROPOSTA    </a:t>
            </a:r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FERRAMENTAS    </a:t>
            </a:r>
            <a:r>
              <a:rPr lang="pt-BR" altLang="pt-BR" sz="1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ARQUITETURA   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BACKEND    ▪ DASHBOARD    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8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IMAGENS BÍBLICAS: FUNDOS PPT´s">
            <a:extLst>
              <a:ext uri="{FF2B5EF4-FFF2-40B4-BE49-F238E27FC236}">
                <a16:creationId xmlns:a16="http://schemas.microsoft.com/office/drawing/2014/main" id="{EA6C76CE-5D6F-7CED-4903-4C2CF65BF7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CA01908-DE90-7139-D9FE-5B9F088058F0}"/>
              </a:ext>
            </a:extLst>
          </p:cNvPr>
          <p:cNvSpPr/>
          <p:nvPr/>
        </p:nvSpPr>
        <p:spPr>
          <a:xfrm>
            <a:off x="5065991" y="1212732"/>
            <a:ext cx="2388557" cy="228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FCA428-0671-4190-B649-1418B9CA111A}"/>
              </a:ext>
            </a:extLst>
          </p:cNvPr>
          <p:cNvSpPr txBox="1"/>
          <p:nvPr/>
        </p:nvSpPr>
        <p:spPr>
          <a:xfrm>
            <a:off x="816980" y="1230774"/>
            <a:ext cx="10928430" cy="54536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1F7A4FD8-112A-727A-ADE9-88491DB396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763" y="1372148"/>
            <a:ext cx="10093711" cy="526599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94CDB05-97B2-7C0F-C2FC-E79A55266FF3}"/>
              </a:ext>
            </a:extLst>
          </p:cNvPr>
          <p:cNvSpPr txBox="1"/>
          <p:nvPr/>
        </p:nvSpPr>
        <p:spPr>
          <a:xfrm>
            <a:off x="794489" y="403968"/>
            <a:ext cx="1093156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/>
            <a:r>
              <a:rPr lang="pt-BR" b="1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Arquitetura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FEE3C5-E5A6-9E81-BA15-D7B2EB495B04}"/>
              </a:ext>
            </a:extLst>
          </p:cNvPr>
          <p:cNvSpPr txBox="1"/>
          <p:nvPr/>
        </p:nvSpPr>
        <p:spPr>
          <a:xfrm>
            <a:off x="-1863" y="6611779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▪ PROBLEMA    ▪ SOLUÇÃO   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PROPOSTA    </a:t>
            </a:r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FERRAMENTAS    </a:t>
            </a:r>
            <a:r>
              <a:rPr lang="pt-BR" altLang="pt-BR" sz="1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ARQUITETURA   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BACKEND    ▪ DASHBOARD    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42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Fundo Branco [Para Foto, PNG e Liso]">
            <a:extLst>
              <a:ext uri="{FF2B5EF4-FFF2-40B4-BE49-F238E27FC236}">
                <a16:creationId xmlns:a16="http://schemas.microsoft.com/office/drawing/2014/main" id="{C80D549D-8C02-26A6-4BA6-A6D793921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1956C3-A322-759C-EE50-6DC352717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86" y="1698138"/>
            <a:ext cx="113636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5400">
                <a:solidFill>
                  <a:schemeClr val="accent6">
                    <a:lumMod val="50000"/>
                  </a:schemeClr>
                </a:solidFill>
                <a:latin typeface="Calibri"/>
                <a:ea typeface="Times New Roman" panose="02020603050405020304" pitchFamily="18" charset="0"/>
                <a:cs typeface="Calibri"/>
              </a:rPr>
              <a:t>Backend</a:t>
            </a:r>
            <a:endParaRPr lang="pt-BR" altLang="pt-BR" sz="5400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60B5F08-3AE6-68A2-FB67-89078D6CBEBD}"/>
              </a:ext>
            </a:extLst>
          </p:cNvPr>
          <p:cNvSpPr txBox="1"/>
          <p:nvPr/>
        </p:nvSpPr>
        <p:spPr>
          <a:xfrm>
            <a:off x="-1863" y="6611779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▪ PROBLEMA    ▪ SOLUÇÃO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PROPOSTA    </a:t>
            </a:r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FERRAMENTAS    ▪ ARQUITETURA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BACKEND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DASHBOARD    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875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MAGENS BÍBLICAS: FUNDOS PPT´s">
            <a:extLst>
              <a:ext uri="{FF2B5EF4-FFF2-40B4-BE49-F238E27FC236}">
                <a16:creationId xmlns:a16="http://schemas.microsoft.com/office/drawing/2014/main" id="{859F24FE-EB10-D62B-2993-2A3B366AAF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D0754B-A172-CC33-E610-E9ADB5385D37}"/>
              </a:ext>
            </a:extLst>
          </p:cNvPr>
          <p:cNvSpPr txBox="1"/>
          <p:nvPr/>
        </p:nvSpPr>
        <p:spPr>
          <a:xfrm>
            <a:off x="766763" y="420523"/>
            <a:ext cx="1068913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BACKEND</a:t>
            </a:r>
            <a:endParaRPr lang="pt-BR" b="1">
              <a:solidFill>
                <a:schemeClr val="accent6">
                  <a:lumMod val="50000"/>
                </a:schemeClr>
              </a:solidFill>
              <a:latin typeface="Calibri Light"/>
              <a:ea typeface="Calibri"/>
              <a:cs typeface="Calibri Light"/>
            </a:endParaRPr>
          </a:p>
        </p:txBody>
      </p:sp>
      <p:pic>
        <p:nvPicPr>
          <p:cNvPr id="2" name="Imagem 1" descr="Ferramentas BackEnd">
            <a:extLst>
              <a:ext uri="{FF2B5EF4-FFF2-40B4-BE49-F238E27FC236}">
                <a16:creationId xmlns:a16="http://schemas.microsoft.com/office/drawing/2014/main" id="{C0DCC561-95AA-F3FC-E58D-CEF9D4934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29" y="1855294"/>
            <a:ext cx="9323495" cy="37995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A0CEB69-6842-6EA1-2071-8E0F95B33C9E}"/>
              </a:ext>
            </a:extLst>
          </p:cNvPr>
          <p:cNvSpPr txBox="1"/>
          <p:nvPr/>
        </p:nvSpPr>
        <p:spPr>
          <a:xfrm>
            <a:off x="10130588" y="1855294"/>
            <a:ext cx="206141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0975" indent="-180975" algn="l">
              <a:buAutoNum type="arabicPeriod"/>
            </a:pPr>
            <a:r>
              <a:rPr lang="pt-BR" sz="14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"/>
              </a:rPr>
              <a:t>CosmosDB</a:t>
            </a:r>
          </a:p>
          <a:p>
            <a:pPr marL="180975" indent="-180975">
              <a:buAutoNum type="arabicPeriod"/>
            </a:pPr>
            <a:r>
              <a:rPr lang="pt-BR" sz="14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"/>
              </a:rPr>
              <a:t>Workspace do Synapse</a:t>
            </a:r>
          </a:p>
          <a:p>
            <a:pPr marL="180975" indent="-180975">
              <a:buAutoNum type="arabicPeriod"/>
            </a:pPr>
            <a:r>
              <a:rPr lang="pt-BR" sz="14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"/>
              </a:rPr>
              <a:t>Data Lake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75E602-423F-D36F-A635-B0AFE129247A}"/>
              </a:ext>
            </a:extLst>
          </p:cNvPr>
          <p:cNvSpPr txBox="1"/>
          <p:nvPr/>
        </p:nvSpPr>
        <p:spPr>
          <a:xfrm>
            <a:off x="799629" y="944563"/>
            <a:ext cx="1082792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Aqui temos uma visão geral das principais ferramentas utilizadas para desenvolvimento do BACKEND, todas do ecossistema Azure.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385B87-2B71-CE24-709C-AE77192A579B}"/>
              </a:ext>
            </a:extLst>
          </p:cNvPr>
          <p:cNvSpPr txBox="1"/>
          <p:nvPr/>
        </p:nvSpPr>
        <p:spPr>
          <a:xfrm>
            <a:off x="-1863" y="6611779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▪ PROBLEMA    ▪ SOLUÇÃO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PROPOSTA    </a:t>
            </a:r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FERRAMENTAS    ▪ ARQUITETURA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BACKEND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DASHBOARD    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481336-4E0D-0A33-6ED5-FD0F6CD15B4C}"/>
              </a:ext>
            </a:extLst>
          </p:cNvPr>
          <p:cNvSpPr/>
          <p:nvPr/>
        </p:nvSpPr>
        <p:spPr>
          <a:xfrm>
            <a:off x="2803522" y="5913437"/>
            <a:ext cx="609600" cy="224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413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NS BÍBLICAS: FUNDOS PPT´s">
            <a:extLst>
              <a:ext uri="{FF2B5EF4-FFF2-40B4-BE49-F238E27FC236}">
                <a16:creationId xmlns:a16="http://schemas.microsoft.com/office/drawing/2014/main" id="{01D4A0EB-7F08-BEA9-888C-7F503595F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9ADE8A4-FD10-2A67-43D9-B157608C370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542" y="2268002"/>
            <a:ext cx="5979991" cy="428511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CB0ADDD-7C24-5FF5-9E62-C7774B22D3B4}"/>
              </a:ext>
            </a:extLst>
          </p:cNvPr>
          <p:cNvSpPr txBox="1"/>
          <p:nvPr/>
        </p:nvSpPr>
        <p:spPr>
          <a:xfrm>
            <a:off x="771407" y="944563"/>
            <a:ext cx="1087516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AutoNum type="arabicPeriod"/>
            </a:pPr>
            <a:r>
              <a:rPr lang="pt-BR" sz="1600" b="1">
                <a:solidFill>
                  <a:schemeClr val="accent6">
                    <a:lumMod val="50000"/>
                  </a:schemeClr>
                </a:solidFill>
                <a:latin typeface="Calibri Light"/>
                <a:cs typeface="Calibri" panose="020F0502020204030204"/>
              </a:rPr>
              <a:t>CosmosDB</a:t>
            </a:r>
            <a:endParaRPr lang="pt-BR">
              <a:solidFill>
                <a:schemeClr val="accent6">
                  <a:lumMod val="50000"/>
                </a:schemeClr>
              </a:solidFill>
              <a:latin typeface="Calibri Light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pt-BR" sz="1600" b="1">
              <a:solidFill>
                <a:schemeClr val="accent6">
                  <a:lumMod val="50000"/>
                </a:schemeClr>
              </a:solidFill>
              <a:latin typeface="Calibri Light"/>
              <a:cs typeface="Calibri" panose="020F0502020204030204"/>
            </a:endParaRPr>
          </a:p>
          <a:p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" panose="020F0502020204030204"/>
              </a:rPr>
              <a:t>Banco de Dados principal, possui estrutura de armazenamento em </a:t>
            </a:r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 Light"/>
                <a:ea typeface="+mn-lt"/>
                <a:cs typeface="+mn-lt"/>
              </a:rPr>
              <a:t>c</a:t>
            </a:r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ontêineres. Nesta solução foram utilizados dois deles, 'Mercado' e 'URLs', contendo os documentos JSON, que foram importados/ingeridos manualmente após pesquisa e curadoria dos dados a serem utilizados.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A17BE4-D7B2-5778-366A-7A2CCCDA632E}"/>
              </a:ext>
            </a:extLst>
          </p:cNvPr>
          <p:cNvSpPr txBox="1"/>
          <p:nvPr/>
        </p:nvSpPr>
        <p:spPr>
          <a:xfrm>
            <a:off x="6947668" y="2268002"/>
            <a:ext cx="4698899" cy="167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A exportação dos dados é realizada de forma integrada para o Power BI por meio da URI gerada pela própria ferramenta no gerenciamento do Banco de Dados. A autenticação é feita pela chave da conta, e a integração é realizada pela API da própria Microsoft.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B401175-BBF7-573E-079C-6494C6534BA8}"/>
              </a:ext>
            </a:extLst>
          </p:cNvPr>
          <p:cNvSpPr txBox="1"/>
          <p:nvPr/>
        </p:nvSpPr>
        <p:spPr>
          <a:xfrm>
            <a:off x="771406" y="416089"/>
            <a:ext cx="1067740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BACKEND</a:t>
            </a:r>
            <a:endParaRPr lang="pt-BR" b="1">
              <a:solidFill>
                <a:schemeClr val="accent6">
                  <a:lumMod val="50000"/>
                </a:schemeClr>
              </a:solidFill>
              <a:latin typeface="Calibri Light"/>
              <a:ea typeface="Calibri"/>
              <a:cs typeface="Calibri Ligh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503F179-57DF-9FBF-16BA-D44D6C13AEA0}"/>
              </a:ext>
            </a:extLst>
          </p:cNvPr>
          <p:cNvSpPr txBox="1"/>
          <p:nvPr/>
        </p:nvSpPr>
        <p:spPr>
          <a:xfrm>
            <a:off x="-1863" y="6611779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▪ PROBLEMA    ▪ SOLUÇÃO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PROPOSTA    </a:t>
            </a:r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FERRAMENTAS    ▪ ARQUITETURA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BACKEND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DASHBOARD    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Fundo Branco [Para Foto, PNG e Liso]">
            <a:extLst>
              <a:ext uri="{FF2B5EF4-FFF2-40B4-BE49-F238E27FC236}">
                <a16:creationId xmlns:a16="http://schemas.microsoft.com/office/drawing/2014/main" id="{C80D549D-8C02-26A6-4BA6-A6D793921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1956C3-A322-759C-EE50-6DC352717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932" y="2734270"/>
            <a:ext cx="60121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54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Agro Credit Connect</a:t>
            </a:r>
            <a:endParaRPr lang="pt-BR" altLang="pt-BR" sz="5400" b="1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pic>
        <p:nvPicPr>
          <p:cNvPr id="2" name="Picture 5" descr="Vestibular FIAP - Calendário do Vestibular">
            <a:extLst>
              <a:ext uri="{FF2B5EF4-FFF2-40B4-BE49-F238E27FC236}">
                <a16:creationId xmlns:a16="http://schemas.microsoft.com/office/drawing/2014/main" id="{11D19B75-D0CF-4F82-3C8D-AEAD66EFE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61" t="25801" r="29992" b="25801"/>
          <a:stretch/>
        </p:blipFill>
        <p:spPr bwMode="auto">
          <a:xfrm>
            <a:off x="4776156" y="384412"/>
            <a:ext cx="2639684" cy="166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2984711-88CA-CD72-85E9-F8933717DA0E}"/>
              </a:ext>
            </a:extLst>
          </p:cNvPr>
          <p:cNvSpPr txBox="1"/>
          <p:nvPr/>
        </p:nvSpPr>
        <p:spPr>
          <a:xfrm>
            <a:off x="3299749" y="4031848"/>
            <a:ext cx="569763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>
                <a:solidFill>
                  <a:schemeClr val="accent6">
                    <a:lumMod val="50000"/>
                  </a:schemeClr>
                </a:solidFill>
                <a:latin typeface="Calibri Light"/>
                <a:ea typeface="+mn-lt"/>
                <a:cs typeface="+mn-lt"/>
              </a:rPr>
              <a:t>Conectando Pequenos Produtores ao Crédito Rural</a:t>
            </a:r>
            <a:endParaRPr lang="pt-BR" sz="2800">
              <a:solidFill>
                <a:schemeClr val="accent6">
                  <a:lumMod val="50000"/>
                </a:schemeClr>
              </a:solidFill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67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NS BÍBLICAS: FUNDOS PPT´s">
            <a:extLst>
              <a:ext uri="{FF2B5EF4-FFF2-40B4-BE49-F238E27FC236}">
                <a16:creationId xmlns:a16="http://schemas.microsoft.com/office/drawing/2014/main" id="{30F93D72-B9F7-4AAB-45CF-1027AC527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5A90482-96C7-082D-EAD9-FA8EC1055670}"/>
              </a:ext>
            </a:extLst>
          </p:cNvPr>
          <p:cNvSpPr txBox="1"/>
          <p:nvPr/>
        </p:nvSpPr>
        <p:spPr>
          <a:xfrm>
            <a:off x="724370" y="944563"/>
            <a:ext cx="107714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chemeClr val="accent6">
                    <a:lumMod val="50000"/>
                  </a:schemeClr>
                </a:solidFill>
                <a:cs typeface="Calibri" panose="020F0502020204030204"/>
              </a:rPr>
              <a:t>2. </a:t>
            </a:r>
            <a:r>
              <a:rPr lang="pt-BR" sz="1600" b="1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Workspace do Synapse</a:t>
            </a:r>
          </a:p>
        </p:txBody>
      </p:sp>
      <p:pic>
        <p:nvPicPr>
          <p:cNvPr id="10" name="Imagem 9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649257F-5BCF-6173-A98B-AB63BACB759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732" y="1388681"/>
            <a:ext cx="7688625" cy="509175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DA89B95-F0BF-CF8F-3C58-064DF684CF02}"/>
              </a:ext>
            </a:extLst>
          </p:cNvPr>
          <p:cNvSpPr txBox="1"/>
          <p:nvPr/>
        </p:nvSpPr>
        <p:spPr>
          <a:xfrm>
            <a:off x="8662736" y="1313895"/>
            <a:ext cx="3529263" cy="2967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Ambiente centralizado para análise de dados. Aqui, a conexão com o data lake é interna e gerenciada automaticamente pelas ferramentas da Azure. Na imagem, podemos visualizar os links realizados no workspace e o notebook utilizado para analisar os dados de 'CustoProducao' e 'PrecosMensal', localizados na conta de armazenamento / DataLake, conforme demonstrado no próximo slide.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AF32D2D-9E49-27F7-53C9-C5C1E13210F5}"/>
              </a:ext>
            </a:extLst>
          </p:cNvPr>
          <p:cNvSpPr txBox="1"/>
          <p:nvPr/>
        </p:nvSpPr>
        <p:spPr>
          <a:xfrm>
            <a:off x="759973" y="416845"/>
            <a:ext cx="1070027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BACKEND</a:t>
            </a:r>
            <a:endParaRPr lang="pt-BR" b="1">
              <a:solidFill>
                <a:schemeClr val="accent6">
                  <a:lumMod val="50000"/>
                </a:schemeClr>
              </a:solidFill>
              <a:latin typeface="Calibri Light"/>
              <a:ea typeface="Calibri"/>
              <a:cs typeface="Calibri Ligh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041934-29B1-2711-74B0-DA0A2BFAB08D}"/>
              </a:ext>
            </a:extLst>
          </p:cNvPr>
          <p:cNvSpPr txBox="1"/>
          <p:nvPr/>
        </p:nvSpPr>
        <p:spPr>
          <a:xfrm>
            <a:off x="-1863" y="6611779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▪ PROBLEMA    ▪ SOLUÇÃO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PROPOSTA    </a:t>
            </a:r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FERRAMENTAS    ▪ ARQUITETURA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BACKEND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DASHBOARD    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77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NS BÍBLICAS: FUNDOS PPT´s">
            <a:extLst>
              <a:ext uri="{FF2B5EF4-FFF2-40B4-BE49-F238E27FC236}">
                <a16:creationId xmlns:a16="http://schemas.microsoft.com/office/drawing/2014/main" id="{57F4604D-9161-FE3B-22A7-3048D31EB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FF0313E-CD02-4F29-FF1F-39673E90694C}"/>
              </a:ext>
            </a:extLst>
          </p:cNvPr>
          <p:cNvSpPr txBox="1"/>
          <p:nvPr/>
        </p:nvSpPr>
        <p:spPr>
          <a:xfrm>
            <a:off x="771407" y="944563"/>
            <a:ext cx="1077148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>
                <a:solidFill>
                  <a:schemeClr val="accent6">
                    <a:lumMod val="50000"/>
                  </a:schemeClr>
                </a:solidFill>
                <a:latin typeface="Calibri Light"/>
                <a:cs typeface="Calibri" panose="020F0502020204030204"/>
              </a:rPr>
              <a:t>3. Data Lake</a:t>
            </a:r>
            <a:endParaRPr lang="pt-BR">
              <a:solidFill>
                <a:schemeClr val="accent6">
                  <a:lumMod val="50000"/>
                </a:schemeClr>
              </a:solidFill>
              <a:latin typeface="Calibri Light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pt-BR" sz="1600" b="1">
              <a:solidFill>
                <a:schemeClr val="accent6">
                  <a:lumMod val="50000"/>
                </a:schemeClr>
              </a:solidFill>
              <a:latin typeface="Calibri Light"/>
              <a:cs typeface="Calibri" panose="020F0502020204030204"/>
            </a:endParaRPr>
          </a:p>
          <a:p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Conta de armazenamento, aqui realizando a função de um Data Lake. Permite armazenamento de qualquer tipo de dados, de forma já conhecida, guardando-os em pastas.</a:t>
            </a:r>
          </a:p>
        </p:txBody>
      </p:sp>
      <p:pic>
        <p:nvPicPr>
          <p:cNvPr id="10" name="Imagem 9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127AD892-4139-869C-36D3-8968F74F0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11" y="1982168"/>
            <a:ext cx="7942178" cy="455526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D43B7A-1B49-C089-2807-55C09B7541F9}"/>
              </a:ext>
            </a:extLst>
          </p:cNvPr>
          <p:cNvSpPr txBox="1"/>
          <p:nvPr/>
        </p:nvSpPr>
        <p:spPr>
          <a:xfrm>
            <a:off x="8885793" y="1982168"/>
            <a:ext cx="2882573" cy="29704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Conforme observado na imagem, nesta pasta estão os arquivos em texto retirados diretamente do portal da Conab. Estes dados são acessados via workspace do Synapse e devidamente manipulados e analisados utilizando Python, por meio de um notebook, conforme slide anterior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EEE05F-8214-04EF-3B2E-380541760B1E}"/>
              </a:ext>
            </a:extLst>
          </p:cNvPr>
          <p:cNvSpPr txBox="1"/>
          <p:nvPr/>
        </p:nvSpPr>
        <p:spPr>
          <a:xfrm>
            <a:off x="766763" y="416845"/>
            <a:ext cx="1070027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BACKEND</a:t>
            </a:r>
            <a:endParaRPr lang="pt-BR" b="1">
              <a:solidFill>
                <a:schemeClr val="accent6">
                  <a:lumMod val="50000"/>
                </a:schemeClr>
              </a:solidFill>
              <a:latin typeface="Calibri Light"/>
              <a:ea typeface="Calibri"/>
              <a:cs typeface="Calibri Ligh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A62399-0A85-FC1C-8CED-A81C1DF0081B}"/>
              </a:ext>
            </a:extLst>
          </p:cNvPr>
          <p:cNvSpPr txBox="1"/>
          <p:nvPr/>
        </p:nvSpPr>
        <p:spPr>
          <a:xfrm>
            <a:off x="-1863" y="6611779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▪ PROBLEMA    ▪ SOLUÇÃO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PROPOSTA    </a:t>
            </a:r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FERRAMENTAS    ▪ ARQUITETURA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BACKEND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DASHBOARD    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245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Fundo Branco [Para Foto, PNG e Liso]">
            <a:extLst>
              <a:ext uri="{FF2B5EF4-FFF2-40B4-BE49-F238E27FC236}">
                <a16:creationId xmlns:a16="http://schemas.microsoft.com/office/drawing/2014/main" id="{C80D549D-8C02-26A6-4BA6-A6D793921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1956C3-A322-759C-EE50-6DC352717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86" y="1698138"/>
            <a:ext cx="113636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54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Dashboard</a:t>
            </a:r>
            <a:endParaRPr lang="pt-BR" altLang="pt-BR" sz="5400" b="1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54D22A-01A9-3D8C-5018-6619C7A20965}"/>
              </a:ext>
            </a:extLst>
          </p:cNvPr>
          <p:cNvSpPr txBox="1"/>
          <p:nvPr/>
        </p:nvSpPr>
        <p:spPr>
          <a:xfrm>
            <a:off x="0" y="6598640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▪ PROBLEMA    ▪ SOLUÇÃO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PROPOSTA    </a:t>
            </a:r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FERRAMENTAS    ▪ ARQUITETURA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BACKEND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DASHBOARD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18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IMAGENS BÍBLICAS: FUNDOS PPT´s">
            <a:extLst>
              <a:ext uri="{FF2B5EF4-FFF2-40B4-BE49-F238E27FC236}">
                <a16:creationId xmlns:a16="http://schemas.microsoft.com/office/drawing/2014/main" id="{FD93655C-E826-7778-97A8-054330760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2694A2-BD6D-D0C9-CDDE-FAE0EA5625ED}"/>
              </a:ext>
            </a:extLst>
          </p:cNvPr>
          <p:cNvSpPr txBox="1"/>
          <p:nvPr/>
        </p:nvSpPr>
        <p:spPr>
          <a:xfrm>
            <a:off x="3248353" y="412966"/>
            <a:ext cx="56863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>
                <a:ea typeface="Calibri"/>
                <a:cs typeface="Calibri"/>
              </a:rPr>
              <a:t>Agro Credit Connect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1EC67B-1C40-EDFF-5DCC-DC623D10370A}"/>
              </a:ext>
            </a:extLst>
          </p:cNvPr>
          <p:cNvSpPr txBox="1"/>
          <p:nvPr/>
        </p:nvSpPr>
        <p:spPr>
          <a:xfrm>
            <a:off x="776604" y="944563"/>
            <a:ext cx="10700274" cy="11079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b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Dashboard Power BI</a:t>
            </a:r>
          </a:p>
          <a:p>
            <a:endParaRPr lang="pt-BR" sz="1600">
              <a:latin typeface="Calibri Light"/>
              <a:ea typeface="Calibri Light"/>
              <a:cs typeface="Calibri Light"/>
            </a:endParaRPr>
          </a:p>
          <a:p>
            <a:r>
              <a:rPr lang="pt-BR" sz="1600">
                <a:latin typeface="Calibri Light"/>
                <a:cs typeface="Calibri"/>
              </a:rPr>
              <a:t>Por fim, o produto que está disponível ao usuário final, contendo as informações e gráficos competentes ao uso dos pequenos produtores rurais.</a:t>
            </a:r>
            <a:endParaRPr lang="pt-BR" sz="1600">
              <a:latin typeface="Calibri Light"/>
            </a:endParaRP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292FB77-1F63-1C90-CEA2-EA75E47C1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564" y="2064400"/>
            <a:ext cx="7792354" cy="438063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F9B2000-A328-74C7-B199-EC3C933EF522}"/>
              </a:ext>
            </a:extLst>
          </p:cNvPr>
          <p:cNvSpPr txBox="1"/>
          <p:nvPr/>
        </p:nvSpPr>
        <p:spPr>
          <a:xfrm>
            <a:off x="0" y="6598640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▪ PROBLEMA    ▪ SOLUÇÃO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PROPOSTA    </a:t>
            </a:r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FERRAMENTAS    ▪ ARQUITETURA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BACKEND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DASHBOARD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636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397D8AF-00D5-1820-9FA6-C9134FFCD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1" y="1"/>
            <a:ext cx="11764618" cy="661177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7395C21-F897-4411-3B71-9F910D6594C1}"/>
              </a:ext>
            </a:extLst>
          </p:cNvPr>
          <p:cNvSpPr txBox="1"/>
          <p:nvPr/>
        </p:nvSpPr>
        <p:spPr>
          <a:xfrm>
            <a:off x="0" y="6598640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▪ PROBLEMA    ▪ SOLUÇÃO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PROPOSTA    </a:t>
            </a:r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FERRAMENTAS    ▪ ARQUITETURA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BACKEND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DASHBOARD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1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B1CD3CE-D1D6-F910-3F3B-0FD82FD6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26" y="1256"/>
            <a:ext cx="11756348" cy="661052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CCA6E96-F253-9B18-13FE-4615FEDB637E}"/>
              </a:ext>
            </a:extLst>
          </p:cNvPr>
          <p:cNvSpPr txBox="1"/>
          <p:nvPr/>
        </p:nvSpPr>
        <p:spPr>
          <a:xfrm>
            <a:off x="0" y="6598640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▪ PROBLEMA    ▪ SOLUÇÃO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PROPOSTA    </a:t>
            </a:r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FERRAMENTAS    ▪ ARQUITETURA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BACKEND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DASHBOARD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31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6DD2D8D-4163-AD73-0F3C-364A4991D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20" y="-1"/>
            <a:ext cx="11761096" cy="661513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51B8874-7C16-9CED-324B-3D55F7248B99}"/>
              </a:ext>
            </a:extLst>
          </p:cNvPr>
          <p:cNvSpPr txBox="1"/>
          <p:nvPr/>
        </p:nvSpPr>
        <p:spPr>
          <a:xfrm>
            <a:off x="0" y="6598640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▪ PROBLEMA    ▪ SOLUÇÃO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PROPOSTA    </a:t>
            </a:r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FERRAMENTAS    ▪ ARQUITETURA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BACKEND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DASHBOARD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359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Fundo Branco [Para Foto, PNG e Liso]">
            <a:extLst>
              <a:ext uri="{FF2B5EF4-FFF2-40B4-BE49-F238E27FC236}">
                <a16:creationId xmlns:a16="http://schemas.microsoft.com/office/drawing/2014/main" id="{C80D549D-8C02-26A6-4BA6-A6D793921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1956C3-A322-759C-EE50-6DC352717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86" y="1698138"/>
            <a:ext cx="113636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54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Anexos</a:t>
            </a:r>
            <a:endParaRPr lang="pt-BR" altLang="pt-BR" sz="5400" b="1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4DB08F-7438-FA0E-069D-A3DE9E99B896}"/>
              </a:ext>
            </a:extLst>
          </p:cNvPr>
          <p:cNvSpPr txBox="1"/>
          <p:nvPr/>
        </p:nvSpPr>
        <p:spPr>
          <a:xfrm>
            <a:off x="0" y="6598640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▪ PROBLEMA    ▪ SOLUÇÃO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PROPOSTA    </a:t>
            </a:r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FERRAMENTAS    ▪ ARQUITETURA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BACKEND    ▪ DASHBOARD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ANEXOS</a:t>
            </a:r>
            <a:endParaRPr lang="pt-BR" sz="1000" b="1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329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9440DAF-5A8C-8924-3E58-9692E274F9D0}"/>
              </a:ext>
            </a:extLst>
          </p:cNvPr>
          <p:cNvSpPr txBox="1"/>
          <p:nvPr/>
        </p:nvSpPr>
        <p:spPr>
          <a:xfrm>
            <a:off x="5450818" y="435792"/>
            <a:ext cx="1277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solidFill>
                  <a:schemeClr val="accent6">
                    <a:lumMod val="50000"/>
                  </a:schemeClr>
                </a:solidFill>
                <a:cs typeface="Calibri"/>
              </a:rPr>
              <a:t>Acessos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C36C39-FB32-D2B9-5E05-855A89D91C41}"/>
              </a:ext>
            </a:extLst>
          </p:cNvPr>
          <p:cNvSpPr txBox="1"/>
          <p:nvPr/>
        </p:nvSpPr>
        <p:spPr>
          <a:xfrm>
            <a:off x="1286933" y="979468"/>
            <a:ext cx="10385304" cy="6155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Miro</a:t>
            </a:r>
          </a:p>
          <a:p>
            <a:r>
              <a:rPr lang="pt-BR" sz="1400">
                <a:solidFill>
                  <a:schemeClr val="accent6">
                    <a:lumMod val="50000"/>
                  </a:schemeClr>
                </a:solidFill>
                <a:latin typeface="Calibri Light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https://miro.com/app/board/uXjVMOIzisY=/</a:t>
            </a:r>
            <a:endParaRPr lang="pt-BR" sz="1400">
              <a:solidFill>
                <a:schemeClr val="accent6">
                  <a:lumMod val="50000"/>
                </a:schemeClr>
              </a:solidFill>
              <a:latin typeface="Calibri Light"/>
              <a:ea typeface="+mn-lt"/>
              <a:cs typeface="+mn-lt"/>
            </a:endParaRPr>
          </a:p>
          <a:p>
            <a:endParaRPr lang="pt-BR" sz="160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  <a:p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Pitch no YouTube</a:t>
            </a:r>
          </a:p>
          <a:p>
            <a:r>
              <a:rPr lang="pt-BR" sz="1400">
                <a:solidFill>
                  <a:schemeClr val="accent6">
                    <a:lumMod val="50000"/>
                  </a:schemeClr>
                </a:solidFill>
                <a:latin typeface="Calibri Light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https://www.youtube.com/watch?v=JE2fcL9ABdM</a:t>
            </a:r>
            <a:endParaRPr lang="pt-BR">
              <a:solidFill>
                <a:schemeClr val="accent6">
                  <a:lumMod val="50000"/>
                </a:schemeClr>
              </a:solidFill>
              <a:latin typeface="Calibri Light"/>
              <a:cs typeface="Calibri" panose="020F0502020204030204"/>
            </a:endParaRPr>
          </a:p>
          <a:p>
            <a:endParaRPr lang="pt-BR" sz="160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  <a:p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DashBoard Agro Credit Connect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  <a:p>
            <a:r>
              <a:rPr lang="pt-BR" sz="14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https://app.powerbi.com/view?r=eyJrIjoiM2Y1YzMxMzQtNjU0ZC00ODRmLWE0NDgtMGI5OGJhYTFkNjFhIiwidCI6IjExZGJiZmUyLTg5YjgtNDU0OS1iZTEwLWNlYzM2NGU1OTU1MSIsImMiOjR9</a:t>
            </a:r>
            <a:endParaRPr lang="pt-BR" sz="140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  <a:p>
            <a:endParaRPr lang="pt-BR" sz="160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  <a:p>
            <a:pPr algn="l"/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Metadados</a:t>
            </a:r>
          </a:p>
          <a:p>
            <a:r>
              <a:rPr lang="pt-BR" sz="140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https://1drv.ms/x/s!AoZ-6_5SXxJBhdgxqC6HF_XJD15cmg?e=06HQBR</a:t>
            </a:r>
            <a:endParaRPr lang="pt-BR">
              <a:solidFill>
                <a:schemeClr val="accent6">
                  <a:lumMod val="50000"/>
                </a:schemeClr>
              </a:solidFill>
              <a:cs typeface="Calibri" panose="020F0502020204030204"/>
            </a:endParaRPr>
          </a:p>
          <a:p>
            <a:endParaRPr lang="pt-BR" sz="1400">
              <a:solidFill>
                <a:schemeClr val="accent6">
                  <a:lumMod val="50000"/>
                </a:schemeClr>
              </a:solidFill>
              <a:latin typeface="Calibri"/>
              <a:cs typeface="Calibri"/>
            </a:endParaRPr>
          </a:p>
          <a:p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Notebook Análises Produção</a:t>
            </a:r>
          </a:p>
          <a:p>
            <a:r>
              <a:rPr lang="pt-BR" sz="14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https://colab.research.google.com/drive/1QjUzuGEmL18Sy6Pn4b8Y1Uh3M9Hxqf4F?usp=sharing</a:t>
            </a:r>
            <a:endParaRPr lang="pt-BR" sz="140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  <a:p>
            <a:r>
              <a:rPr lang="pt-BR" sz="1400">
                <a:solidFill>
                  <a:schemeClr val="accent6">
                    <a:lumMod val="50000"/>
                  </a:schemeClr>
                </a:solidFill>
                <a:latin typeface="Calibri Light"/>
                <a:ea typeface="+mn-lt"/>
                <a:cs typeface="Calibri Light"/>
              </a:rPr>
              <a:t>Visualização em PDF:</a:t>
            </a:r>
          </a:p>
          <a:p>
            <a:r>
              <a:rPr lang="pt-BR" sz="140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https://1drv.ms/b/s!AoZ-6_5SXxJBheE8vNf03vCo-I2PRw?e=jPkhBK</a:t>
            </a:r>
            <a:r>
              <a:rPr lang="pt-BR" sz="140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endParaRPr lang="pt-BR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60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  <a:p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Notebook Análises de tendência de Juros</a:t>
            </a:r>
          </a:p>
          <a:p>
            <a:r>
              <a:rPr lang="pt-BR" sz="1400">
                <a:solidFill>
                  <a:schemeClr val="accent6">
                    <a:lumMod val="50000"/>
                  </a:schemeClr>
                </a:solidFill>
                <a:latin typeface="Calibri Light"/>
                <a:ea typeface="+mn-lt"/>
                <a:cs typeface="Calibri Ligh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https://colab.research.google.com/drive/1uNOrFov_gtlbCh9sDxOOgPc8xXoLVCJK?usp=sharing#scrollTo=-1d_QHlkJi-Y</a:t>
            </a:r>
            <a:endParaRPr lang="pt-BR" sz="1400">
              <a:solidFill>
                <a:schemeClr val="accent6">
                  <a:lumMod val="50000"/>
                </a:schemeClr>
              </a:solidFill>
              <a:latin typeface="Calibri Light"/>
              <a:ea typeface="+mn-lt"/>
              <a:cs typeface="Calibri Light"/>
            </a:endParaRPr>
          </a:p>
          <a:p>
            <a:r>
              <a:rPr lang="pt-BR" sz="1400">
                <a:solidFill>
                  <a:schemeClr val="accent6">
                    <a:lumMod val="50000"/>
                  </a:schemeClr>
                </a:solidFill>
                <a:latin typeface="Calibri Light"/>
                <a:ea typeface="+mn-lt"/>
                <a:cs typeface="Calibri Light"/>
              </a:rPr>
              <a:t>Visualização em PDF:</a:t>
            </a:r>
            <a:endParaRPr lang="pt-BR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140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https://1drv.ms/b/s!AoZ-6_5SXxJBheFBzLZWiHcWbrpCIg?e=Kg1hs0</a:t>
            </a:r>
            <a:r>
              <a:rPr lang="pt-BR" sz="140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endParaRPr lang="pt-BR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endParaRPr lang="pt-BR" sz="1400">
              <a:solidFill>
                <a:schemeClr val="accent6">
                  <a:lumMod val="50000"/>
                </a:schemeClr>
              </a:solidFill>
              <a:latin typeface="Calibri"/>
              <a:cs typeface="Calibri"/>
            </a:endParaRPr>
          </a:p>
          <a:p>
            <a:endParaRPr lang="pt-BR" sz="140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  <a:p>
            <a:endParaRPr lang="pt-BR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endParaRPr lang="pt-BR">
              <a:solidFill>
                <a:schemeClr val="accent6">
                  <a:lumMod val="50000"/>
                </a:schemeClr>
              </a:solidFill>
              <a:cs typeface="Calibri"/>
            </a:endParaRPr>
          </a:p>
        </p:txBody>
      </p:sp>
      <p:pic>
        <p:nvPicPr>
          <p:cNvPr id="3" name="Picture 4" descr="IMAGENS BÍBLICAS: FUNDOS PPT´s">
            <a:extLst>
              <a:ext uri="{FF2B5EF4-FFF2-40B4-BE49-F238E27FC236}">
                <a16:creationId xmlns:a16="http://schemas.microsoft.com/office/drawing/2014/main" id="{0AEAAE00-3317-FB5A-8898-2763A3B0F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alphaModFix amt="4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21E2989-7780-A0C0-DEE3-8EB4961C0262}"/>
              </a:ext>
            </a:extLst>
          </p:cNvPr>
          <p:cNvSpPr txBox="1"/>
          <p:nvPr/>
        </p:nvSpPr>
        <p:spPr>
          <a:xfrm>
            <a:off x="0" y="6598640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▪ PROBLEMA    ▪ SOLUÇÃO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PROPOSTA    </a:t>
            </a:r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FERRAMENTAS    ▪ ARQUITETURA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BACKEND    ▪ DASHBOARD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ANEXOS</a:t>
            </a:r>
            <a:endParaRPr lang="pt-BR" sz="1000" b="1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80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MAGENS BÍBLICAS: FUNDOS PPT´s">
            <a:extLst>
              <a:ext uri="{FF2B5EF4-FFF2-40B4-BE49-F238E27FC236}">
                <a16:creationId xmlns:a16="http://schemas.microsoft.com/office/drawing/2014/main" id="{D7C8134D-45CE-F20D-E067-31E403DFF5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DE9893-C9EC-BB31-C476-2816E1AAB595}"/>
              </a:ext>
            </a:extLst>
          </p:cNvPr>
          <p:cNvSpPr txBox="1"/>
          <p:nvPr/>
        </p:nvSpPr>
        <p:spPr>
          <a:xfrm>
            <a:off x="4910666" y="455083"/>
            <a:ext cx="26564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solidFill>
                  <a:schemeClr val="accent6">
                    <a:lumMod val="50000"/>
                  </a:schemeClr>
                </a:solidFill>
                <a:ea typeface="Calibri"/>
                <a:cs typeface="Calibri"/>
              </a:rPr>
              <a:t>Referências Bibliográficas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66FE66-3333-7AC9-AB54-86846F14EBBE}"/>
              </a:ext>
            </a:extLst>
          </p:cNvPr>
          <p:cNvSpPr txBox="1"/>
          <p:nvPr/>
        </p:nvSpPr>
        <p:spPr>
          <a:xfrm>
            <a:off x="1073020" y="944563"/>
            <a:ext cx="9863666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Microsoft Learn</a:t>
            </a:r>
          </a:p>
          <a:p>
            <a:r>
              <a:rPr lang="pt-BR" sz="1400" u="sng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https://learn.microsoft.com/pt-br/azure/?product=popular</a:t>
            </a:r>
          </a:p>
          <a:p>
            <a:endParaRPr lang="pt-BR" sz="160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  <a:p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G1 Globo</a:t>
            </a:r>
          </a:p>
          <a:p>
            <a:r>
              <a:rPr lang="pt-BR" sz="1400" u="sng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https://g1.globo.com/sp/bauru-marilia/especial-publicitario/jacto-agricola/noticia/2019/05/27/pesquisa-aponta-os-principais-desafios-enfrentados-pelo-produtor-rural-no-brasil.ghtml</a:t>
            </a:r>
          </a:p>
          <a:p>
            <a:endParaRPr lang="pt-BR" sz="160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  <a:p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Portal Agriconline</a:t>
            </a:r>
          </a:p>
          <a:p>
            <a:r>
              <a:rPr lang="pt-BR" sz="14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https://agriconline.com.br/portal/artigos/estrutura-do-credito-rural/</a:t>
            </a:r>
            <a:endParaRPr lang="pt-BR" sz="140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  <a:p>
            <a:endParaRPr lang="pt-BR" sz="160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  <a:p>
            <a:r>
              <a:rPr lang="pt-BR" sz="1600" err="1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Climate</a:t>
            </a:r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lang="pt-BR" sz="1600" err="1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Policy</a:t>
            </a:r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lang="pt-BR" sz="1600" err="1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Initiative</a:t>
            </a:r>
            <a:endParaRPr lang="pt-BR" sz="160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  <a:p>
            <a:r>
              <a:rPr lang="pt-BR" sz="1400" u="sng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https://www.climatepolicyinitiative.org/wp-content/uploads/2020/12/REL-Politica-de-Credito-Rural-no-Brasil.pdf</a:t>
            </a:r>
          </a:p>
          <a:p>
            <a:endParaRPr lang="pt-BR" sz="160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  <a:p>
            <a:r>
              <a:rPr lang="pt-BR" sz="1600" err="1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By</a:t>
            </a:r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 Learn</a:t>
            </a:r>
          </a:p>
          <a:p>
            <a:r>
              <a:rPr lang="pt-BR" sz="1400" u="sng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https://dojo.bylearn.com.br/python/por-que-usar-o-jupyter-notebook/#Vantagens_de_usar_o_Jupyter_Notebook</a:t>
            </a:r>
          </a:p>
          <a:p>
            <a:endParaRPr lang="pt-BR" sz="160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  <a:p>
            <a:r>
              <a:rPr lang="pt-BR" sz="1600" err="1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Moki</a:t>
            </a:r>
            <a:endParaRPr lang="pt-BR" sz="160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  <a:p>
            <a:r>
              <a:rPr lang="pt-BR" sz="140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https://www.site.moki.com.br/post/dashboard-o-que-e</a:t>
            </a:r>
            <a:endParaRPr lang="pt-BR" sz="1400">
              <a:solidFill>
                <a:schemeClr val="accent6">
                  <a:lumMod val="50000"/>
                </a:schemeClr>
              </a:solidFill>
              <a:latin typeface="Calibri Light"/>
              <a:ea typeface="Calibri"/>
              <a:cs typeface="Calibri Light"/>
            </a:endParaRPr>
          </a:p>
          <a:p>
            <a:endParaRPr lang="en-US" sz="1100" u="sng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100" u="sng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03E5D6-3C08-A3CC-FF69-E2B8BFFFE05F}"/>
              </a:ext>
            </a:extLst>
          </p:cNvPr>
          <p:cNvSpPr txBox="1"/>
          <p:nvPr/>
        </p:nvSpPr>
        <p:spPr>
          <a:xfrm>
            <a:off x="0" y="6598640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▪ PROBLEMA    ▪ SOLUÇÃO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PROPOSTA    </a:t>
            </a:r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FERRAMENTAS    ▪ ARQUITETURA    </a:t>
            </a:r>
            <a:r>
              <a:rPr kumimoji="0" lang="pt-BR" altLang="pt-BR" sz="100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BACKEND    ▪ DASHBOARD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ANEXOS</a:t>
            </a:r>
            <a:endParaRPr lang="pt-BR" sz="1000" b="1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Fundo Branco [Para Foto, PNG e Liso]">
            <a:extLst>
              <a:ext uri="{FF2B5EF4-FFF2-40B4-BE49-F238E27FC236}">
                <a16:creationId xmlns:a16="http://schemas.microsoft.com/office/drawing/2014/main" id="{C80D549D-8C02-26A6-4BA6-A6D793921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1956C3-A322-759C-EE50-6DC352717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282640"/>
            <a:ext cx="1055147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54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Qual a importância do pequeno e médio produtor rural?</a:t>
            </a:r>
            <a:endParaRPr lang="pt-BR" altLang="pt-BR" sz="5400" b="1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AEFED33-479C-818B-11D5-FA815B628F23}"/>
              </a:ext>
            </a:extLst>
          </p:cNvPr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IMPORTÂNCIA   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DORES    ▪ PROBLEMA    ▪ SOLUÇÃO    ▪ PROPOSTA    ▪ FERRAMENTAS    ▪ ARQUITETURA    ▪ BACKEND    ▪ DASHBOARD    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0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NS BÍBLICAS: FUNDOS PPT´s">
            <a:extLst>
              <a:ext uri="{FF2B5EF4-FFF2-40B4-BE49-F238E27FC236}">
                <a16:creationId xmlns:a16="http://schemas.microsoft.com/office/drawing/2014/main" id="{0E0406F7-50B0-38CC-0BB8-98E961DFC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ACB02B7-5445-0EC6-D01B-CC6DF641171B}"/>
              </a:ext>
            </a:extLst>
          </p:cNvPr>
          <p:cNvSpPr txBox="1"/>
          <p:nvPr/>
        </p:nvSpPr>
        <p:spPr>
          <a:xfrm>
            <a:off x="766763" y="404813"/>
            <a:ext cx="10931560" cy="504753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/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Importância do pequeno e médio produtor rural</a:t>
            </a:r>
            <a:endParaRPr lang="pt-BR" b="1" i="0">
              <a:solidFill>
                <a:schemeClr val="accent6">
                  <a:lumMod val="50000"/>
                </a:schemeClr>
              </a:solidFill>
              <a:effectLst/>
              <a:latin typeface="+mj-lt"/>
            </a:endParaRPr>
          </a:p>
          <a:p>
            <a:pPr algn="just" rtl="0" fontAlgn="base"/>
            <a:endParaRPr lang="pt-BR" sz="1600" b="1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algn="just" rtl="0" fontAlgn="base"/>
            <a:r>
              <a:rPr lang="pt-BR" sz="1600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Os pequenos e médios produtores rurais desempenham um papel significativo na economia agrícola do Brasil e desempenham um papel vital na produção de alimentos, geração de empregos e desenvolvimento rural. </a:t>
            </a:r>
          </a:p>
          <a:p>
            <a:pPr algn="just" rtl="0" fontAlgn="base"/>
            <a:endParaRPr lang="pt-BR" sz="160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algn="just" rtl="0" fontAlgn="base"/>
            <a:r>
              <a:rPr lang="pt-BR" sz="1600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Embora os números específicos possam variar de ano para ano, esses produtores são responsáveis por uma parcela significativa da produção agrícola total e do PIB agrícola do país. Além disso, eles contribuem para a segurança alimentar da população brasileira e desempenham um papel importante na preservação da agricultura familiar e na manutenção da vida rural.</a:t>
            </a:r>
          </a:p>
          <a:p>
            <a:pPr algn="just" rtl="0" fontAlgn="base"/>
            <a:endParaRPr lang="pt-BR" sz="1600" i="0">
              <a:solidFill>
                <a:schemeClr val="accent6">
                  <a:lumMod val="50000"/>
                </a:schemeClr>
              </a:solidFill>
              <a:effectLst/>
              <a:latin typeface="+mj-lt"/>
            </a:endParaRP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pt-BR" sz="1600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Produção de Alimentos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endParaRPr lang="pt-BR" sz="1600" i="0">
              <a:solidFill>
                <a:schemeClr val="accent6">
                  <a:lumMod val="50000"/>
                </a:schemeClr>
              </a:solidFill>
              <a:effectLst/>
              <a:latin typeface="+mj-lt"/>
            </a:endParaRP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pt-BR" sz="1600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Geração de Empregos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endParaRPr lang="pt-BR" sz="1600" i="0">
              <a:solidFill>
                <a:schemeClr val="accent6">
                  <a:lumMod val="50000"/>
                </a:schemeClr>
              </a:solidFill>
              <a:effectLst/>
              <a:latin typeface="+mj-lt"/>
            </a:endParaRP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pt-BR" sz="1600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Segurança Alimentar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endParaRPr lang="pt-BR" sz="1600" i="0">
              <a:solidFill>
                <a:schemeClr val="accent6">
                  <a:lumMod val="50000"/>
                </a:schemeClr>
              </a:solidFill>
              <a:effectLst/>
              <a:latin typeface="+mj-lt"/>
            </a:endParaRP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pt-BR" sz="1600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Diversificação e Sustentabilidade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endParaRPr lang="pt-BR" sz="1600" i="0">
              <a:solidFill>
                <a:schemeClr val="accent6">
                  <a:lumMod val="50000"/>
                </a:schemeClr>
              </a:solidFill>
              <a:effectLst/>
              <a:latin typeface="+mj-lt"/>
            </a:endParaRP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pt-BR" sz="1600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Preservação da Agricultura Familiar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endParaRPr lang="pt-BR" sz="1600" i="0">
              <a:solidFill>
                <a:schemeClr val="accent6">
                  <a:lumMod val="50000"/>
                </a:schemeClr>
              </a:solidFill>
              <a:effectLst/>
              <a:latin typeface="+mj-lt"/>
            </a:endParaRP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pt-BR" sz="1600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Desenvolvimento Rural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EC6F7FB-C029-36EF-124B-942BAE94646F}"/>
              </a:ext>
            </a:extLst>
          </p:cNvPr>
          <p:cNvSpPr txBox="1"/>
          <p:nvPr/>
        </p:nvSpPr>
        <p:spPr>
          <a:xfrm>
            <a:off x="-1863" y="6611779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IMPORTÂNCIA   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DORES    ▪ PROBLEMA    ▪ SOLUÇÃO    ▪ PROPOSTA    ▪ FERRAMENTAS    ▪ ARQUITETURA    ▪ BACKEND    ▪ DASHBOARD    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1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Fundo Branco [Para Foto, PNG e Liso]">
            <a:extLst>
              <a:ext uri="{FF2B5EF4-FFF2-40B4-BE49-F238E27FC236}">
                <a16:creationId xmlns:a16="http://schemas.microsoft.com/office/drawing/2014/main" id="{C80D549D-8C02-26A6-4BA6-A6D793921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1956C3-A322-759C-EE50-6DC352717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101" y="1698138"/>
            <a:ext cx="45918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54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Quais as dores?</a:t>
            </a:r>
            <a:endParaRPr lang="pt-BR" altLang="pt-BR" sz="5400" b="1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D266D6-48F8-C847-1407-A79F3C2ED0F5}"/>
              </a:ext>
            </a:extLst>
          </p:cNvPr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DORES   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PROBLEMA    ▪ SOLUÇÃO    ▪ PROPOSTA    ▪ FERRAMENTAS    ▪ ARQUITETURA    ▪ BACKEND    ▪ DASHBOARD    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8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NS BÍBLICAS: FUNDOS PPT´s">
            <a:extLst>
              <a:ext uri="{FF2B5EF4-FFF2-40B4-BE49-F238E27FC236}">
                <a16:creationId xmlns:a16="http://schemas.microsoft.com/office/drawing/2014/main" id="{0E0406F7-50B0-38CC-0BB8-98E961DFC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D0754B-A172-CC33-E610-E9ADB5385D37}"/>
              </a:ext>
            </a:extLst>
          </p:cNvPr>
          <p:cNvSpPr txBox="1"/>
          <p:nvPr/>
        </p:nvSpPr>
        <p:spPr>
          <a:xfrm>
            <a:off x="774552" y="407095"/>
            <a:ext cx="10931560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/>
            <a:r>
              <a:rPr lang="pt-BR" b="1" i="0" dirty="0">
                <a:solidFill>
                  <a:srgbClr val="000000"/>
                </a:solidFill>
                <a:effectLst/>
                <a:latin typeface="+mj-lt"/>
              </a:rPr>
              <a:t>Contextualização do problema - Dificuldades</a:t>
            </a:r>
          </a:p>
          <a:p>
            <a:pPr algn="just" rtl="0" fontAlgn="base"/>
            <a:endParaRPr lang="pt-BR" b="1" dirty="0">
              <a:solidFill>
                <a:srgbClr val="000000"/>
              </a:solidFill>
              <a:latin typeface="+mj-lt"/>
            </a:endParaRPr>
          </a:p>
          <a:p>
            <a:pPr algn="just" rtl="0" fontAlgn="base"/>
            <a:r>
              <a:rPr lang="pt-BR" sz="1400" i="0" dirty="0">
                <a:solidFill>
                  <a:srgbClr val="000000"/>
                </a:solidFill>
                <a:effectLst/>
                <a:latin typeface="+mj-lt"/>
              </a:rPr>
              <a:t>Os produtores rurais enfrentam uma série de desafios e dificuldades em suas atividades, muitas das quais podem variar de acordo com a localização geográfica, o tipo de produção, o tamanho da propriedade e as condições econômicas.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5C72026-E9D5-48E7-85E3-5E2D0473B561}"/>
              </a:ext>
            </a:extLst>
          </p:cNvPr>
          <p:cNvGrpSpPr/>
          <p:nvPr/>
        </p:nvGrpSpPr>
        <p:grpSpPr>
          <a:xfrm>
            <a:off x="774551" y="1828800"/>
            <a:ext cx="3240000" cy="4292601"/>
            <a:chOff x="774551" y="1828800"/>
            <a:chExt cx="3240000" cy="4690333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165C561-C2CC-7C1E-28A8-020010617A03}"/>
                </a:ext>
              </a:extLst>
            </p:cNvPr>
            <p:cNvSpPr/>
            <p:nvPr/>
          </p:nvSpPr>
          <p:spPr>
            <a:xfrm>
              <a:off x="774551" y="1828800"/>
              <a:ext cx="3240000" cy="4690333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8E69E72-5219-3D16-939C-3E1B9A70FF0A}"/>
                </a:ext>
              </a:extLst>
            </p:cNvPr>
            <p:cNvSpPr txBox="1"/>
            <p:nvPr/>
          </p:nvSpPr>
          <p:spPr>
            <a:xfrm>
              <a:off x="905438" y="2069245"/>
              <a:ext cx="3026538" cy="240065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1400" b="1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ACESSO AO CRÉDITO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pt-BR" sz="1200" kern="10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Limitações no investimento em produção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Dificuldades no custeio da produção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Vulnerabilidade a intempéries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Endividamento em fontes informais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Dificuldades no acesso a novos mercados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Piora nas condições de vida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Redução da segurança alimentar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D2D78B-A4A0-18C3-E5FB-20FFB5917FAC}"/>
              </a:ext>
            </a:extLst>
          </p:cNvPr>
          <p:cNvSpPr txBox="1"/>
          <p:nvPr/>
        </p:nvSpPr>
        <p:spPr>
          <a:xfrm>
            <a:off x="-1863" y="6611779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DORES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PROBLEMA    ▪ SOLUÇÃO    ▪ FERRAMENTAS    ▪ ARQUITETURA    ▪ PROPOSTA    ▪ BECKEND    ▪ DASHBOARD    ▪ ANEXOS</a:t>
            </a:r>
            <a:endParaRPr lang="pt-BR" sz="1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469D33B-2C90-91D5-673C-C540E33CED53}"/>
              </a:ext>
            </a:extLst>
          </p:cNvPr>
          <p:cNvGrpSpPr/>
          <p:nvPr/>
        </p:nvGrpSpPr>
        <p:grpSpPr>
          <a:xfrm>
            <a:off x="4685980" y="1828801"/>
            <a:ext cx="3240000" cy="4292600"/>
            <a:chOff x="4200372" y="1828800"/>
            <a:chExt cx="3240000" cy="4690333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4B9C332-C19F-11D1-022A-89B2C4FB4CEE}"/>
                </a:ext>
              </a:extLst>
            </p:cNvPr>
            <p:cNvSpPr/>
            <p:nvPr/>
          </p:nvSpPr>
          <p:spPr>
            <a:xfrm>
              <a:off x="4200372" y="1828800"/>
              <a:ext cx="3240000" cy="4690333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A171499-EC3A-E090-FE3D-C5605E75D9F1}"/>
                </a:ext>
              </a:extLst>
            </p:cNvPr>
            <p:cNvSpPr txBox="1"/>
            <p:nvPr/>
          </p:nvSpPr>
          <p:spPr>
            <a:xfrm>
              <a:off x="4331259" y="2069245"/>
              <a:ext cx="3026538" cy="29238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1400" b="1" kern="100" dirty="0">
                  <a:solidFill>
                    <a:schemeClr val="accent6">
                      <a:lumMod val="50000"/>
                    </a:schemeClr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VARIAÇÕES CLIMÁTICAS</a:t>
              </a:r>
              <a:endParaRPr lang="pt-BR" sz="14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pt-BR" sz="1200" kern="10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Redução da produtividade agrícola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Perda de cultivos e gado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Aumento dos custos de produção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Escassez de água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Aumento de pragas e doenças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Desafios na gestão da terra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Riscos de segurança alimentar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Impacto na saúde humana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Deslocamento e migração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4D7E1F7-6AED-A5D5-0CF9-BFCBEAE1E74F}"/>
              </a:ext>
            </a:extLst>
          </p:cNvPr>
          <p:cNvGrpSpPr/>
          <p:nvPr/>
        </p:nvGrpSpPr>
        <p:grpSpPr>
          <a:xfrm>
            <a:off x="8597409" y="1828801"/>
            <a:ext cx="3240000" cy="4292600"/>
            <a:chOff x="8597409" y="1828801"/>
            <a:chExt cx="3240000" cy="4292600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6B8FB7F-00A3-DC3A-F2CD-B04B048F1F21}"/>
                </a:ext>
              </a:extLst>
            </p:cNvPr>
            <p:cNvSpPr/>
            <p:nvPr/>
          </p:nvSpPr>
          <p:spPr>
            <a:xfrm>
              <a:off x="8597409" y="1828801"/>
              <a:ext cx="3240000" cy="42926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4790C31-BE81-73CC-79F6-6EA42F672CDF}"/>
                </a:ext>
              </a:extLst>
            </p:cNvPr>
            <p:cNvSpPr txBox="1"/>
            <p:nvPr/>
          </p:nvSpPr>
          <p:spPr>
            <a:xfrm>
              <a:off x="8728295" y="2048857"/>
              <a:ext cx="2927853" cy="246467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1400" b="1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MERCADO E PREÇOS INSTÁVEIS</a:t>
              </a:r>
            </a:p>
            <a:p>
              <a:pPr>
                <a:spcAft>
                  <a:spcPts val="600"/>
                </a:spcAft>
              </a:pPr>
              <a:endParaRPr lang="pt-BR" sz="14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Instabilidade de renda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Risco financeiro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Redução dos lucros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Desincentivo à produção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Dificuldades de comercialização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Acesso limitado ao crédito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Impactos na segurança alimentar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Tomada de decisões de plantio incertas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31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Fundo Branco [Para Foto, PNG e Liso]">
            <a:extLst>
              <a:ext uri="{FF2B5EF4-FFF2-40B4-BE49-F238E27FC236}">
                <a16:creationId xmlns:a16="http://schemas.microsoft.com/office/drawing/2014/main" id="{C80D549D-8C02-26A6-4BA6-A6D793921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1956C3-A322-759C-EE50-6DC352717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86" y="1698138"/>
            <a:ext cx="113636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54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Qual o problema </a:t>
            </a:r>
            <a:r>
              <a:rPr lang="pt-BR" altLang="pt-BR" sz="54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kumimoji="0" lang="pt-BR" altLang="pt-BR" sz="54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ser resolvido?</a:t>
            </a:r>
            <a:endParaRPr lang="pt-BR" altLang="pt-BR" sz="5400" b="1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3BB2C5B-C484-9257-688E-360FBCCD4299}"/>
              </a:ext>
            </a:extLst>
          </p:cNvPr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PROBLEMA   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SOLUÇÃO    ▪ PROPOSTA    ▪ FERRAMENTAS    ▪ ARQUITETURA    ▪ BACKEND    ▪ DASHBOARD    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75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NS BÍBLICAS: FUNDOS PPT´s">
            <a:extLst>
              <a:ext uri="{FF2B5EF4-FFF2-40B4-BE49-F238E27FC236}">
                <a16:creationId xmlns:a16="http://schemas.microsoft.com/office/drawing/2014/main" id="{0E0406F7-50B0-38CC-0BB8-98E961DFC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ícone do conceito turquesa de bem-estar. melhoria da qualidade de vida.  ilustração de linha fina de idéia abstrata de eletrificação. desenho de  contorno isolado. traço editável. roboto-medium, inúmeras fontes  pró-negrito usadas 7254177">
            <a:extLst>
              <a:ext uri="{FF2B5EF4-FFF2-40B4-BE49-F238E27FC236}">
                <a16:creationId xmlns:a16="http://schemas.microsoft.com/office/drawing/2014/main" id="{0DA12633-1700-EDE8-65F8-C182305F69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5" t="10625" r="23279" b="37073"/>
          <a:stretch/>
        </p:blipFill>
        <p:spPr bwMode="auto">
          <a:xfrm>
            <a:off x="766763" y="2391043"/>
            <a:ext cx="3913074" cy="382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780BAAE-88F2-57B9-69A1-5AF52C89FDE8}"/>
              </a:ext>
            </a:extLst>
          </p:cNvPr>
          <p:cNvSpPr txBox="1"/>
          <p:nvPr/>
        </p:nvSpPr>
        <p:spPr>
          <a:xfrm>
            <a:off x="766763" y="404813"/>
            <a:ext cx="10931560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/>
            <a:r>
              <a:rPr lang="pt-BR" b="1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Problema a ser resolvido</a:t>
            </a:r>
            <a:endParaRPr lang="pt-BR" b="0" i="0">
              <a:solidFill>
                <a:schemeClr val="accent6">
                  <a:lumMod val="50000"/>
                </a:schemeClr>
              </a:solidFill>
              <a:effectLst/>
              <a:latin typeface="+mj-lt"/>
            </a:endParaRPr>
          </a:p>
          <a:p>
            <a:pPr algn="just" rtl="0" fontAlgn="base"/>
            <a:endParaRPr lang="pt-BR" sz="1400" b="1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342900" indent="-342900" algn="just" rtl="0" fontAlgn="base">
              <a:buFont typeface="+mj-lt"/>
              <a:buAutoNum type="arabicPeriod"/>
            </a:pPr>
            <a:r>
              <a:rPr lang="pt-BR" sz="1600" b="0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Carência de informação orientada ao pequeno e médio produtor;</a:t>
            </a:r>
          </a:p>
          <a:p>
            <a:pPr marL="342900" indent="-342900" algn="just" rtl="0" fontAlgn="base">
              <a:buFont typeface="+mj-lt"/>
              <a:buAutoNum type="arabicPeriod"/>
            </a:pPr>
            <a:r>
              <a:rPr lang="pt-BR" sz="1600" b="0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Falta de entendimento do produtor sobre suas propriedades;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pt-BR" sz="1600" b="0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Carência </a:t>
            </a:r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+mj-lt"/>
              </a:rPr>
              <a:t>de dados</a:t>
            </a:r>
            <a:r>
              <a:rPr lang="pt-BR" sz="1600" b="0" i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 confiáveis sobre as atividades realizadas e propriedades do pequeno e médio produtor.</a:t>
            </a:r>
            <a:endParaRPr lang="pt-BR" sz="1600" b="0" i="0">
              <a:solidFill>
                <a:schemeClr val="accent6">
                  <a:lumMod val="50000"/>
                </a:schemeClr>
              </a:solidFill>
              <a:effectLst/>
              <a:latin typeface="+mj-lt"/>
              <a:cs typeface="Calibri Light"/>
            </a:endParaRP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C382D66-52ED-9CDD-2F76-7D2366BE5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461" y="2552843"/>
            <a:ext cx="6229652" cy="3502129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8B6B628-EF4F-EC0A-0245-A7708A2B6166}"/>
              </a:ext>
            </a:extLst>
          </p:cNvPr>
          <p:cNvGrpSpPr/>
          <p:nvPr/>
        </p:nvGrpSpPr>
        <p:grpSpPr>
          <a:xfrm>
            <a:off x="4679837" y="4213830"/>
            <a:ext cx="677354" cy="248479"/>
            <a:chOff x="4679837" y="4267684"/>
            <a:chExt cx="677354" cy="248479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1EB8AB28-1A28-331D-A37C-1D8F64CA6A4A}"/>
                </a:ext>
              </a:extLst>
            </p:cNvPr>
            <p:cNvCxnSpPr>
              <a:cxnSpLocks/>
            </p:cNvCxnSpPr>
            <p:nvPr/>
          </p:nvCxnSpPr>
          <p:spPr>
            <a:xfrm>
              <a:off x="4679837" y="4267684"/>
              <a:ext cx="677354" cy="0"/>
            </a:xfrm>
            <a:prstGeom prst="straightConnector1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69CFDE3A-896D-3F2B-09B5-121F66F308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9837" y="4516163"/>
              <a:ext cx="677354" cy="0"/>
            </a:xfrm>
            <a:prstGeom prst="straightConnector1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91EE48-7A3E-3B05-752E-6CC516E40F05}"/>
              </a:ext>
            </a:extLst>
          </p:cNvPr>
          <p:cNvSpPr txBox="1"/>
          <p:nvPr/>
        </p:nvSpPr>
        <p:spPr>
          <a:xfrm>
            <a:off x="-1863" y="6611779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PROBLEMA   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SOLUÇÃO    ▪ PROPOSTA    ▪ FERRAMENTAS    ▪ ARQUITETURA    ▪ BACKEND    ▪ DASHBOARD    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0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Fundo Branco [Para Foto, PNG e Liso]">
            <a:extLst>
              <a:ext uri="{FF2B5EF4-FFF2-40B4-BE49-F238E27FC236}">
                <a16:creationId xmlns:a16="http://schemas.microsoft.com/office/drawing/2014/main" id="{C80D549D-8C02-26A6-4BA6-A6D793921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1956C3-A322-759C-EE50-6DC352717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86" y="1698138"/>
            <a:ext cx="113636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54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Impacto da solução</a:t>
            </a:r>
            <a:endParaRPr lang="pt-BR" altLang="pt-BR" sz="5400" b="1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9700C6-0612-968F-AAD5-D8A611B12E85}"/>
              </a:ext>
            </a:extLst>
          </p:cNvPr>
          <p:cNvSpPr txBox="1"/>
          <p:nvPr/>
        </p:nvSpPr>
        <p:spPr>
          <a:xfrm>
            <a:off x="-1863" y="6611779"/>
            <a:ext cx="12193863" cy="246221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10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IMPORTÂNCIA    ▪ DORES    ▪ PROBLEMA    </a:t>
            </a:r>
            <a:r>
              <a:rPr lang="pt-BR" altLang="pt-BR" sz="1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SOLUÇÃO   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▪ PROPOSTA    ▪ FERRAMENTAS    ▪ ARQUITETURA    ▪ BACKEND    ▪ DASHBOARD    ▪ ANEXOS</a:t>
            </a:r>
            <a:endParaRPr lang="pt-BR" sz="1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56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1760</Words>
  <Application>Microsoft Office PowerPoint</Application>
  <PresentationFormat>Widescreen</PresentationFormat>
  <Paragraphs>187</Paragraphs>
  <Slides>29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Josivaldo S Silva</dc:creator>
  <cp:lastModifiedBy>Josivaldo S Silva</cp:lastModifiedBy>
  <cp:revision>3</cp:revision>
  <dcterms:created xsi:type="dcterms:W3CDTF">2023-05-31T21:44:30Z</dcterms:created>
  <dcterms:modified xsi:type="dcterms:W3CDTF">2023-10-26T22:57:12Z</dcterms:modified>
</cp:coreProperties>
</file>