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92" r:id="rId5"/>
    <p:sldId id="274" r:id="rId6"/>
    <p:sldId id="271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81" r:id="rId16"/>
    <p:sldId id="391" r:id="rId17"/>
    <p:sldId id="308" r:id="rId1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DE2"/>
    <a:srgbClr val="E60C7E"/>
    <a:srgbClr val="BE0849"/>
    <a:srgbClr val="EB7A2C"/>
    <a:srgbClr val="9EA4A8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A4302-8046-E548-3271-53999BF46E2D}" v="5" dt="2022-11-10T22:42:51.368"/>
    <p1510:client id="{3D5266B1-B26B-BBE6-0642-71746FD01844}" v="3" dt="2022-11-11T15:35:03.740"/>
    <p1510:client id="{DD2B6D67-17A6-9B69-0E28-3DC8B0D9F6B6}" v="17" dt="2022-11-10T22:09:46.8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5"/>
    <p:restoredTop sz="94643"/>
  </p:normalViewPr>
  <p:slideViewPr>
    <p:cSldViewPr>
      <p:cViewPr varScale="1">
        <p:scale>
          <a:sx n="87" d="100"/>
          <a:sy n="87" d="100"/>
        </p:scale>
        <p:origin x="49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Quercia Garces" userId="S::p.quercia@profesor.duoc.cl::1cd33289-c6c9-4ae2-86a9-e11350f8a041" providerId="AD" clId="Web-{019A4302-8046-E548-3271-53999BF46E2D}"/>
    <pc:docChg chg="addSld delSld modSld">
      <pc:chgData name="Paula andrea Quercia Garces" userId="S::p.quercia@profesor.duoc.cl::1cd33289-c6c9-4ae2-86a9-e11350f8a041" providerId="AD" clId="Web-{019A4302-8046-E548-3271-53999BF46E2D}" dt="2022-11-10T22:42:51.368" v="2"/>
      <pc:docMkLst>
        <pc:docMk/>
      </pc:docMkLst>
      <pc:sldChg chg="del">
        <pc:chgData name="Paula andrea Quercia Garces" userId="S::p.quercia@profesor.duoc.cl::1cd33289-c6c9-4ae2-86a9-e11350f8a041" providerId="AD" clId="Web-{019A4302-8046-E548-3271-53999BF46E2D}" dt="2022-11-10T22:42:51.368" v="2"/>
        <pc:sldMkLst>
          <pc:docMk/>
          <pc:sldMk cId="4122261599" sldId="267"/>
        </pc:sldMkLst>
      </pc:sldChg>
      <pc:sldChg chg="modSp add">
        <pc:chgData name="Paula andrea Quercia Garces" userId="S::p.quercia@profesor.duoc.cl::1cd33289-c6c9-4ae2-86a9-e11350f8a041" providerId="AD" clId="Web-{019A4302-8046-E548-3271-53999BF46E2D}" dt="2022-11-10T22:42:50.227" v="1" actId="20577"/>
        <pc:sldMkLst>
          <pc:docMk/>
          <pc:sldMk cId="1846674943" sldId="392"/>
        </pc:sldMkLst>
        <pc:spChg chg="mod">
          <ac:chgData name="Paula andrea Quercia Garces" userId="S::p.quercia@profesor.duoc.cl::1cd33289-c6c9-4ae2-86a9-e11350f8a041" providerId="AD" clId="Web-{019A4302-8046-E548-3271-53999BF46E2D}" dt="2022-11-10T22:42:50.227" v="1" actId="20577"/>
          <ac:spMkLst>
            <pc:docMk/>
            <pc:sldMk cId="1846674943" sldId="392"/>
            <ac:spMk id="4" creationId="{2BAB9267-BCDC-C68D-BEFB-9F71BA5E8820}"/>
          </ac:spMkLst>
        </pc:spChg>
      </pc:sldChg>
      <pc:sldMasterChg chg="addSldLayout">
        <pc:chgData name="Paula andrea Quercia Garces" userId="S::p.quercia@profesor.duoc.cl::1cd33289-c6c9-4ae2-86a9-e11350f8a041" providerId="AD" clId="Web-{019A4302-8046-E548-3271-53999BF46E2D}" dt="2022-11-10T22:42:42.383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019A4302-8046-E548-3271-53999BF46E2D}" dt="2022-11-10T22:42:42.383" v="0"/>
          <pc:sldLayoutMkLst>
            <pc:docMk/>
            <pc:sldMasterMk cId="0" sldId="2147483648"/>
            <pc:sldLayoutMk cId="2385111544" sldId="2147483669"/>
          </pc:sldLayoutMkLst>
        </pc:sldLayoutChg>
      </pc:sldMasterChg>
    </pc:docChg>
  </pc:docChgLst>
  <pc:docChgLst>
    <pc:chgData name="Paula andrea Quercia Garces" userId="S::p.quercia@profesor.duoc.cl::1cd33289-c6c9-4ae2-86a9-e11350f8a041" providerId="AD" clId="Web-{DD2B6D67-17A6-9B69-0E28-3DC8B0D9F6B6}"/>
    <pc:docChg chg="modSld">
      <pc:chgData name="Paula andrea Quercia Garces" userId="S::p.quercia@profesor.duoc.cl::1cd33289-c6c9-4ae2-86a9-e11350f8a041" providerId="AD" clId="Web-{DD2B6D67-17A6-9B69-0E28-3DC8B0D9F6B6}" dt="2022-11-10T22:09:46.815" v="13" actId="1076"/>
      <pc:docMkLst>
        <pc:docMk/>
      </pc:docMkLst>
      <pc:sldChg chg="addSp modSp">
        <pc:chgData name="Paula andrea Quercia Garces" userId="S::p.quercia@profesor.duoc.cl::1cd33289-c6c9-4ae2-86a9-e11350f8a041" providerId="AD" clId="Web-{DD2B6D67-17A6-9B69-0E28-3DC8B0D9F6B6}" dt="2022-11-10T22:09:46.815" v="13" actId="1076"/>
        <pc:sldMkLst>
          <pc:docMk/>
          <pc:sldMk cId="2234388876" sldId="387"/>
        </pc:sldMkLst>
        <pc:spChg chg="mod">
          <ac:chgData name="Paula andrea Quercia Garces" userId="S::p.quercia@profesor.duoc.cl::1cd33289-c6c9-4ae2-86a9-e11350f8a041" providerId="AD" clId="Web-{DD2B6D67-17A6-9B69-0E28-3DC8B0D9F6B6}" dt="2022-11-10T22:08:44.954" v="0" actId="1076"/>
          <ac:spMkLst>
            <pc:docMk/>
            <pc:sldMk cId="2234388876" sldId="387"/>
            <ac:spMk id="7" creationId="{4B42DB7A-7E2A-D49E-B8AB-40EF0646E5E7}"/>
          </ac:spMkLst>
        </pc:spChg>
        <pc:spChg chg="add mod">
          <ac:chgData name="Paula andrea Quercia Garces" userId="S::p.quercia@profesor.duoc.cl::1cd33289-c6c9-4ae2-86a9-e11350f8a041" providerId="AD" clId="Web-{DD2B6D67-17A6-9B69-0E28-3DC8B0D9F6B6}" dt="2022-11-10T22:09:46.815" v="13" actId="1076"/>
          <ac:spMkLst>
            <pc:docMk/>
            <pc:sldMk cId="2234388876" sldId="387"/>
            <ac:spMk id="9" creationId="{B82F1689-6EAF-36EF-F049-397E275E3034}"/>
          </ac:spMkLst>
        </pc:spChg>
        <pc:picChg chg="add mod">
          <ac:chgData name="Paula andrea Quercia Garces" userId="S::p.quercia@profesor.duoc.cl::1cd33289-c6c9-4ae2-86a9-e11350f8a041" providerId="AD" clId="Web-{DD2B6D67-17A6-9B69-0E28-3DC8B0D9F6B6}" dt="2022-11-10T22:09:05.517" v="4" actId="1076"/>
          <ac:picMkLst>
            <pc:docMk/>
            <pc:sldMk cId="2234388876" sldId="387"/>
            <ac:picMk id="2" creationId="{3C2D10EA-7F23-03F1-EFCE-7E8A4E48DC2D}"/>
          </ac:picMkLst>
        </pc:picChg>
        <pc:picChg chg="mod">
          <ac:chgData name="Paula andrea Quercia Garces" userId="S::p.quercia@profesor.duoc.cl::1cd33289-c6c9-4ae2-86a9-e11350f8a041" providerId="AD" clId="Web-{DD2B6D67-17A6-9B69-0E28-3DC8B0D9F6B6}" dt="2022-11-10T22:08:44.970" v="1" actId="1076"/>
          <ac:picMkLst>
            <pc:docMk/>
            <pc:sldMk cId="2234388876" sldId="387"/>
            <ac:picMk id="8" creationId="{62BF32B0-BE81-5E09-0DB4-14F10CB2EEF8}"/>
          </ac:picMkLst>
        </pc:picChg>
      </pc:sldChg>
    </pc:docChg>
  </pc:docChgLst>
  <pc:docChgLst>
    <pc:chgData name="Alicia Zambrano B." userId="S::azambranob@duoc.cl::eaca8ede-10c1-4fdb-aeec-ecec6b688727" providerId="AD" clId="Web-{3D5266B1-B26B-BBE6-0642-71746FD01844}"/>
    <pc:docChg chg="modSld">
      <pc:chgData name="Alicia Zambrano B." userId="S::azambranob@duoc.cl::eaca8ede-10c1-4fdb-aeec-ecec6b688727" providerId="AD" clId="Web-{3D5266B1-B26B-BBE6-0642-71746FD01844}" dt="2022-11-11T15:35:02.725" v="1" actId="20577"/>
      <pc:docMkLst>
        <pc:docMk/>
      </pc:docMkLst>
      <pc:sldChg chg="modSp">
        <pc:chgData name="Alicia Zambrano B." userId="S::azambranob@duoc.cl::eaca8ede-10c1-4fdb-aeec-ecec6b688727" providerId="AD" clId="Web-{3D5266B1-B26B-BBE6-0642-71746FD01844}" dt="2022-11-11T15:35:02.725" v="1" actId="20577"/>
        <pc:sldMkLst>
          <pc:docMk/>
          <pc:sldMk cId="2531329642" sldId="274"/>
        </pc:sldMkLst>
        <pc:spChg chg="mod">
          <ac:chgData name="Alicia Zambrano B." userId="S::azambranob@duoc.cl::eaca8ede-10c1-4fdb-aeec-ecec6b688727" providerId="AD" clId="Web-{3D5266B1-B26B-BBE6-0642-71746FD01844}" dt="2022-11-11T15:35:02.725" v="1" actId="20577"/>
          <ac:spMkLst>
            <pc:docMk/>
            <pc:sldMk cId="2531329642" sldId="27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11-11-2022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11-11-2022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6" r:id="rId3"/>
    <p:sldLayoutId id="2147483662" r:id="rId4"/>
    <p:sldLayoutId id="2147483668" r:id="rId5"/>
    <p:sldLayoutId id="2147483663" r:id="rId6"/>
    <p:sldLayoutId id="2147483664" r:id="rId7"/>
    <p:sldLayoutId id="2147483665" r:id="rId8"/>
    <p:sldLayoutId id="2147483667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559675"/>
            <a:ext cx="9906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2</a:t>
            </a:r>
          </a:p>
        </p:txBody>
      </p:sp>
    </p:spTree>
    <p:extLst>
      <p:ext uri="{BB962C8B-B14F-4D97-AF65-F5344CB8AC3E}">
        <p14:creationId xmlns:p14="http://schemas.microsoft.com/office/powerpoint/2010/main" val="184667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Menús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6007100" y="2117625"/>
            <a:ext cx="12420600" cy="507831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ES_tradnl" sz="3600" dirty="0"/>
              <a:t>Crear un menú, implica que debemos tener conocimiento de sentencias de condición, de repetición y todo lo visto en clases.</a:t>
            </a:r>
          </a:p>
          <a:p>
            <a:endParaRPr lang="es-ES_tradnl" sz="3600" dirty="0"/>
          </a:p>
          <a:p>
            <a:r>
              <a:rPr lang="es-ES_tradnl" sz="3600" dirty="0"/>
              <a:t>Crear un menú de opciones permite ejecutar sólo la alternativa que se seleccionó, por tanto, lo ideal es que la ejecución terminé cuando se selecciona la opción de Salir.</a:t>
            </a:r>
          </a:p>
          <a:p>
            <a:endParaRPr lang="es-ES_tradnl" sz="3600" dirty="0"/>
          </a:p>
          <a:p>
            <a:r>
              <a:rPr lang="es-ES_tradnl" sz="3600" dirty="0"/>
              <a:t>A continuación, un ejemplo de un menú con 3 opciones:</a:t>
            </a: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CFA378EC-734C-88EE-07C4-688CEBD8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7" y="7178675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3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Menús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4" name="Picture 2">
            <a:extLst>
              <a:ext uri="{FF2B5EF4-FFF2-40B4-BE49-F238E27FC236}">
                <a16:creationId xmlns:a16="http://schemas.microsoft.com/office/drawing/2014/main" id="{CFA378EC-734C-88EE-07C4-688CEBD8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7" y="7178675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7B33E29-E404-786D-E453-FE503A941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50" y="1088372"/>
            <a:ext cx="10058865" cy="913260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55773C-43A7-BE8B-022D-6B559A5BB478}"/>
              </a:ext>
            </a:extLst>
          </p:cNvPr>
          <p:cNvSpPr txBox="1"/>
          <p:nvPr/>
        </p:nvSpPr>
        <p:spPr>
          <a:xfrm>
            <a:off x="16283156" y="5604395"/>
            <a:ext cx="2836694" cy="1574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Analice y comente el ejercicio con sus compañeros y docente.</a:t>
            </a:r>
            <a:endParaRPr lang="en-US" sz="2400" dirty="0"/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C07822A-9EAC-3EC9-C111-9D061609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850" y="3292475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93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5C8A4-CD84-D03D-E1BB-E37CD425E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180" y="2378075"/>
            <a:ext cx="4143376" cy="1107996"/>
          </a:xfrm>
        </p:spPr>
        <p:txBody>
          <a:bodyPr/>
          <a:lstStyle/>
          <a:p>
            <a:r>
              <a:rPr lang="es-CL" sz="2400" b="1" dirty="0">
                <a:solidFill>
                  <a:srgbClr val="317DE2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2400" dirty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8"/>
            <a:ext cx="12503150" cy="393954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Ejercicio 1</a:t>
            </a:r>
          </a:p>
          <a:p>
            <a:r>
              <a:rPr lang="es-MX" sz="3200" dirty="0">
                <a:solidFill>
                  <a:schemeClr val="tx1"/>
                </a:solidFill>
                <a:cs typeface="Arial" panose="020B0604020202020204" pitchFamily="34" charset="0"/>
              </a:rPr>
              <a:t>Considere el caso anterior y aplique:</a:t>
            </a:r>
          </a:p>
          <a:p>
            <a:endParaRPr lang="es-MX" sz="3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808038" indent="-446088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cs typeface="Arial" panose="020B0604020202020204" pitchFamily="34" charset="0"/>
              </a:rPr>
              <a:t>Try y except donde corresponda</a:t>
            </a:r>
          </a:p>
          <a:p>
            <a:pPr marL="808038" indent="-446088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cs typeface="Arial" panose="020B0604020202020204" pitchFamily="34" charset="0"/>
              </a:rPr>
              <a:t>En la opción 1, indique si un número ingresado es par o impar</a:t>
            </a:r>
          </a:p>
          <a:p>
            <a:pPr marL="808038" indent="-446088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cs typeface="Arial" panose="020B0604020202020204" pitchFamily="34" charset="0"/>
              </a:rPr>
              <a:t>En la opción 2, muestre la serie Fibonacci de los primeros 10 números</a:t>
            </a:r>
          </a:p>
          <a:p>
            <a:pPr marL="808038" indent="-446088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1"/>
                </a:solidFill>
                <a:cs typeface="Arial" panose="020B0604020202020204" pitchFamily="34" charset="0"/>
              </a:rPr>
              <a:t>La opción 3, es Salir de la aplicación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">
            <a:extLst>
              <a:ext uri="{FF2B5EF4-FFF2-40B4-BE49-F238E27FC236}">
                <a16:creationId xmlns:a16="http://schemas.microsoft.com/office/drawing/2014/main" id="{43F924E0-01B6-57C6-4290-2B2B2425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5C8A4-CD84-D03D-E1BB-E37CD425E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180" y="2378075"/>
            <a:ext cx="4143376" cy="1107996"/>
          </a:xfrm>
        </p:spPr>
        <p:txBody>
          <a:bodyPr/>
          <a:lstStyle/>
          <a:p>
            <a:r>
              <a:rPr lang="es-CL" sz="2400" b="1" dirty="0">
                <a:solidFill>
                  <a:srgbClr val="317DE2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2400" dirty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2406" y="1460698"/>
            <a:ext cx="12503150" cy="590931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Ejercicio 2</a:t>
            </a:r>
          </a:p>
          <a:p>
            <a:r>
              <a:rPr lang="es-MX" sz="3200" dirty="0"/>
              <a:t>En un </a:t>
            </a:r>
            <a:r>
              <a:rPr lang="es-CL" sz="3200" dirty="0" err="1"/>
              <a:t>delivery</a:t>
            </a:r>
            <a:r>
              <a:rPr lang="es-MX" sz="3200" dirty="0"/>
              <a:t> se venden 4 tipos de pan: </a:t>
            </a:r>
          </a:p>
          <a:p>
            <a:pPr marL="1260475" indent="-642620">
              <a:buFont typeface="Arial" panose="020B0604020202020204" pitchFamily="34" charset="0"/>
              <a:buChar char="•"/>
            </a:pPr>
            <a:r>
              <a:rPr lang="es-CL" sz="3200" dirty="0"/>
              <a:t>Amasado</a:t>
            </a:r>
            <a:r>
              <a:rPr lang="en-US" sz="3200" dirty="0"/>
              <a:t> $1.500 </a:t>
            </a:r>
            <a:endParaRPr lang="en-US" sz="3200" dirty="0">
              <a:cs typeface="Calibri"/>
            </a:endParaRPr>
          </a:p>
          <a:p>
            <a:pPr marL="1260475" indent="-642620">
              <a:buFont typeface="Arial" panose="020B0604020202020204" pitchFamily="34" charset="0"/>
              <a:buChar char="•"/>
            </a:pPr>
            <a:r>
              <a:rPr lang="es-CL" sz="3200" dirty="0"/>
              <a:t>Molde</a:t>
            </a:r>
            <a:r>
              <a:rPr lang="en-US" sz="3200" dirty="0"/>
              <a:t> $1.000 </a:t>
            </a:r>
            <a:endParaRPr lang="en-US" sz="3200" dirty="0">
              <a:cs typeface="Calibri"/>
            </a:endParaRPr>
          </a:p>
          <a:p>
            <a:pPr marL="1260475" indent="-642620">
              <a:buFont typeface="Arial" panose="020B0604020202020204" pitchFamily="34" charset="0"/>
              <a:buChar char="•"/>
            </a:pPr>
            <a:r>
              <a:rPr lang="en-US" sz="3200" dirty="0"/>
              <a:t>Baguette $2.000 </a:t>
            </a:r>
            <a:endParaRPr lang="en-US" sz="3200" dirty="0">
              <a:cs typeface="Calibri"/>
            </a:endParaRPr>
          </a:p>
          <a:p>
            <a:pPr marL="1260475" indent="-642620">
              <a:buFont typeface="Arial" panose="020B0604020202020204" pitchFamily="34" charset="0"/>
              <a:buChar char="•"/>
            </a:pPr>
            <a:r>
              <a:rPr lang="en-US" sz="3200" dirty="0"/>
              <a:t>Integral $3.000 </a:t>
            </a:r>
            <a:endParaRPr lang="en-US" sz="3200" dirty="0">
              <a:cs typeface="Calibri"/>
            </a:endParaRPr>
          </a:p>
          <a:p>
            <a:pPr marL="617220"/>
            <a:endParaRPr lang="en-US" sz="3200" dirty="0">
              <a:solidFill>
                <a:srgbClr val="0070C0"/>
              </a:solidFill>
              <a:cs typeface="Calibri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MX" sz="3200" dirty="0"/>
              <a:t>Determine el total a pagar por un cliente, el cual puede comprar diferentes tipos y cantidad de pan.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MX" sz="3200" dirty="0"/>
              <a:t>Si el total de la venta es superior a $5000 el envío es gratis, sino se cobra el 10% adicional.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MX" sz="3200" dirty="0"/>
              <a:t>Muestre los mensajes correspondientes.</a:t>
            </a:r>
            <a:endParaRPr lang="es-C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">
            <a:extLst>
              <a:ext uri="{FF2B5EF4-FFF2-40B4-BE49-F238E27FC236}">
                <a16:creationId xmlns:a16="http://schemas.microsoft.com/office/drawing/2014/main" id="{43F924E0-01B6-57C6-4290-2B2B2425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0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299450" y="2454275"/>
            <a:ext cx="10515600" cy="194412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1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dirty="0">
                <a:sym typeface="Consolas"/>
              </a:rPr>
              <a:t>Utilizar los conceptos de try y except, para la validación de ingreso de datos.</a:t>
            </a:r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6996" y="3147235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448810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Objetivos de la sesión</a:t>
            </a:r>
          </a:p>
          <a:p>
            <a:endParaRPr lang="es-CL" dirty="0">
              <a:solidFill>
                <a:srgbClr val="317DE2"/>
              </a:solidFill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4CB7ABE9-EF19-E302-2B99-E8E898CC92D4}"/>
              </a:ext>
            </a:extLst>
          </p:cNvPr>
          <p:cNvSpPr txBox="1">
            <a:spLocks/>
          </p:cNvSpPr>
          <p:nvPr/>
        </p:nvSpPr>
        <p:spPr>
          <a:xfrm>
            <a:off x="8299450" y="5285965"/>
            <a:ext cx="10515600" cy="249812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dirty="0">
                <a:sym typeface="Consolas"/>
              </a:rPr>
              <a:t>Crear menús utilizando los diferentes tipos ciclos de repetición, de acuerdo a lo requerido por el caso.</a:t>
            </a:r>
            <a:endParaRPr lang="es-MX" sz="4000" b="0" dirty="0"/>
          </a:p>
        </p:txBody>
      </p:sp>
      <p:pic>
        <p:nvPicPr>
          <p:cNvPr id="10" name="Gráfico 2" descr="Ojo con relleno sólido">
            <a:extLst>
              <a:ext uri="{FF2B5EF4-FFF2-40B4-BE49-F238E27FC236}">
                <a16:creationId xmlns:a16="http://schemas.microsoft.com/office/drawing/2014/main" id="{6E26DBE1-C958-5AF5-C94C-E6232ABCF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6996" y="5978925"/>
            <a:ext cx="9135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Excepciones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3050" y="2987675"/>
            <a:ext cx="11125200" cy="3503523"/>
          </a:xfrm>
        </p:spPr>
        <p:txBody>
          <a:bodyPr/>
          <a:lstStyle/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excepciones son una forma de controlar el comportamiento de un programa cuando éste genera un error.</a:t>
            </a: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Cuando se produce el error, el programa se detiene.</a:t>
            </a: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6" name="Picture 10">
            <a:extLst>
              <a:ext uri="{FF2B5EF4-FFF2-40B4-BE49-F238E27FC236}">
                <a16:creationId xmlns:a16="http://schemas.microsoft.com/office/drawing/2014/main" id="{33605AC1-C6B2-3889-C2BA-292E4389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7178675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Excepciones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6" name="Picture 10">
            <a:extLst>
              <a:ext uri="{FF2B5EF4-FFF2-40B4-BE49-F238E27FC236}">
                <a16:creationId xmlns:a16="http://schemas.microsoft.com/office/drawing/2014/main" id="{33605AC1-C6B2-3889-C2BA-292E4389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7178675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6">
            <a:extLst>
              <a:ext uri="{FF2B5EF4-FFF2-40B4-BE49-F238E27FC236}">
                <a16:creationId xmlns:a16="http://schemas.microsoft.com/office/drawing/2014/main" id="{A621FADA-B041-64C2-9E8D-0770CA8528A5}"/>
              </a:ext>
            </a:extLst>
          </p:cNvPr>
          <p:cNvSpPr txBox="1"/>
          <p:nvPr/>
        </p:nvSpPr>
        <p:spPr>
          <a:xfrm>
            <a:off x="6089650" y="1823543"/>
            <a:ext cx="914400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1: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Realizar una división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192D73-5389-99B4-F3B1-B6542A469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67" y="3139631"/>
            <a:ext cx="11523873" cy="3505644"/>
          </a:xfrm>
          <a:prstGeom prst="rect">
            <a:avLst/>
          </a:prstGeom>
        </p:spPr>
      </p:pic>
      <p:sp>
        <p:nvSpPr>
          <p:cNvPr id="8" name="object 16">
            <a:extLst>
              <a:ext uri="{FF2B5EF4-FFF2-40B4-BE49-F238E27FC236}">
                <a16:creationId xmlns:a16="http://schemas.microsoft.com/office/drawing/2014/main" id="{7B1D733A-0D8B-D9EF-03F1-A99F314C6E89}"/>
              </a:ext>
            </a:extLst>
          </p:cNvPr>
          <p:cNvSpPr txBox="1"/>
          <p:nvPr/>
        </p:nvSpPr>
        <p:spPr>
          <a:xfrm>
            <a:off x="5784850" y="7112527"/>
            <a:ext cx="9448800" cy="17543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El resultado es 2, dado que </a:t>
            </a:r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es dividendo, </a:t>
            </a:r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el divisor y sus valores permiten desarrollar la división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4061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Excepciones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6" name="Picture 10">
            <a:extLst>
              <a:ext uri="{FF2B5EF4-FFF2-40B4-BE49-F238E27FC236}">
                <a16:creationId xmlns:a16="http://schemas.microsoft.com/office/drawing/2014/main" id="{33605AC1-C6B2-3889-C2BA-292E4389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7178675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16">
            <a:extLst>
              <a:ext uri="{FF2B5EF4-FFF2-40B4-BE49-F238E27FC236}">
                <a16:creationId xmlns:a16="http://schemas.microsoft.com/office/drawing/2014/main" id="{DE17B5F0-C576-DEF8-F335-3A6EAE0E74EE}"/>
              </a:ext>
            </a:extLst>
          </p:cNvPr>
          <p:cNvSpPr txBox="1"/>
          <p:nvPr/>
        </p:nvSpPr>
        <p:spPr>
          <a:xfrm>
            <a:off x="5814859" y="8121058"/>
            <a:ext cx="11674782" cy="17543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Se produce un error de que no está permitido realizar una división por cero, por tanto se genera la excepción: </a:t>
            </a:r>
            <a:r>
              <a:rPr lang="es-CL" sz="36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s-CL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36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es-CL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6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CL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6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endParaRPr lang="es-CL" sz="3600" b="1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E60D44-B486-ABE6-06FA-1826A68B5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49" y="2548175"/>
            <a:ext cx="12369801" cy="5363314"/>
          </a:xfrm>
          <a:prstGeom prst="rect">
            <a:avLst/>
          </a:prstGeom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6158865" y="1692275"/>
            <a:ext cx="1098677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2: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Realizar una división por cero.</a:t>
            </a:r>
          </a:p>
        </p:txBody>
      </p:sp>
    </p:spTree>
    <p:extLst>
      <p:ext uri="{BB962C8B-B14F-4D97-AF65-F5344CB8AC3E}">
        <p14:creationId xmlns:p14="http://schemas.microsoft.com/office/powerpoint/2010/main" val="11127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Excepciones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6" name="Picture 10">
            <a:extLst>
              <a:ext uri="{FF2B5EF4-FFF2-40B4-BE49-F238E27FC236}">
                <a16:creationId xmlns:a16="http://schemas.microsoft.com/office/drawing/2014/main" id="{33605AC1-C6B2-3889-C2BA-292E4389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7178675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6158865" y="1692275"/>
            <a:ext cx="1098677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3: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Sumar números y texto.</a:t>
            </a: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24B20053-655D-4273-387C-DBCFCAFBB36D}"/>
              </a:ext>
            </a:extLst>
          </p:cNvPr>
          <p:cNvSpPr txBox="1"/>
          <p:nvPr/>
        </p:nvSpPr>
        <p:spPr>
          <a:xfrm>
            <a:off x="5937250" y="7635875"/>
            <a:ext cx="11811002" cy="17543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Se produce un error y la excepción es </a:t>
            </a:r>
            <a:r>
              <a:rPr lang="es-MX" sz="3600" dirty="0" err="1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y eso</a:t>
            </a: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“ocurre cuando se aplica una operación con un dato de tipo inapropiado”</a:t>
            </a:r>
            <a:endParaRPr lang="es-MX" sz="3600" dirty="0">
              <a:solidFill>
                <a:srgbClr val="317DE2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60A330-FB36-9464-865E-7C226706C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86" y="2943416"/>
            <a:ext cx="13812091" cy="43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Excepciones</a:t>
            </a:r>
          </a:p>
          <a:p>
            <a:r>
              <a:rPr lang="es-CL" sz="4400" dirty="0">
                <a:latin typeface="Arial"/>
                <a:cs typeface="Arial"/>
              </a:rPr>
              <a:t>Try y </a:t>
            </a:r>
            <a:r>
              <a:rPr lang="es-CL" sz="4400" dirty="0" err="1">
                <a:latin typeface="Arial"/>
                <a:cs typeface="Arial"/>
              </a:rPr>
              <a:t>Except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6" name="Picture 10">
            <a:extLst>
              <a:ext uri="{FF2B5EF4-FFF2-40B4-BE49-F238E27FC236}">
                <a16:creationId xmlns:a16="http://schemas.microsoft.com/office/drawing/2014/main" id="{33605AC1-C6B2-3889-C2BA-292E4389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7178675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5619545" y="4916517"/>
            <a:ext cx="13716000" cy="45243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Dado el siguiente ejemplo, se presenta la división por cero, pero ahora tiene una estructura de código</a:t>
            </a:r>
            <a:r>
              <a:rPr kumimoji="0" lang="es-CL" altLang="en-US" sz="3600" b="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 diferente.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600" b="0" i="0" u="none" strike="noStrike" cap="none" normalizeH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3600" b="1" dirty="0">
                <a:cs typeface="Arial" panose="020B0604020202020204" pitchFamily="34" charset="0"/>
              </a:rPr>
              <a:t>Se consideran dos partes:</a:t>
            </a:r>
          </a:p>
          <a:p>
            <a:pPr marL="742950" marR="0" lvl="0" indent="-7429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L" altLang="en-US" sz="3600" b="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Try, la cual corresponde a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la </a:t>
            </a:r>
            <a:r>
              <a:rPr kumimoji="0" lang="es-CL" altLang="en-US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sección del código y esta podría lanzar la excepción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</a:p>
          <a:p>
            <a:pPr marL="742950" marR="0" lvl="0" indent="-7429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Except,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s-CL" altLang="en-US" sz="3600" b="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captura la excepción y hace que el programa no se caiga (Término técnico en programación).</a:t>
            </a:r>
            <a:endParaRPr kumimoji="0" lang="es-CL" altLang="en-US" sz="36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D4232F-3813-B8BE-E450-CFC5258C9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952834"/>
            <a:ext cx="8915400" cy="37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3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 err="1">
                <a:latin typeface="Arial"/>
                <a:cs typeface="Arial"/>
              </a:rPr>
              <a:t>else</a:t>
            </a:r>
            <a:r>
              <a:rPr lang="es-CL" sz="4400" dirty="0">
                <a:latin typeface="Arial"/>
                <a:cs typeface="Arial"/>
              </a:rPr>
              <a:t> en las Excepciones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6" name="Picture 10">
            <a:extLst>
              <a:ext uri="{FF2B5EF4-FFF2-40B4-BE49-F238E27FC236}">
                <a16:creationId xmlns:a16="http://schemas.microsoft.com/office/drawing/2014/main" id="{33605AC1-C6B2-3889-C2BA-292E4389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7178675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5784850" y="1491411"/>
            <a:ext cx="12420600" cy="30418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Al código compuesto con Try y Except, también podemos incluir el bloque </a:t>
            </a:r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“else”</a:t>
            </a:r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el cual se ejecuta siempre y cuando no se cumpla ninguna excepción.</a:t>
            </a:r>
          </a:p>
          <a:p>
            <a:pPr marL="12700" lvl="0">
              <a:spcBef>
                <a:spcPts val="720"/>
              </a:spcBef>
            </a:pP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720"/>
              </a:spcBef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con except 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con else</a:t>
            </a:r>
            <a:endParaRPr lang="es-MX" sz="3600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9BCF89-C4ED-474F-C6EB-2EBD20E3B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0" y="4668867"/>
            <a:ext cx="7305675" cy="25712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C3EBBC-7B00-8F42-1119-D9558BD5B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3743" y="4692116"/>
            <a:ext cx="8191907" cy="2571260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4B42DB7A-7E2A-D49E-B8AB-40EF0646E5E7}"/>
              </a:ext>
            </a:extLst>
          </p:cNvPr>
          <p:cNvSpPr txBox="1"/>
          <p:nvPr/>
        </p:nvSpPr>
        <p:spPr>
          <a:xfrm>
            <a:off x="7399668" y="8436310"/>
            <a:ext cx="2788726" cy="8468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MX" sz="2400" dirty="0">
                <a:solidFill>
                  <a:srgbClr val="317DE2"/>
                </a:solidFill>
              </a:rPr>
              <a:t>Analiza los ejemplos con tu docente</a:t>
            </a:r>
            <a:endParaRPr lang="es-MX" sz="2400" dirty="0">
              <a:solidFill>
                <a:srgbClr val="317DE2"/>
              </a:solidFill>
              <a:cs typeface="Arial" panose="020B0604020202020204" pitchFamily="34" charset="0"/>
              <a:sym typeface="Consola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BF32B0-BE81-5E09-0DB4-14F10CB2E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31" y="8275292"/>
            <a:ext cx="1976437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8" descr="Icono&#10;&#10;Descripción generada automáticamente">
            <a:extLst>
              <a:ext uri="{FF2B5EF4-FFF2-40B4-BE49-F238E27FC236}">
                <a16:creationId xmlns:a16="http://schemas.microsoft.com/office/drawing/2014/main" id="{3C2D10EA-7F23-03F1-EFCE-7E8A4E48D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2413" y="8496842"/>
            <a:ext cx="1143015" cy="1143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82F1689-6EAF-36EF-F049-397E275E3034}"/>
              </a:ext>
            </a:extLst>
          </p:cNvPr>
          <p:cNvSpPr/>
          <p:nvPr/>
        </p:nvSpPr>
        <p:spPr>
          <a:xfrm>
            <a:off x="14383644" y="8616233"/>
            <a:ext cx="4294624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/>
              <a:t>Apoyo con algunos link:</a:t>
            </a:r>
            <a:endParaRPr lang="es-CL" sz="2000">
              <a:cs typeface="Arial"/>
            </a:endParaRPr>
          </a:p>
          <a:p>
            <a:r>
              <a:rPr lang="es-CL" sz="2000" dirty="0"/>
              <a:t>https://uniwebsidad.com/libros/algoritmos-python/capitulo-12</a:t>
            </a:r>
            <a:endParaRPr lang="en-US" sz="20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3438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Actividad</a:t>
            </a:r>
            <a:endParaRPr lang="es-ES" sz="4400" dirty="0"/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B5D9439E-7207-A900-E5B5-63A5ED685D94}"/>
              </a:ext>
            </a:extLst>
          </p:cNvPr>
          <p:cNvSpPr txBox="1"/>
          <p:nvPr/>
        </p:nvSpPr>
        <p:spPr>
          <a:xfrm>
            <a:off x="5784850" y="1491411"/>
            <a:ext cx="12420600" cy="44191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Investiga con tus compañeros y expone los siguientes conceptos, dando ejemplos:</a:t>
            </a:r>
          </a:p>
          <a:p>
            <a:pPr marL="12700" lvl="0">
              <a:spcBef>
                <a:spcPts val="720"/>
              </a:spcBef>
            </a:pP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4263" lvl="0" indent="-6381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Raise</a:t>
            </a:r>
          </a:p>
          <a:p>
            <a:pPr marL="1084263" lvl="0" indent="-6381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Finally</a:t>
            </a:r>
          </a:p>
          <a:p>
            <a:pPr marL="1084263" lvl="0" indent="-6381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Excepción de OverFlowError</a:t>
            </a:r>
          </a:p>
          <a:p>
            <a:pPr marL="1084263" lvl="0" indent="-638175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Excepcion ValueError</a:t>
            </a: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311ED4FE-C7EF-FDD6-8860-E564CA15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7178675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>
            <a:extLst>
              <a:ext uri="{FF2B5EF4-FFF2-40B4-BE49-F238E27FC236}">
                <a16:creationId xmlns:a16="http://schemas.microsoft.com/office/drawing/2014/main" id="{8C57795F-8453-3841-71B2-4C179638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6264275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0" name="Picture 6">
            <a:extLst>
              <a:ext uri="{FF2B5EF4-FFF2-40B4-BE49-F238E27FC236}">
                <a16:creationId xmlns:a16="http://schemas.microsoft.com/office/drawing/2014/main" id="{17337D87-00BD-A04A-C7DC-1B0DCCA4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6492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1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3573</TotalTime>
  <Words>587</Words>
  <Application>Microsoft Office PowerPoint</Application>
  <PresentationFormat>Personalizado</PresentationFormat>
  <Paragraphs>74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Paula Quercia Garcés</cp:lastModifiedBy>
  <cp:revision>237</cp:revision>
  <dcterms:created xsi:type="dcterms:W3CDTF">2021-04-02T01:36:00Z</dcterms:created>
  <dcterms:modified xsi:type="dcterms:W3CDTF">2022-11-11T15:35:13Z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