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3" r:id="rId11"/>
    <p:sldId id="267" r:id="rId12"/>
    <p:sldId id="268" r:id="rId13"/>
    <p:sldId id="270" r:id="rId14"/>
    <p:sldId id="271" r:id="rId15"/>
    <p:sldId id="272" r:id="rId16"/>
    <p:sldId id="273" r:id="rId17"/>
    <p:sldId id="274" r:id="rId18"/>
  </p:sldIdLst>
  <p:sldSz cx="9144000" cy="5143500" type="screen16x9"/>
  <p:notesSz cx="6858000" cy="9144000"/>
  <p:embeddedFontLst>
    <p:embeddedFont>
      <p:font typeface="Arial Black" panose="020B0A04020102020204" pitchFamily="34" charset="0"/>
      <p:regular r:id="rId20"/>
      <p:bold r:id="rId21"/>
    </p:embeddedFont>
    <p:embeddedFont>
      <p:font typeface="Bookman Old Style" panose="02050604050505020204" pitchFamily="18"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4713146a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4713146a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4713146a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4713146a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4713146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4713146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4713146a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4713146a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4713146a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4713146a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4713146a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4713146a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4713146a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4713146a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4713146a4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4713146a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4713146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4713146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4713146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4713146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4713146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4713146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4713146a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4713146a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4713146a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4713146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4713146a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4713146a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4713146a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4713146a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4713146a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4713146a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nishanttchauhan/used-cars-with-codition?resource=downloa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37025"/>
            <a:ext cx="8520600" cy="79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123809"/>
              <a:buFont typeface="Arial"/>
              <a:buNone/>
            </a:pPr>
            <a:r>
              <a:rPr lang="en-GB" sz="4200" b="1">
                <a:solidFill>
                  <a:srgbClr val="CC0000"/>
                </a:solidFill>
                <a:latin typeface="Montserrat"/>
                <a:ea typeface="Montserrat"/>
                <a:cs typeface="Montserrat"/>
                <a:sym typeface="Montserrat"/>
              </a:rPr>
              <a:t>Capstone Project</a:t>
            </a:r>
            <a:endParaRPr/>
          </a:p>
        </p:txBody>
      </p:sp>
      <p:sp>
        <p:nvSpPr>
          <p:cNvPr id="55" name="Google Shape;55;p13"/>
          <p:cNvSpPr txBox="1">
            <a:spLocks noGrp="1"/>
          </p:cNvSpPr>
          <p:nvPr>
            <p:ph type="subTitle" idx="1"/>
          </p:nvPr>
        </p:nvSpPr>
        <p:spPr>
          <a:xfrm>
            <a:off x="311700" y="2189407"/>
            <a:ext cx="8520600" cy="2316483"/>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600" b="1" dirty="0">
                <a:solidFill>
                  <a:srgbClr val="134F5C"/>
                </a:solidFill>
                <a:latin typeface="Montserrat"/>
                <a:ea typeface="Montserrat"/>
                <a:cs typeface="Montserrat"/>
                <a:sym typeface="Montserrat"/>
              </a:rPr>
              <a:t>Used Car Price Prediction model</a:t>
            </a:r>
            <a:endParaRPr sz="3600" b="1" dirty="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154575"/>
            <a:ext cx="8520600" cy="472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rgbClr val="CC0000"/>
                </a:solidFill>
              </a:rPr>
              <a:t>EDA </a:t>
            </a:r>
            <a:r>
              <a:rPr lang="en-GB" sz="1800" b="1" dirty="0">
                <a:solidFill>
                  <a:srgbClr val="CC0000"/>
                </a:solidFill>
              </a:rPr>
              <a:t>(Top 10 values in </a:t>
            </a:r>
            <a:r>
              <a:rPr lang="en-GB" sz="1800" b="1" dirty="0" err="1">
                <a:solidFill>
                  <a:srgbClr val="CC0000"/>
                </a:solidFill>
              </a:rPr>
              <a:t>int_col</a:t>
            </a:r>
            <a:r>
              <a:rPr lang="en-GB" sz="1800" b="1" dirty="0">
                <a:solidFill>
                  <a:srgbClr val="CC0000"/>
                </a:solidFill>
              </a:rPr>
              <a:t>, </a:t>
            </a:r>
            <a:r>
              <a:rPr lang="en-GB" sz="1800" b="1" dirty="0" err="1">
                <a:solidFill>
                  <a:srgbClr val="CC0000"/>
                </a:solidFill>
              </a:rPr>
              <a:t>ext_col</a:t>
            </a:r>
            <a:r>
              <a:rPr lang="en-GB" sz="1800" b="1" dirty="0">
                <a:solidFill>
                  <a:srgbClr val="CC0000"/>
                </a:solidFill>
              </a:rPr>
              <a:t>)</a:t>
            </a:r>
            <a:endParaRPr sz="1800" dirty="0"/>
          </a:p>
        </p:txBody>
      </p:sp>
      <p:pic>
        <p:nvPicPr>
          <p:cNvPr id="3" name="Picture 2">
            <a:extLst>
              <a:ext uri="{FF2B5EF4-FFF2-40B4-BE49-F238E27FC236}">
                <a16:creationId xmlns:a16="http://schemas.microsoft.com/office/drawing/2014/main" id="{E3A90877-1DBB-D60F-5BF2-A6E680FC1420}"/>
              </a:ext>
            </a:extLst>
          </p:cNvPr>
          <p:cNvPicPr>
            <a:picLocks noChangeAspect="1"/>
          </p:cNvPicPr>
          <p:nvPr/>
        </p:nvPicPr>
        <p:blipFill>
          <a:blip r:embed="rId3"/>
          <a:stretch>
            <a:fillRect/>
          </a:stretch>
        </p:blipFill>
        <p:spPr>
          <a:xfrm>
            <a:off x="128099" y="802481"/>
            <a:ext cx="4260300" cy="2997994"/>
          </a:xfrm>
          <a:prstGeom prst="rect">
            <a:avLst/>
          </a:prstGeom>
        </p:spPr>
      </p:pic>
      <p:pic>
        <p:nvPicPr>
          <p:cNvPr id="5" name="Picture 4">
            <a:extLst>
              <a:ext uri="{FF2B5EF4-FFF2-40B4-BE49-F238E27FC236}">
                <a16:creationId xmlns:a16="http://schemas.microsoft.com/office/drawing/2014/main" id="{55C19FC2-2FB2-AB33-12C2-245B8629D6FF}"/>
              </a:ext>
            </a:extLst>
          </p:cNvPr>
          <p:cNvPicPr>
            <a:picLocks noChangeAspect="1"/>
          </p:cNvPicPr>
          <p:nvPr/>
        </p:nvPicPr>
        <p:blipFill>
          <a:blip r:embed="rId4"/>
          <a:stretch>
            <a:fillRect/>
          </a:stretch>
        </p:blipFill>
        <p:spPr>
          <a:xfrm>
            <a:off x="4572000" y="802480"/>
            <a:ext cx="3876673" cy="2893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rgbClr val="CC0000"/>
                </a:solidFill>
              </a:rPr>
              <a:t>Model’s Performed</a:t>
            </a:r>
            <a:endParaRPr b="1" dirty="0">
              <a:solidFill>
                <a:srgbClr val="CC0000"/>
              </a:solidFill>
            </a:endParaRPr>
          </a:p>
          <a:p>
            <a:pPr marL="0" lvl="0" indent="0" algn="l" rtl="0">
              <a:spcBef>
                <a:spcPts val="0"/>
              </a:spcBef>
              <a:spcAft>
                <a:spcPts val="0"/>
              </a:spcAft>
              <a:buNone/>
            </a:pPr>
            <a:endParaRPr dirty="0"/>
          </a:p>
        </p:txBody>
      </p:sp>
      <p:sp>
        <p:nvSpPr>
          <p:cNvPr id="130" name="Google Shape;130;p24"/>
          <p:cNvSpPr txBox="1">
            <a:spLocks noGrp="1"/>
          </p:cNvSpPr>
          <p:nvPr>
            <p:ph type="body" idx="1"/>
          </p:nvPr>
        </p:nvSpPr>
        <p:spPr>
          <a:xfrm>
            <a:off x="311700" y="1152474"/>
            <a:ext cx="8520600" cy="3895775"/>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Clr>
                <a:schemeClr val="dk1"/>
              </a:buClr>
              <a:buSzPts val="2000"/>
              <a:buChar char="●"/>
            </a:pPr>
            <a:r>
              <a:rPr lang="en-GB" sz="2000" dirty="0">
                <a:solidFill>
                  <a:schemeClr val="dk1"/>
                </a:solidFill>
              </a:rPr>
              <a:t>Linear Regression with regularizations</a:t>
            </a:r>
            <a:endParaRPr sz="2000" dirty="0">
              <a:solidFill>
                <a:schemeClr val="dk1"/>
              </a:solidFill>
            </a:endParaRPr>
          </a:p>
          <a:p>
            <a:pPr marL="457200" lvl="0" indent="-355600" algn="l" rtl="0">
              <a:spcBef>
                <a:spcPts val="0"/>
              </a:spcBef>
              <a:spcAft>
                <a:spcPts val="0"/>
              </a:spcAft>
              <a:buClr>
                <a:schemeClr val="dk1"/>
              </a:buClr>
              <a:buSzPts val="2000"/>
              <a:buChar char="●"/>
            </a:pPr>
            <a:r>
              <a:rPr lang="en-IN" sz="2000" dirty="0">
                <a:solidFill>
                  <a:schemeClr val="dk1"/>
                </a:solidFill>
              </a:rPr>
              <a:t>Support Vector Machines</a:t>
            </a:r>
            <a:endParaRPr sz="2000" dirty="0">
              <a:solidFill>
                <a:schemeClr val="dk1"/>
              </a:solidFill>
            </a:endParaRPr>
          </a:p>
          <a:p>
            <a:pPr marL="457200" lvl="0" indent="-355600" algn="l" rtl="0">
              <a:spcBef>
                <a:spcPts val="0"/>
              </a:spcBef>
              <a:spcAft>
                <a:spcPts val="0"/>
              </a:spcAft>
              <a:buClr>
                <a:schemeClr val="dk1"/>
              </a:buClr>
              <a:buSzPts val="2000"/>
              <a:buChar char="●"/>
            </a:pPr>
            <a:r>
              <a:rPr lang="en-IN" sz="2000" dirty="0">
                <a:solidFill>
                  <a:schemeClr val="dk1"/>
                </a:solidFill>
              </a:rPr>
              <a:t>Linear SVR</a:t>
            </a:r>
            <a:endParaRPr sz="2000" dirty="0">
              <a:solidFill>
                <a:schemeClr val="dk1"/>
              </a:solidFill>
            </a:endParaRPr>
          </a:p>
          <a:p>
            <a:pPr marL="457200" lvl="0" indent="-355600" algn="l" rtl="0">
              <a:spcBef>
                <a:spcPts val="0"/>
              </a:spcBef>
              <a:spcAft>
                <a:spcPts val="0"/>
              </a:spcAft>
              <a:buClr>
                <a:schemeClr val="dk1"/>
              </a:buClr>
              <a:buSzPts val="2000"/>
              <a:buChar char="●"/>
            </a:pPr>
            <a:r>
              <a:rPr lang="en-GB" sz="2000" dirty="0">
                <a:solidFill>
                  <a:schemeClr val="dk1"/>
                </a:solidFill>
              </a:rPr>
              <a:t>Decision tree </a:t>
            </a:r>
            <a:endParaRPr sz="2000" dirty="0">
              <a:solidFill>
                <a:schemeClr val="dk1"/>
              </a:solidFill>
            </a:endParaRPr>
          </a:p>
          <a:p>
            <a:pPr marL="457200" lvl="0" indent="-355600" algn="l" rtl="0">
              <a:spcBef>
                <a:spcPts val="0"/>
              </a:spcBef>
              <a:spcAft>
                <a:spcPts val="0"/>
              </a:spcAft>
              <a:buClr>
                <a:schemeClr val="dk1"/>
              </a:buClr>
              <a:buSzPts val="2000"/>
              <a:buChar char="●"/>
            </a:pPr>
            <a:r>
              <a:rPr lang="en-GB" sz="2000" dirty="0">
                <a:solidFill>
                  <a:schemeClr val="dk1"/>
                </a:solidFill>
              </a:rPr>
              <a:t>Stochastic Gradient Descent</a:t>
            </a:r>
          </a:p>
          <a:p>
            <a:pPr marL="457200" lvl="0" indent="-355600" algn="l" rtl="0">
              <a:spcBef>
                <a:spcPts val="0"/>
              </a:spcBef>
              <a:spcAft>
                <a:spcPts val="0"/>
              </a:spcAft>
              <a:buClr>
                <a:schemeClr val="dk1"/>
              </a:buClr>
              <a:buSzPts val="2000"/>
              <a:buChar char="●"/>
            </a:pPr>
            <a:r>
              <a:rPr lang="en-IN" sz="2000" dirty="0">
                <a:solidFill>
                  <a:schemeClr val="dk1"/>
                </a:solidFill>
              </a:rPr>
              <a:t>Decision Tree Regression</a:t>
            </a:r>
            <a:endParaRPr sz="2000" dirty="0">
              <a:solidFill>
                <a:schemeClr val="dk1"/>
              </a:solidFill>
            </a:endParaRPr>
          </a:p>
          <a:p>
            <a:pPr marL="457200" lvl="0" indent="-355600" algn="just" rtl="0">
              <a:spcBef>
                <a:spcPts val="0"/>
              </a:spcBef>
              <a:spcAft>
                <a:spcPts val="0"/>
              </a:spcAft>
              <a:buClr>
                <a:schemeClr val="dk1"/>
              </a:buClr>
              <a:buSzPts val="2000"/>
              <a:buChar char="●"/>
            </a:pPr>
            <a:r>
              <a:rPr lang="en-GB" sz="2000" dirty="0">
                <a:solidFill>
                  <a:schemeClr val="dk1"/>
                </a:solidFill>
              </a:rPr>
              <a:t>Random Forest Regression </a:t>
            </a:r>
          </a:p>
          <a:p>
            <a:pPr marL="457200" lvl="0" indent="-355600" algn="just" rtl="0">
              <a:spcBef>
                <a:spcPts val="0"/>
              </a:spcBef>
              <a:spcAft>
                <a:spcPts val="0"/>
              </a:spcAft>
              <a:buClr>
                <a:schemeClr val="dk1"/>
              </a:buClr>
              <a:buSzPts val="2000"/>
              <a:buChar char="●"/>
            </a:pPr>
            <a:r>
              <a:rPr lang="en-GB" sz="2000" dirty="0">
                <a:solidFill>
                  <a:schemeClr val="dk1"/>
                </a:solidFill>
              </a:rPr>
              <a:t>AdaBoost Regression</a:t>
            </a:r>
          </a:p>
          <a:p>
            <a:pPr marL="457200" lvl="0" indent="-355600" algn="just" rtl="0">
              <a:spcBef>
                <a:spcPts val="0"/>
              </a:spcBef>
              <a:spcAft>
                <a:spcPts val="0"/>
              </a:spcAft>
              <a:buClr>
                <a:schemeClr val="dk1"/>
              </a:buClr>
              <a:buSzPts val="2000"/>
              <a:buChar char="●"/>
            </a:pPr>
            <a:r>
              <a:rPr lang="en-GB" sz="2000" dirty="0">
                <a:solidFill>
                  <a:schemeClr val="dk1"/>
                </a:solidFill>
              </a:rPr>
              <a:t>Extra Trees Regressor</a:t>
            </a:r>
          </a:p>
          <a:p>
            <a:pPr marL="457200" lvl="0" indent="-355600" algn="just" rtl="0">
              <a:spcBef>
                <a:spcPts val="0"/>
              </a:spcBef>
              <a:spcAft>
                <a:spcPts val="0"/>
              </a:spcAft>
              <a:buClr>
                <a:schemeClr val="dk1"/>
              </a:buClr>
              <a:buSzPts val="2000"/>
              <a:buChar char="●"/>
            </a:pPr>
            <a:r>
              <a:rPr lang="en-GB" sz="2000" dirty="0">
                <a:solidFill>
                  <a:schemeClr val="dk1"/>
                </a:solidFill>
              </a:rPr>
              <a:t>Bagging Regressor</a:t>
            </a:r>
          </a:p>
          <a:p>
            <a:pPr marL="457200" lvl="0" indent="-355600" algn="just" rtl="0">
              <a:spcBef>
                <a:spcPts val="0"/>
              </a:spcBef>
              <a:spcAft>
                <a:spcPts val="0"/>
              </a:spcAft>
              <a:buClr>
                <a:schemeClr val="dk1"/>
              </a:buClr>
              <a:buSzPts val="2000"/>
              <a:buChar char="●"/>
            </a:pPr>
            <a:r>
              <a:rPr lang="en-GB" sz="2000" dirty="0">
                <a:solidFill>
                  <a:schemeClr val="dk1"/>
                </a:solidFill>
              </a:rPr>
              <a:t>Ridge Regressor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a:solidFill>
                  <a:srgbClr val="CC0000"/>
                </a:solidFill>
              </a:rPr>
              <a:t>Model’s Evaluation Matrices</a:t>
            </a:r>
            <a:endParaRPr/>
          </a:p>
        </p:txBody>
      </p:sp>
      <p:pic>
        <p:nvPicPr>
          <p:cNvPr id="3" name="Picture 2">
            <a:extLst>
              <a:ext uri="{FF2B5EF4-FFF2-40B4-BE49-F238E27FC236}">
                <a16:creationId xmlns:a16="http://schemas.microsoft.com/office/drawing/2014/main" id="{DCAC22A4-412A-FE0A-49CA-8A98D800AF27}"/>
              </a:ext>
            </a:extLst>
          </p:cNvPr>
          <p:cNvPicPr>
            <a:picLocks noChangeAspect="1"/>
          </p:cNvPicPr>
          <p:nvPr/>
        </p:nvPicPr>
        <p:blipFill>
          <a:blip r:embed="rId3"/>
          <a:stretch>
            <a:fillRect/>
          </a:stretch>
        </p:blipFill>
        <p:spPr>
          <a:xfrm>
            <a:off x="0" y="1393525"/>
            <a:ext cx="9144000" cy="3016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100000"/>
              <a:buFont typeface="Arial"/>
              <a:buNone/>
            </a:pPr>
            <a:r>
              <a:rPr lang="en-GB" b="1">
                <a:solidFill>
                  <a:srgbClr val="CC0000"/>
                </a:solidFill>
              </a:rPr>
              <a:t>Model Validation &amp; Selection(continued)</a:t>
            </a:r>
            <a:endParaRPr/>
          </a:p>
        </p:txBody>
      </p:sp>
      <p:sp>
        <p:nvSpPr>
          <p:cNvPr id="148" name="Google Shape;14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just" rtl="0">
              <a:lnSpc>
                <a:spcPct val="100000"/>
              </a:lnSpc>
              <a:spcBef>
                <a:spcPts val="0"/>
              </a:spcBef>
              <a:spcAft>
                <a:spcPts val="0"/>
              </a:spcAft>
              <a:buClr>
                <a:schemeClr val="accent2"/>
              </a:buClr>
              <a:buSzPts val="2000"/>
              <a:buChar char="●"/>
            </a:pPr>
            <a:r>
              <a:rPr lang="en-GB" sz="2000" b="1" dirty="0">
                <a:solidFill>
                  <a:schemeClr val="accent2"/>
                </a:solidFill>
              </a:rPr>
              <a:t>Observation 1:</a:t>
            </a:r>
            <a:r>
              <a:rPr lang="en-GB" sz="2000" dirty="0">
                <a:solidFill>
                  <a:schemeClr val="accent2"/>
                </a:solidFill>
              </a:rPr>
              <a:t> As seen in the Model Evaluation Matrices table, Linear SVR, Stochastic Gradient Descent is giving worst results.</a:t>
            </a:r>
            <a:endParaRPr sz="2000" dirty="0">
              <a:solidFill>
                <a:schemeClr val="accent2"/>
              </a:solidFill>
            </a:endParaRPr>
          </a:p>
          <a:p>
            <a:pPr marL="0" lvl="0" indent="0" algn="just" rtl="0">
              <a:lnSpc>
                <a:spcPct val="100000"/>
              </a:lnSpc>
              <a:spcBef>
                <a:spcPts val="0"/>
              </a:spcBef>
              <a:spcAft>
                <a:spcPts val="0"/>
              </a:spcAft>
              <a:buClr>
                <a:schemeClr val="dk1"/>
              </a:buClr>
              <a:buSzPts val="2000"/>
              <a:buFont typeface="Arial"/>
              <a:buNone/>
            </a:pPr>
            <a:endParaRPr sz="2000" dirty="0">
              <a:solidFill>
                <a:schemeClr val="accent2"/>
              </a:solidFill>
            </a:endParaRPr>
          </a:p>
          <a:p>
            <a:pPr marL="457200" lvl="0" indent="-355600" algn="just" rtl="0">
              <a:lnSpc>
                <a:spcPct val="100000"/>
              </a:lnSpc>
              <a:spcBef>
                <a:spcPts val="0"/>
              </a:spcBef>
              <a:spcAft>
                <a:spcPts val="0"/>
              </a:spcAft>
              <a:buClr>
                <a:schemeClr val="accent2"/>
              </a:buClr>
              <a:buSzPts val="2000"/>
              <a:buFont typeface="Times New Roman"/>
              <a:buChar char="●"/>
            </a:pPr>
            <a:r>
              <a:rPr lang="en-GB" sz="2000" b="1" dirty="0">
                <a:solidFill>
                  <a:schemeClr val="accent2"/>
                </a:solidFill>
              </a:rPr>
              <a:t>Observation 2:</a:t>
            </a:r>
            <a:r>
              <a:rPr lang="en-GB" sz="2000" dirty="0">
                <a:solidFill>
                  <a:schemeClr val="accent2"/>
                </a:solidFill>
              </a:rPr>
              <a:t> Extra Trees Regressor &amp; Bagging Regressor have performed equally good in terms of adjusted r2.</a:t>
            </a:r>
            <a:endParaRPr sz="2000" dirty="0">
              <a:solidFill>
                <a:schemeClr val="accent2"/>
              </a:solidFill>
            </a:endParaRPr>
          </a:p>
          <a:p>
            <a:pPr marL="0" lvl="0" indent="0" algn="just" rtl="0">
              <a:lnSpc>
                <a:spcPct val="100000"/>
              </a:lnSpc>
              <a:spcBef>
                <a:spcPts val="0"/>
              </a:spcBef>
              <a:spcAft>
                <a:spcPts val="0"/>
              </a:spcAft>
              <a:buClr>
                <a:schemeClr val="dk1"/>
              </a:buClr>
              <a:buSzPts val="2000"/>
              <a:buFont typeface="Arial"/>
              <a:buNone/>
            </a:pPr>
            <a:endParaRPr sz="2000" dirty="0">
              <a:solidFill>
                <a:schemeClr val="accent2"/>
              </a:solidFill>
            </a:endParaRPr>
          </a:p>
          <a:p>
            <a:pPr marL="457200" lvl="0" indent="-355600" algn="just" rtl="0">
              <a:lnSpc>
                <a:spcPct val="100000"/>
              </a:lnSpc>
              <a:spcBef>
                <a:spcPts val="0"/>
              </a:spcBef>
              <a:spcAft>
                <a:spcPts val="0"/>
              </a:spcAft>
              <a:buClr>
                <a:schemeClr val="accent2"/>
              </a:buClr>
              <a:buSzPts val="2000"/>
              <a:buFont typeface="Times New Roman"/>
              <a:buChar char="●"/>
            </a:pPr>
            <a:r>
              <a:rPr lang="en-GB" sz="2000" b="1" dirty="0">
                <a:solidFill>
                  <a:schemeClr val="accent2"/>
                </a:solidFill>
              </a:rPr>
              <a:t>Observation 3:</a:t>
            </a:r>
            <a:r>
              <a:rPr lang="en-GB" sz="2000" dirty="0">
                <a:solidFill>
                  <a:schemeClr val="accent2"/>
                </a:solidFill>
              </a:rPr>
              <a:t> We are getting the best results from </a:t>
            </a:r>
            <a:r>
              <a:rPr lang="en-GB" sz="2000" dirty="0">
                <a:solidFill>
                  <a:schemeClr val="dk1"/>
                </a:solidFill>
              </a:rPr>
              <a:t>Random Forest Regression</a:t>
            </a:r>
            <a:r>
              <a:rPr lang="en-GB" sz="2000" dirty="0">
                <a:solidFill>
                  <a:schemeClr val="accent2"/>
                </a:solidFill>
              </a:rPr>
              <a:t>.</a:t>
            </a:r>
            <a:endParaRPr sz="2000" dirty="0">
              <a:solidFill>
                <a:schemeClr val="accent2"/>
              </a:solidFill>
            </a:endParaRPr>
          </a:p>
          <a:p>
            <a:pPr marL="0" lvl="0" indent="0" algn="l" rtl="0">
              <a:spcBef>
                <a:spcPts val="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rgbClr val="CC0000"/>
                </a:solidFill>
              </a:rPr>
              <a:t>Feature Importance </a:t>
            </a:r>
            <a:endParaRPr b="1"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4499D88A-8913-DE76-BC28-47098E2D3DB6}"/>
              </a:ext>
            </a:extLst>
          </p:cNvPr>
          <p:cNvPicPr>
            <a:picLocks noChangeAspect="1"/>
          </p:cNvPicPr>
          <p:nvPr/>
        </p:nvPicPr>
        <p:blipFill>
          <a:blip r:embed="rId3"/>
          <a:stretch>
            <a:fillRect/>
          </a:stretch>
        </p:blipFill>
        <p:spPr>
          <a:xfrm>
            <a:off x="657225" y="898000"/>
            <a:ext cx="7877175" cy="4067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197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rgbClr val="CC0000"/>
                </a:solidFill>
              </a:rPr>
              <a:t>Challenges</a:t>
            </a:r>
            <a:endParaRPr dirty="0"/>
          </a:p>
        </p:txBody>
      </p:sp>
      <p:sp>
        <p:nvSpPr>
          <p:cNvPr id="163" name="Google Shape;163;p29"/>
          <p:cNvSpPr txBox="1">
            <a:spLocks noGrp="1"/>
          </p:cNvSpPr>
          <p:nvPr>
            <p:ph type="body" idx="1"/>
          </p:nvPr>
        </p:nvSpPr>
        <p:spPr>
          <a:xfrm>
            <a:off x="311700" y="770075"/>
            <a:ext cx="8520600" cy="3991025"/>
          </a:xfrm>
          <a:prstGeom prst="rect">
            <a:avLst/>
          </a:prstGeom>
        </p:spPr>
        <p:txBody>
          <a:bodyPr spcFirstLastPara="1" wrap="square" lIns="91425" tIns="91425" rIns="91425" bIns="91425" anchor="t" anchorCtr="0">
            <a:normAutofit/>
          </a:bodyPr>
          <a:lstStyle/>
          <a:p>
            <a:pPr marL="457200" lvl="0" indent="-355600" algn="just" rtl="0">
              <a:lnSpc>
                <a:spcPct val="100000"/>
              </a:lnSpc>
              <a:spcBef>
                <a:spcPts val="0"/>
              </a:spcBef>
              <a:spcAft>
                <a:spcPts val="0"/>
              </a:spcAft>
              <a:buClr>
                <a:schemeClr val="dk1"/>
              </a:buClr>
              <a:buSzPts val="2000"/>
              <a:buFont typeface="Bookman Old Style"/>
              <a:buChar char="●"/>
            </a:pPr>
            <a:r>
              <a:rPr lang="en-US" sz="2000" dirty="0">
                <a:solidFill>
                  <a:schemeClr val="dk1"/>
                </a:solidFill>
                <a:latin typeface="Bookman Old Style"/>
                <a:ea typeface="Bookman Old Style"/>
                <a:cs typeface="Bookman Old Style"/>
                <a:sym typeface="Bookman Old Style"/>
              </a:rPr>
              <a:t>I've encountered several challenges during data extraction, particularly when retrieving information from Google to ensure satisfactory results. Additionally, I've faced difficulties with the extraction feature, especially when dealing with the engine column.</a:t>
            </a:r>
          </a:p>
          <a:p>
            <a:pPr indent="-355600" algn="just">
              <a:lnSpc>
                <a:spcPct val="100000"/>
              </a:lnSpc>
              <a:buClr>
                <a:schemeClr val="dk1"/>
              </a:buClr>
              <a:buSzPts val="2000"/>
              <a:buFont typeface="Bookman Old Style"/>
              <a:buChar char="●"/>
            </a:pPr>
            <a:r>
              <a:rPr lang="en-GB" sz="2000" dirty="0">
                <a:solidFill>
                  <a:schemeClr val="dk1"/>
                </a:solidFill>
                <a:latin typeface="Bookman Old Style"/>
                <a:ea typeface="Bookman Old Style"/>
                <a:cs typeface="Bookman Old Style"/>
                <a:sym typeface="Bookman Old Style"/>
              </a:rPr>
              <a:t>As dataset was quite big enough which led more computation time.</a:t>
            </a:r>
          </a:p>
          <a:p>
            <a:pPr indent="-355600" algn="just">
              <a:lnSpc>
                <a:spcPct val="100000"/>
              </a:lnSpc>
              <a:buClr>
                <a:schemeClr val="dk1"/>
              </a:buClr>
              <a:buSzPts val="2000"/>
              <a:buFont typeface="Bookman Old Style"/>
              <a:buChar char="●"/>
            </a:pPr>
            <a:r>
              <a:rPr lang="en-US" sz="2000" dirty="0">
                <a:solidFill>
                  <a:schemeClr val="dk1"/>
                </a:solidFill>
                <a:latin typeface="Bookman Old Style"/>
                <a:ea typeface="Bookman Old Style"/>
                <a:cs typeface="Bookman Old Style"/>
                <a:sym typeface="Bookman Old Style"/>
              </a:rPr>
              <a:t>A huge amount of data needed to be dealt while doing the project which is quite an important task and also even small inferences need to be kept in mind.</a:t>
            </a:r>
          </a:p>
          <a:p>
            <a:pPr indent="-355600" algn="just">
              <a:lnSpc>
                <a:spcPct val="100000"/>
              </a:lnSpc>
              <a:buClr>
                <a:schemeClr val="dk1"/>
              </a:buClr>
              <a:buSzPts val="2000"/>
              <a:buFont typeface="Bookman Old Style"/>
              <a:buChar char="●"/>
            </a:pPr>
            <a:endParaRPr lang="en-US" sz="2000" dirty="0">
              <a:solidFill>
                <a:schemeClr val="dk1"/>
              </a:solidFill>
              <a:latin typeface="Bookman Old Style"/>
              <a:ea typeface="Bookman Old Style"/>
              <a:cs typeface="Bookman Old Style"/>
              <a:sym typeface="Bookman Old Style"/>
            </a:endParaRPr>
          </a:p>
          <a:p>
            <a:pPr indent="-355600" algn="just">
              <a:lnSpc>
                <a:spcPct val="100000"/>
              </a:lnSpc>
              <a:buClr>
                <a:schemeClr val="dk1"/>
              </a:buClr>
              <a:buSzPts val="2000"/>
              <a:buFont typeface="Bookman Old Style"/>
              <a:buChar char="●"/>
            </a:pPr>
            <a:endParaRPr lang="en-GB" sz="2000" dirty="0">
              <a:solidFill>
                <a:schemeClr val="dk1"/>
              </a:solidFill>
              <a:latin typeface="Bookman Old Style"/>
              <a:ea typeface="Bookman Old Style"/>
              <a:cs typeface="Bookman Old Style"/>
              <a:sym typeface="Bookman Old Style"/>
            </a:endParaRPr>
          </a:p>
          <a:p>
            <a:pPr marL="457200" lvl="0" indent="-355600" algn="just" rtl="0">
              <a:lnSpc>
                <a:spcPct val="100000"/>
              </a:lnSpc>
              <a:spcBef>
                <a:spcPts val="0"/>
              </a:spcBef>
              <a:spcAft>
                <a:spcPts val="0"/>
              </a:spcAft>
              <a:buClr>
                <a:schemeClr val="dk1"/>
              </a:buClr>
              <a:buSzPts val="2000"/>
              <a:buFont typeface="Bookman Old Style"/>
              <a:buChar char="●"/>
            </a:pPr>
            <a:endParaRPr sz="2000" dirty="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a:solidFill>
                  <a:srgbClr val="CC0000"/>
                </a:solidFill>
              </a:rPr>
              <a:t>Conclusion</a:t>
            </a:r>
            <a:endParaRPr/>
          </a:p>
        </p:txBody>
      </p:sp>
      <p:sp>
        <p:nvSpPr>
          <p:cNvPr id="169" name="Google Shape;16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1"/>
              </a:buClr>
              <a:buSzPts val="2000"/>
              <a:buFont typeface="Bookman Old Style"/>
              <a:buChar char="•"/>
            </a:pPr>
            <a:r>
              <a:rPr lang="en-GB" sz="2000" dirty="0">
                <a:solidFill>
                  <a:schemeClr val="dk1"/>
                </a:solidFill>
                <a:latin typeface="Bookman Old Style"/>
                <a:ea typeface="Bookman Old Style"/>
                <a:cs typeface="Bookman Old Style"/>
                <a:sym typeface="Bookman Old Style"/>
              </a:rPr>
              <a:t>It is quite evident from the results that Random Forest is the best model that can be used for used car price Prediction since the performance of this model in test is less as compare to train but it best describe the Price of cars.</a:t>
            </a:r>
            <a:endParaRPr sz="2000" dirty="0">
              <a:solidFill>
                <a:schemeClr val="dk1"/>
              </a:solidFill>
              <a:latin typeface="Bookman Old Style"/>
              <a:ea typeface="Bookman Old Style"/>
              <a:cs typeface="Bookman Old Style"/>
              <a:sym typeface="Bookman Old Style"/>
            </a:endParaRPr>
          </a:p>
          <a:p>
            <a:pPr marL="457200" lvl="0" indent="0" algn="just" rtl="0">
              <a:spcBef>
                <a:spcPts val="0"/>
              </a:spcBef>
              <a:spcAft>
                <a:spcPts val="0"/>
              </a:spcAft>
              <a:buClr>
                <a:schemeClr val="dk1"/>
              </a:buClr>
              <a:buSzPts val="2000"/>
              <a:buFont typeface="Arial"/>
              <a:buNone/>
            </a:pPr>
            <a:endParaRPr sz="2000" dirty="0">
              <a:solidFill>
                <a:schemeClr val="dk1"/>
              </a:solidFill>
              <a:latin typeface="Bookman Old Style"/>
              <a:ea typeface="Bookman Old Style"/>
              <a:cs typeface="Bookman Old Style"/>
              <a:sym typeface="Bookman Old Style"/>
            </a:endParaRPr>
          </a:p>
          <a:p>
            <a:pPr marL="457200" lvl="0" indent="-355600" algn="just" rtl="0">
              <a:spcBef>
                <a:spcPts val="0"/>
              </a:spcBef>
              <a:spcAft>
                <a:spcPts val="0"/>
              </a:spcAft>
              <a:buClr>
                <a:schemeClr val="dk1"/>
              </a:buClr>
              <a:buSzPts val="2000"/>
              <a:buFont typeface="Bookman Old Style"/>
              <a:buChar char="•"/>
            </a:pPr>
            <a:r>
              <a:rPr lang="en-GB" sz="2000" dirty="0">
                <a:solidFill>
                  <a:schemeClr val="dk1"/>
                </a:solidFill>
                <a:latin typeface="Bookman Old Style"/>
                <a:ea typeface="Bookman Old Style"/>
                <a:cs typeface="Bookman Old Style"/>
                <a:sym typeface="Bookman Old Style"/>
              </a:rPr>
              <a:t>So, we can use either Random Forest Regressor model for the above problem</a:t>
            </a:r>
            <a:endParaRPr sz="28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p:nvPr/>
        </p:nvSpPr>
        <p:spPr>
          <a:xfrm>
            <a:off x="1374300" y="1248000"/>
            <a:ext cx="6395400" cy="2647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GB" sz="8000" b="1" i="0" u="none" strike="noStrike" cap="none">
                <a:solidFill>
                  <a:srgbClr val="CC0000"/>
                </a:solidFill>
                <a:latin typeface="Bookman Old Style"/>
                <a:ea typeface="Bookman Old Style"/>
                <a:cs typeface="Bookman Old Style"/>
                <a:sym typeface="Bookman Old Style"/>
              </a:rPr>
              <a:t>THANK</a:t>
            </a:r>
            <a:endParaRPr sz="8000" b="1" i="0" u="none" strike="noStrike" cap="none">
              <a:solidFill>
                <a:srgbClr val="CC0000"/>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8000"/>
              <a:buFont typeface="Arial"/>
              <a:buNone/>
            </a:pPr>
            <a:r>
              <a:rPr lang="en-GB" sz="8000" b="1" i="0" u="none" strike="noStrike" cap="none">
                <a:solidFill>
                  <a:srgbClr val="CC0000"/>
                </a:solidFill>
                <a:latin typeface="Bookman Old Style"/>
                <a:ea typeface="Bookman Old Style"/>
                <a:cs typeface="Bookman Old Style"/>
                <a:sym typeface="Bookman Old Style"/>
              </a:rPr>
              <a:t>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a:solidFill>
                  <a:srgbClr val="CC0000"/>
                </a:solidFill>
              </a:rPr>
              <a:t>Problem Statement</a:t>
            </a:r>
            <a:endParaRPr>
              <a:solidFill>
                <a:srgbClr val="CC0000"/>
              </a:solidFill>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just" rtl="0">
              <a:spcBef>
                <a:spcPts val="0"/>
              </a:spcBef>
              <a:spcAft>
                <a:spcPts val="0"/>
              </a:spcAft>
              <a:buClr>
                <a:schemeClr val="dk1"/>
              </a:buClr>
              <a:buSzPts val="1800"/>
              <a:buFont typeface="Arial"/>
              <a:buNone/>
            </a:pPr>
            <a:r>
              <a:rPr lang="en-US" sz="2000" b="1" dirty="0">
                <a:solidFill>
                  <a:schemeClr val="accent2"/>
                </a:solidFill>
              </a:rPr>
              <a:t>This project aims to solve the problem of predicting the price of a used car, using Sklearn's supervised machine learning techniques integrated with Sklearn library. It is clearly a regression problem and predictions are carried out on dataset of used car sales in the American car market. Several regression techniques have been studied, including Linear Regression, Decision Trees and Random forests of decision trees. Their performances were compared in order to determine which one works best with out dataset.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a:solidFill>
                  <a:srgbClr val="CC0000"/>
                </a:solidFill>
              </a:rPr>
              <a:t>Content</a:t>
            </a:r>
            <a:endParaRPr>
              <a:solidFill>
                <a:srgbClr val="CC0000"/>
              </a:solidFill>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accent2"/>
              </a:buClr>
              <a:buSzPts val="2000"/>
              <a:buChar char="❑"/>
            </a:pPr>
            <a:r>
              <a:rPr lang="en-GB" sz="2000" dirty="0">
                <a:solidFill>
                  <a:schemeClr val="accent2"/>
                </a:solidFill>
              </a:rPr>
              <a:t>Data Pipeline</a:t>
            </a:r>
            <a:endParaRPr sz="2000" dirty="0">
              <a:solidFill>
                <a:schemeClr val="accent2"/>
              </a:solidFill>
            </a:endParaRPr>
          </a:p>
          <a:p>
            <a:pPr marL="457200" lvl="0" indent="-355600" algn="l" rtl="0">
              <a:spcBef>
                <a:spcPts val="0"/>
              </a:spcBef>
              <a:spcAft>
                <a:spcPts val="0"/>
              </a:spcAft>
              <a:buClr>
                <a:schemeClr val="accent2"/>
              </a:buClr>
              <a:buSzPts val="2000"/>
              <a:buChar char="❑"/>
            </a:pPr>
            <a:r>
              <a:rPr lang="en-GB" sz="2000" dirty="0">
                <a:solidFill>
                  <a:schemeClr val="accent2"/>
                </a:solidFill>
              </a:rPr>
              <a:t>Data Description</a:t>
            </a:r>
            <a:endParaRPr sz="2000" dirty="0">
              <a:solidFill>
                <a:schemeClr val="accent2"/>
              </a:solidFill>
            </a:endParaRPr>
          </a:p>
          <a:p>
            <a:pPr marL="457200" lvl="0" indent="-355600" algn="l" rtl="0">
              <a:spcBef>
                <a:spcPts val="0"/>
              </a:spcBef>
              <a:spcAft>
                <a:spcPts val="0"/>
              </a:spcAft>
              <a:buClr>
                <a:schemeClr val="accent2"/>
              </a:buClr>
              <a:buSzPts val="2000"/>
              <a:buChar char="❑"/>
            </a:pPr>
            <a:r>
              <a:rPr lang="en-GB" sz="2000" dirty="0">
                <a:solidFill>
                  <a:schemeClr val="accent2"/>
                </a:solidFill>
              </a:rPr>
              <a:t>Exploratory Data Analysis</a:t>
            </a:r>
            <a:endParaRPr sz="2000" dirty="0">
              <a:solidFill>
                <a:schemeClr val="accent2"/>
              </a:solidFill>
            </a:endParaRPr>
          </a:p>
          <a:p>
            <a:pPr marL="457200" lvl="0" indent="-355600" algn="l" rtl="0">
              <a:spcBef>
                <a:spcPts val="0"/>
              </a:spcBef>
              <a:spcAft>
                <a:spcPts val="0"/>
              </a:spcAft>
              <a:buClr>
                <a:schemeClr val="accent2"/>
              </a:buClr>
              <a:buSzPts val="2000"/>
              <a:buChar char="❑"/>
            </a:pPr>
            <a:r>
              <a:rPr lang="en-GB" sz="2000" dirty="0">
                <a:solidFill>
                  <a:schemeClr val="accent2"/>
                </a:solidFill>
              </a:rPr>
              <a:t>Models performed</a:t>
            </a:r>
            <a:endParaRPr sz="2000" dirty="0">
              <a:solidFill>
                <a:schemeClr val="accent2"/>
              </a:solidFill>
            </a:endParaRPr>
          </a:p>
          <a:p>
            <a:pPr marL="457200" lvl="0" indent="-355600" algn="l" rtl="0">
              <a:spcBef>
                <a:spcPts val="0"/>
              </a:spcBef>
              <a:spcAft>
                <a:spcPts val="0"/>
              </a:spcAft>
              <a:buClr>
                <a:schemeClr val="accent2"/>
              </a:buClr>
              <a:buSzPts val="2000"/>
              <a:buChar char="❑"/>
            </a:pPr>
            <a:r>
              <a:rPr lang="en-GB" sz="2000" dirty="0">
                <a:solidFill>
                  <a:schemeClr val="accent2"/>
                </a:solidFill>
              </a:rPr>
              <a:t>Model Validation &amp; Selection</a:t>
            </a:r>
            <a:endParaRPr sz="2000" dirty="0">
              <a:solidFill>
                <a:schemeClr val="accent2"/>
              </a:solidFill>
            </a:endParaRPr>
          </a:p>
          <a:p>
            <a:pPr marL="457200" lvl="0" indent="-355600" algn="l" rtl="0">
              <a:lnSpc>
                <a:spcPct val="100000"/>
              </a:lnSpc>
              <a:spcBef>
                <a:spcPts val="0"/>
              </a:spcBef>
              <a:spcAft>
                <a:spcPts val="0"/>
              </a:spcAft>
              <a:buClr>
                <a:schemeClr val="accent2"/>
              </a:buClr>
              <a:buSzPts val="2000"/>
              <a:buChar char="❑"/>
            </a:pPr>
            <a:r>
              <a:rPr lang="en-GB" sz="2000" dirty="0">
                <a:solidFill>
                  <a:schemeClr val="accent2"/>
                </a:solidFill>
              </a:rPr>
              <a:t>Evaluation Matrix of All the models</a:t>
            </a:r>
            <a:endParaRPr sz="2000" dirty="0">
              <a:solidFill>
                <a:schemeClr val="accent2"/>
              </a:solidFill>
            </a:endParaRPr>
          </a:p>
          <a:p>
            <a:pPr marL="457200" lvl="0" indent="-355600" algn="l" rtl="0">
              <a:lnSpc>
                <a:spcPct val="100000"/>
              </a:lnSpc>
              <a:spcBef>
                <a:spcPts val="0"/>
              </a:spcBef>
              <a:spcAft>
                <a:spcPts val="0"/>
              </a:spcAft>
              <a:buClr>
                <a:schemeClr val="accent2"/>
              </a:buClr>
              <a:buSzPts val="2000"/>
              <a:buChar char="❑"/>
            </a:pPr>
            <a:r>
              <a:rPr lang="en-GB" sz="2000" dirty="0">
                <a:solidFill>
                  <a:schemeClr val="accent2"/>
                </a:solidFill>
              </a:rPr>
              <a:t>Model Explainability - SHAP</a:t>
            </a:r>
            <a:endParaRPr sz="2000" dirty="0">
              <a:solidFill>
                <a:schemeClr val="accent2"/>
              </a:solidFill>
            </a:endParaRPr>
          </a:p>
          <a:p>
            <a:pPr marL="457200" lvl="0" indent="-355600" algn="l" rtl="0">
              <a:spcBef>
                <a:spcPts val="0"/>
              </a:spcBef>
              <a:spcAft>
                <a:spcPts val="0"/>
              </a:spcAft>
              <a:buClr>
                <a:schemeClr val="accent2"/>
              </a:buClr>
              <a:buSzPts val="2000"/>
              <a:buChar char="❑"/>
            </a:pPr>
            <a:r>
              <a:rPr lang="en-GB" sz="2000" dirty="0">
                <a:solidFill>
                  <a:schemeClr val="accent2"/>
                </a:solidFill>
              </a:rPr>
              <a:t>Challenges</a:t>
            </a:r>
            <a:endParaRPr sz="2000" dirty="0">
              <a:solidFill>
                <a:schemeClr val="accent2"/>
              </a:solidFill>
            </a:endParaRPr>
          </a:p>
          <a:p>
            <a:pPr marL="457200" lvl="0" indent="-355600" algn="l" rtl="0">
              <a:spcBef>
                <a:spcPts val="0"/>
              </a:spcBef>
              <a:spcAft>
                <a:spcPts val="0"/>
              </a:spcAft>
              <a:buClr>
                <a:schemeClr val="accent2"/>
              </a:buClr>
              <a:buSzPts val="2000"/>
              <a:buChar char="❑"/>
            </a:pPr>
            <a:r>
              <a:rPr lang="en-GB" sz="2000" dirty="0">
                <a:solidFill>
                  <a:schemeClr val="accent2"/>
                </a:solidFill>
              </a:rPr>
              <a:t>Conclusion</a:t>
            </a:r>
            <a:endParaRPr sz="2000" dirty="0">
              <a:solidFill>
                <a:schemeClr val="accent2"/>
              </a:solidFill>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340123"/>
            <a:ext cx="8520600" cy="505451"/>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259999"/>
              <a:buFont typeface="Arial"/>
              <a:buNone/>
            </a:pPr>
            <a:r>
              <a:rPr lang="en-GB" sz="2000" dirty="0">
                <a:solidFill>
                  <a:srgbClr val="CC0000"/>
                </a:solidFill>
                <a:latin typeface="Arial Black"/>
                <a:ea typeface="Arial Black"/>
                <a:cs typeface="Arial Black"/>
                <a:sym typeface="Arial Black"/>
              </a:rPr>
              <a:t>Meta Data : UsedCars.csv</a:t>
            </a:r>
            <a:endParaRPr dirty="0"/>
          </a:p>
        </p:txBody>
      </p:sp>
      <p:sp>
        <p:nvSpPr>
          <p:cNvPr id="73" name="Google Shape;73;p16"/>
          <p:cNvSpPr txBox="1">
            <a:spLocks noGrp="1"/>
          </p:cNvSpPr>
          <p:nvPr>
            <p:ph type="body" idx="1"/>
          </p:nvPr>
        </p:nvSpPr>
        <p:spPr>
          <a:xfrm>
            <a:off x="5296655" y="1017725"/>
            <a:ext cx="3674625" cy="4125775"/>
          </a:xfrm>
          <a:prstGeom prst="rect">
            <a:avLst/>
          </a:prstGeom>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0"/>
              </a:spcAft>
              <a:buClr>
                <a:schemeClr val="dk1"/>
              </a:buClr>
              <a:buSzPct val="78571"/>
              <a:buFont typeface="Arial"/>
              <a:buNone/>
            </a:pPr>
            <a:r>
              <a:rPr lang="en-GB" sz="1400" b="1" dirty="0">
                <a:solidFill>
                  <a:schemeClr val="dk1"/>
                </a:solidFill>
              </a:rPr>
              <a:t>After Feature extraction:</a:t>
            </a:r>
          </a:p>
          <a:p>
            <a:pPr marL="0" lvl="0" indent="0" algn="l" rtl="0">
              <a:lnSpc>
                <a:spcPct val="100000"/>
              </a:lnSpc>
              <a:spcBef>
                <a:spcPts val="0"/>
              </a:spcBef>
              <a:spcAft>
                <a:spcPts val="0"/>
              </a:spcAft>
              <a:buClr>
                <a:schemeClr val="dk1"/>
              </a:buClr>
              <a:buSzPct val="78571"/>
              <a:buFont typeface="Arial"/>
              <a:buNone/>
            </a:pPr>
            <a:endParaRPr lang="en-GB" sz="1400" dirty="0">
              <a:solidFill>
                <a:schemeClr val="dk1"/>
              </a:solidFill>
            </a:endParaRP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&lt;class  'pandas. core. frame. </a:t>
            </a:r>
            <a:r>
              <a:rPr lang="en-GB" sz="1400" dirty="0" err="1">
                <a:solidFill>
                  <a:schemeClr val="dk1"/>
                </a:solidFill>
              </a:rPr>
              <a:t>DataFrame</a:t>
            </a:r>
            <a:r>
              <a:rPr lang="en-GB" sz="1400" dirty="0">
                <a:solidFill>
                  <a:schemeClr val="dk1"/>
                </a:solidFill>
              </a:rPr>
              <a:t>'&gt;</a:t>
            </a:r>
          </a:p>
          <a:p>
            <a:pPr marL="0" lvl="0" indent="0" algn="l" rtl="0">
              <a:lnSpc>
                <a:spcPct val="100000"/>
              </a:lnSpc>
              <a:spcBef>
                <a:spcPts val="0"/>
              </a:spcBef>
              <a:spcAft>
                <a:spcPts val="0"/>
              </a:spcAft>
              <a:buClr>
                <a:schemeClr val="dk1"/>
              </a:buClr>
              <a:buSzPct val="78571"/>
              <a:buFont typeface="Arial"/>
              <a:buNone/>
            </a:pPr>
            <a:r>
              <a:rPr lang="en-GB" sz="1400" dirty="0" err="1">
                <a:solidFill>
                  <a:schemeClr val="dk1"/>
                </a:solidFill>
              </a:rPr>
              <a:t>RangeIndex</a:t>
            </a:r>
            <a:r>
              <a:rPr lang="en-GB" sz="1400" dirty="0">
                <a:solidFill>
                  <a:schemeClr val="dk1"/>
                </a:solidFill>
              </a:rPr>
              <a:t>: 3964 entries, 0 to 3963</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Data columns (total 15 columns):</a:t>
            </a:r>
          </a:p>
          <a:p>
            <a:pPr marL="0" lvl="0" indent="0" algn="l" rtl="0">
              <a:lnSpc>
                <a:spcPct val="100000"/>
              </a:lnSpc>
              <a:spcBef>
                <a:spcPts val="0"/>
              </a:spcBef>
              <a:spcAft>
                <a:spcPts val="0"/>
              </a:spcAft>
              <a:buClr>
                <a:schemeClr val="dk1"/>
              </a:buClr>
              <a:buSzPct val="78571"/>
              <a:buFont typeface="Arial"/>
              <a:buNone/>
            </a:pPr>
            <a:endParaRPr lang="en-GB" sz="1400" dirty="0">
              <a:solidFill>
                <a:schemeClr val="dk1"/>
              </a:solidFill>
            </a:endParaRP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        Column           Non-Null Count    </a:t>
            </a:r>
            <a:r>
              <a:rPr lang="en-GB" sz="1400" dirty="0" err="1">
                <a:solidFill>
                  <a:schemeClr val="dk1"/>
                </a:solidFill>
              </a:rPr>
              <a:t>Dtype</a:t>
            </a:r>
            <a:r>
              <a:rPr lang="en-GB" sz="1400" dirty="0">
                <a:solidFill>
                  <a:schemeClr val="dk1"/>
                </a:solidFill>
              </a:rPr>
              <a:t>  </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                 --------------             -----  </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0        brand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1        model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2        </a:t>
            </a:r>
            <a:r>
              <a:rPr lang="en-GB" sz="1400" dirty="0" err="1">
                <a:solidFill>
                  <a:schemeClr val="dk1"/>
                </a:solidFill>
              </a:rPr>
              <a:t>model_year</a:t>
            </a:r>
            <a:r>
              <a:rPr lang="en-GB" sz="1400" dirty="0">
                <a:solidFill>
                  <a:schemeClr val="dk1"/>
                </a:solidFill>
              </a:rPr>
              <a:t>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3        </a:t>
            </a:r>
            <a:r>
              <a:rPr lang="en-GB" sz="1400" dirty="0" err="1">
                <a:solidFill>
                  <a:schemeClr val="dk1"/>
                </a:solidFill>
              </a:rPr>
              <a:t>fuel_type</a:t>
            </a:r>
            <a:r>
              <a:rPr lang="en-GB" sz="1400" dirty="0">
                <a:solidFill>
                  <a:schemeClr val="dk1"/>
                </a:solidFill>
              </a:rPr>
              <a:t>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4        </a:t>
            </a:r>
            <a:r>
              <a:rPr lang="en-GB" sz="1400" dirty="0" err="1">
                <a:solidFill>
                  <a:schemeClr val="dk1"/>
                </a:solidFill>
              </a:rPr>
              <a:t>ext_col</a:t>
            </a:r>
            <a:r>
              <a:rPr lang="en-GB" sz="1400" dirty="0">
                <a:solidFill>
                  <a:schemeClr val="dk1"/>
                </a:solidFill>
              </a:rPr>
              <a:t>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5        </a:t>
            </a:r>
            <a:r>
              <a:rPr lang="en-GB" sz="1400" dirty="0" err="1">
                <a:solidFill>
                  <a:schemeClr val="dk1"/>
                </a:solidFill>
              </a:rPr>
              <a:t>Int_col</a:t>
            </a:r>
            <a:r>
              <a:rPr lang="en-GB" sz="1400" dirty="0">
                <a:solidFill>
                  <a:schemeClr val="dk1"/>
                </a:solidFill>
              </a:rPr>
              <a:t>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6        accident           3964 non-null       int32  </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7        </a:t>
            </a:r>
            <a:r>
              <a:rPr lang="en-GB" sz="1400" dirty="0" err="1">
                <a:solidFill>
                  <a:schemeClr val="dk1"/>
                </a:solidFill>
              </a:rPr>
              <a:t>clean_title</a:t>
            </a:r>
            <a:r>
              <a:rPr lang="en-GB" sz="1400" dirty="0">
                <a:solidFill>
                  <a:schemeClr val="dk1"/>
                </a:solidFill>
              </a:rPr>
              <a:t>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8        horsepower      3767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9        Displacement   3771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10      Cylinders          3064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11      Gear                 2536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12      Transmission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13      </a:t>
            </a:r>
            <a:r>
              <a:rPr lang="en-GB" sz="1400" dirty="0" err="1">
                <a:solidFill>
                  <a:schemeClr val="dk1"/>
                </a:solidFill>
              </a:rPr>
              <a:t>d_in_km</a:t>
            </a:r>
            <a:r>
              <a:rPr lang="en-GB" sz="1400" dirty="0">
                <a:solidFill>
                  <a:schemeClr val="dk1"/>
                </a:solidFill>
              </a:rPr>
              <a:t>            3964 non-null       float64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14      Price                 3964 non-null        int64</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  </a:t>
            </a:r>
          </a:p>
          <a:p>
            <a:pPr marL="0" lvl="0" indent="0" algn="l" rtl="0">
              <a:lnSpc>
                <a:spcPct val="100000"/>
              </a:lnSpc>
              <a:spcBef>
                <a:spcPts val="0"/>
              </a:spcBef>
              <a:spcAft>
                <a:spcPts val="0"/>
              </a:spcAft>
              <a:buClr>
                <a:schemeClr val="dk1"/>
              </a:buClr>
              <a:buSzPct val="78571"/>
              <a:buFont typeface="Arial"/>
              <a:buNone/>
            </a:pPr>
            <a:r>
              <a:rPr lang="en-GB" sz="1400" dirty="0" err="1">
                <a:solidFill>
                  <a:schemeClr val="dk1"/>
                </a:solidFill>
              </a:rPr>
              <a:t>dtypes</a:t>
            </a:r>
            <a:r>
              <a:rPr lang="en-GB" sz="1400" dirty="0">
                <a:solidFill>
                  <a:schemeClr val="dk1"/>
                </a:solidFill>
              </a:rPr>
              <a:t>: float64(13), int32(1), int64(1)</a:t>
            </a:r>
          </a:p>
          <a:p>
            <a:pPr marL="0" lvl="0" indent="0" algn="l" rtl="0">
              <a:lnSpc>
                <a:spcPct val="100000"/>
              </a:lnSpc>
              <a:spcBef>
                <a:spcPts val="0"/>
              </a:spcBef>
              <a:spcAft>
                <a:spcPts val="0"/>
              </a:spcAft>
              <a:buClr>
                <a:schemeClr val="dk1"/>
              </a:buClr>
              <a:buSzPct val="78571"/>
              <a:buFont typeface="Arial"/>
              <a:buNone/>
            </a:pPr>
            <a:r>
              <a:rPr lang="en-GB" sz="1400" dirty="0">
                <a:solidFill>
                  <a:schemeClr val="dk1"/>
                </a:solidFill>
              </a:rPr>
              <a:t>memory usage: 449.2 KB</a:t>
            </a:r>
          </a:p>
          <a:p>
            <a:pPr marL="0" lvl="0" indent="0" algn="l" rtl="0">
              <a:lnSpc>
                <a:spcPct val="100000"/>
              </a:lnSpc>
              <a:spcBef>
                <a:spcPts val="0"/>
              </a:spcBef>
              <a:spcAft>
                <a:spcPts val="0"/>
              </a:spcAft>
              <a:buClr>
                <a:schemeClr val="dk1"/>
              </a:buClr>
              <a:buSzPct val="78571"/>
              <a:buFont typeface="Arial"/>
              <a:buNone/>
            </a:pPr>
            <a:endParaRPr lang="en-GB" sz="1400" dirty="0">
              <a:solidFill>
                <a:schemeClr val="dk1"/>
              </a:solidFill>
            </a:endParaRPr>
          </a:p>
          <a:p>
            <a:pPr marL="0" lvl="0" indent="0" algn="l" rtl="0">
              <a:spcBef>
                <a:spcPts val="0"/>
              </a:spcBef>
              <a:spcAft>
                <a:spcPts val="1200"/>
              </a:spcAft>
              <a:buNone/>
            </a:pPr>
            <a:endParaRPr dirty="0"/>
          </a:p>
        </p:txBody>
      </p:sp>
      <p:sp>
        <p:nvSpPr>
          <p:cNvPr id="6" name="TextBox 5">
            <a:extLst>
              <a:ext uri="{FF2B5EF4-FFF2-40B4-BE49-F238E27FC236}">
                <a16:creationId xmlns:a16="http://schemas.microsoft.com/office/drawing/2014/main" id="{969BE7F8-0A2F-430D-EA7D-02A59F69A5DA}"/>
              </a:ext>
            </a:extLst>
          </p:cNvPr>
          <p:cNvSpPr txBox="1"/>
          <p:nvPr/>
        </p:nvSpPr>
        <p:spPr>
          <a:xfrm>
            <a:off x="465049" y="1017725"/>
            <a:ext cx="3382297" cy="4154984"/>
          </a:xfrm>
          <a:prstGeom prst="rect">
            <a:avLst/>
          </a:prstGeom>
          <a:noFill/>
        </p:spPr>
        <p:txBody>
          <a:bodyPr wrap="square" rtlCol="0">
            <a:spAutoFit/>
          </a:bodyPr>
          <a:lstStyle/>
          <a:p>
            <a:r>
              <a:rPr lang="en-US" sz="1200" b="1" dirty="0"/>
              <a:t>Before Feature extraction :</a:t>
            </a:r>
          </a:p>
          <a:p>
            <a:endParaRPr lang="en-US" sz="1200" dirty="0"/>
          </a:p>
          <a:p>
            <a:r>
              <a:rPr lang="en-US" sz="1200" dirty="0"/>
              <a:t>&lt;class '</a:t>
            </a:r>
            <a:r>
              <a:rPr lang="en-US" sz="1200" dirty="0" err="1"/>
              <a:t>pandas.core.frame.DataFrame</a:t>
            </a:r>
            <a:r>
              <a:rPr lang="en-US" sz="1200" dirty="0"/>
              <a:t>'&gt;</a:t>
            </a:r>
          </a:p>
          <a:p>
            <a:r>
              <a:rPr lang="en-US" sz="1200" dirty="0" err="1"/>
              <a:t>RangeIndex</a:t>
            </a:r>
            <a:r>
              <a:rPr lang="en-US" sz="1200" dirty="0"/>
              <a:t>: 4009 entries, 0 to 4008</a:t>
            </a:r>
          </a:p>
          <a:p>
            <a:r>
              <a:rPr lang="en-US" sz="1200" dirty="0"/>
              <a:t>Data columns (total 13 columns):</a:t>
            </a:r>
          </a:p>
          <a:p>
            <a:r>
              <a:rPr lang="en-US" sz="1200" dirty="0"/>
              <a:t> #   Column          Non-Null Count  </a:t>
            </a:r>
            <a:r>
              <a:rPr lang="en-US" sz="1200" dirty="0" err="1"/>
              <a:t>Dtype</a:t>
            </a:r>
            <a:r>
              <a:rPr lang="en-US" sz="1200" dirty="0"/>
              <a:t>  </a:t>
            </a:r>
          </a:p>
          <a:p>
            <a:r>
              <a:rPr lang="en-US" sz="1200" dirty="0"/>
              <a:t>---    ------              --------------                -----  </a:t>
            </a:r>
          </a:p>
          <a:p>
            <a:r>
              <a:rPr lang="en-US" sz="1200" dirty="0"/>
              <a:t> 0   brand             4009 non-null     object </a:t>
            </a:r>
          </a:p>
          <a:p>
            <a:r>
              <a:rPr lang="en-US" sz="1200" dirty="0"/>
              <a:t> 1   model            4009 non-null      object </a:t>
            </a:r>
          </a:p>
          <a:p>
            <a:r>
              <a:rPr lang="en-US" sz="1200" dirty="0"/>
              <a:t> 2   </a:t>
            </a:r>
            <a:r>
              <a:rPr lang="en-US" sz="1200" dirty="0" err="1"/>
              <a:t>model_year</a:t>
            </a:r>
            <a:r>
              <a:rPr lang="en-US" sz="1200" dirty="0"/>
              <a:t>   4009 non-null      Int64  </a:t>
            </a:r>
          </a:p>
          <a:p>
            <a:r>
              <a:rPr lang="en-US" sz="1200" dirty="0"/>
              <a:t> 3   milage           4009 non-null      object </a:t>
            </a:r>
          </a:p>
          <a:p>
            <a:r>
              <a:rPr lang="en-US" sz="1200" dirty="0"/>
              <a:t> 4   </a:t>
            </a:r>
            <a:r>
              <a:rPr lang="en-US" sz="1200" dirty="0" err="1"/>
              <a:t>fuel_type</a:t>
            </a:r>
            <a:r>
              <a:rPr lang="en-US" sz="1200" dirty="0"/>
              <a:t>       3839 non-null      object </a:t>
            </a:r>
          </a:p>
          <a:p>
            <a:r>
              <a:rPr lang="en-US" sz="1200" dirty="0"/>
              <a:t> 5   engine           4009 non-null      object </a:t>
            </a:r>
          </a:p>
          <a:p>
            <a:r>
              <a:rPr lang="en-US" sz="1200" dirty="0"/>
              <a:t> 6   transmission  4009 non-null      object </a:t>
            </a:r>
          </a:p>
          <a:p>
            <a:r>
              <a:rPr lang="en-US" sz="1200" dirty="0"/>
              <a:t> 7   </a:t>
            </a:r>
            <a:r>
              <a:rPr lang="en-US" sz="1200" dirty="0" err="1"/>
              <a:t>ext_col</a:t>
            </a:r>
            <a:r>
              <a:rPr lang="en-US" sz="1200" dirty="0"/>
              <a:t>           4009 non-null     object </a:t>
            </a:r>
          </a:p>
          <a:p>
            <a:r>
              <a:rPr lang="en-US" sz="1200" dirty="0"/>
              <a:t> 8   </a:t>
            </a:r>
            <a:r>
              <a:rPr lang="en-US" sz="1200" dirty="0" err="1"/>
              <a:t>int_col</a:t>
            </a:r>
            <a:r>
              <a:rPr lang="en-US" sz="1200" dirty="0"/>
              <a:t>            4009 non-null     object </a:t>
            </a:r>
          </a:p>
          <a:p>
            <a:r>
              <a:rPr lang="en-US" sz="1200" dirty="0"/>
              <a:t> 9   accident         3896 non-null     object </a:t>
            </a:r>
          </a:p>
          <a:p>
            <a:r>
              <a:rPr lang="en-US" sz="1200" dirty="0"/>
              <a:t> 10  </a:t>
            </a:r>
            <a:r>
              <a:rPr lang="en-US" sz="1200" dirty="0" err="1"/>
              <a:t>clean_title</a:t>
            </a:r>
            <a:r>
              <a:rPr lang="en-US" sz="1200" dirty="0"/>
              <a:t>     3413 non-null     object </a:t>
            </a:r>
          </a:p>
          <a:p>
            <a:r>
              <a:rPr lang="en-US" sz="1200" dirty="0"/>
              <a:t> 11  price             4009 non-null     object </a:t>
            </a:r>
          </a:p>
          <a:p>
            <a:r>
              <a:rPr lang="en-US" sz="1200" dirty="0"/>
              <a:t> 12  condition       0 non-null           float64</a:t>
            </a:r>
          </a:p>
          <a:p>
            <a:r>
              <a:rPr lang="en-US" sz="1200" dirty="0" err="1"/>
              <a:t>dtypes</a:t>
            </a:r>
            <a:r>
              <a:rPr lang="en-US" sz="1200" dirty="0"/>
              <a:t>: float64(1), int64(1), object(11)</a:t>
            </a:r>
          </a:p>
          <a:p>
            <a:r>
              <a:rPr lang="en-US" sz="1200" dirty="0"/>
              <a:t>memory usage: 407.3+ KB</a:t>
            </a:r>
          </a:p>
        </p:txBody>
      </p:sp>
      <p:sp>
        <p:nvSpPr>
          <p:cNvPr id="7" name="Arrow: Right 6">
            <a:extLst>
              <a:ext uri="{FF2B5EF4-FFF2-40B4-BE49-F238E27FC236}">
                <a16:creationId xmlns:a16="http://schemas.microsoft.com/office/drawing/2014/main" id="{8F09FB64-A688-EFA5-F5F7-060BAC8E1059}"/>
              </a:ext>
            </a:extLst>
          </p:cNvPr>
          <p:cNvSpPr/>
          <p:nvPr/>
        </p:nvSpPr>
        <p:spPr>
          <a:xfrm>
            <a:off x="3847346" y="2856357"/>
            <a:ext cx="921299" cy="5054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US" b="1" dirty="0">
                <a:solidFill>
                  <a:srgbClr val="CC0000"/>
                </a:solidFill>
              </a:rPr>
              <a:t>Steps for creating model </a:t>
            </a:r>
            <a:endParaRPr b="1" dirty="0">
              <a:solidFill>
                <a:srgbClr val="CC0000"/>
              </a:solidFill>
            </a:endParaRPr>
          </a:p>
          <a:p>
            <a:pPr marL="0" lvl="0" indent="0" algn="l" rtl="0">
              <a:spcBef>
                <a:spcPts val="0"/>
              </a:spcBef>
              <a:spcAft>
                <a:spcPts val="0"/>
              </a:spcAft>
              <a:buNone/>
            </a:pP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55600" algn="just" rtl="0">
              <a:lnSpc>
                <a:spcPct val="100000"/>
              </a:lnSpc>
              <a:spcBef>
                <a:spcPts val="0"/>
              </a:spcBef>
              <a:spcAft>
                <a:spcPts val="0"/>
              </a:spcAft>
              <a:buClr>
                <a:schemeClr val="dk1"/>
              </a:buClr>
              <a:buSzPts val="2000"/>
              <a:buChar char="●"/>
            </a:pPr>
            <a:r>
              <a:rPr lang="en-GB" sz="2000" dirty="0">
                <a:solidFill>
                  <a:schemeClr val="dk1"/>
                </a:solidFill>
              </a:rPr>
              <a:t> </a:t>
            </a:r>
            <a:r>
              <a:rPr lang="en-US" sz="2000" dirty="0">
                <a:solidFill>
                  <a:schemeClr val="dk1"/>
                </a:solidFill>
              </a:rPr>
              <a:t>Data Collection 📊 -  Leveraging the vast repository of Kaggle, we've meticulously gathered our dataset. </a:t>
            </a:r>
            <a:r>
              <a:rPr lang="en-US" sz="1300" dirty="0">
                <a:solidFill>
                  <a:schemeClr val="dk1"/>
                </a:solidFill>
              </a:rPr>
              <a:t>[</a:t>
            </a:r>
            <a:r>
              <a:rPr lang="en-US" sz="1300" dirty="0">
                <a:solidFill>
                  <a:schemeClr val="dk1"/>
                </a:solidFill>
                <a:hlinkClick r:id="rId3"/>
              </a:rPr>
              <a:t>Link</a:t>
            </a:r>
            <a:r>
              <a:rPr lang="en-US" sz="1300" dirty="0">
                <a:solidFill>
                  <a:schemeClr val="dk1"/>
                </a:solidFill>
              </a:rPr>
              <a:t>]</a:t>
            </a:r>
          </a:p>
          <a:p>
            <a:pPr marL="457200" lvl="0" indent="-355600" algn="just" rtl="0">
              <a:lnSpc>
                <a:spcPct val="100000"/>
              </a:lnSpc>
              <a:spcBef>
                <a:spcPts val="0"/>
              </a:spcBef>
              <a:spcAft>
                <a:spcPts val="0"/>
              </a:spcAft>
              <a:buClr>
                <a:schemeClr val="dk1"/>
              </a:buClr>
              <a:buSzPts val="2000"/>
              <a:buChar char="●"/>
            </a:pPr>
            <a:endParaRPr lang="en-US" sz="2000"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sz="2000" dirty="0">
                <a:solidFill>
                  <a:schemeClr val="dk1"/>
                </a:solidFill>
              </a:rPr>
              <a:t> Feature Extraction🔍-  Unveiling insights from the engine column, we've extracted a myriad of features crucial for training our model. </a:t>
            </a:r>
          </a:p>
          <a:p>
            <a:pPr marL="457200" lvl="0" indent="-355600" algn="just" rtl="0">
              <a:lnSpc>
                <a:spcPct val="100000"/>
              </a:lnSpc>
              <a:spcBef>
                <a:spcPts val="0"/>
              </a:spcBef>
              <a:spcAft>
                <a:spcPts val="0"/>
              </a:spcAft>
              <a:buClr>
                <a:schemeClr val="dk1"/>
              </a:buClr>
              <a:buSzPts val="2000"/>
              <a:buChar char="●"/>
            </a:pPr>
            <a:endParaRPr lang="en-US" sz="2000"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GB" sz="2000" dirty="0">
                <a:solidFill>
                  <a:schemeClr val="dk1"/>
                </a:solidFill>
              </a:rPr>
              <a:t>Exploratory Data Analysis (EDA)- In this part we have done some EDA on the features to see the trend.</a:t>
            </a:r>
            <a:endParaRPr sz="2000" dirty="0">
              <a:solidFill>
                <a:schemeClr val="dk1"/>
              </a:solidFill>
            </a:endParaRPr>
          </a:p>
          <a:p>
            <a:pPr marL="457200" lvl="0" indent="0" algn="just" rtl="0">
              <a:lnSpc>
                <a:spcPct val="100000"/>
              </a:lnSpc>
              <a:spcBef>
                <a:spcPts val="0"/>
              </a:spcBef>
              <a:spcAft>
                <a:spcPts val="0"/>
              </a:spcAft>
              <a:buClr>
                <a:schemeClr val="dk1"/>
              </a:buClr>
              <a:buSzPts val="2000"/>
              <a:buFont typeface="Arial"/>
              <a:buNone/>
            </a:pPr>
            <a:endParaRPr sz="2000"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GB" sz="2000" dirty="0">
                <a:solidFill>
                  <a:schemeClr val="dk1"/>
                </a:solidFill>
              </a:rPr>
              <a:t>Data Processing- In this part we went through each attributes and encoded the categorical features.</a:t>
            </a:r>
            <a:endParaRPr sz="2000" dirty="0">
              <a:solidFill>
                <a:schemeClr val="dk1"/>
              </a:solidFill>
            </a:endParaRPr>
          </a:p>
          <a:p>
            <a:pPr marL="457200" lvl="0" indent="0" algn="just" rtl="0">
              <a:lnSpc>
                <a:spcPct val="100000"/>
              </a:lnSpc>
              <a:spcBef>
                <a:spcPts val="0"/>
              </a:spcBef>
              <a:spcAft>
                <a:spcPts val="0"/>
              </a:spcAft>
              <a:buClr>
                <a:schemeClr val="dk1"/>
              </a:buClr>
              <a:buSzPts val="2000"/>
              <a:buFont typeface="Arial"/>
              <a:buNone/>
            </a:pPr>
            <a:endParaRPr sz="2000"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GB" sz="2000" dirty="0">
                <a:solidFill>
                  <a:schemeClr val="dk1"/>
                </a:solidFill>
              </a:rPr>
              <a:t>Model Creation- Finally in this part we created the various models. These various models are being analysed and we tried to study various models so as to get the best performing model for our project.</a:t>
            </a:r>
            <a:endParaRPr sz="2000" dirty="0">
              <a:solidFill>
                <a:schemeClr val="dk1"/>
              </a:solidFill>
            </a:endParaRPr>
          </a:p>
          <a:p>
            <a:pPr marL="0" lvl="0" indent="0" algn="just" rtl="0">
              <a:lnSpc>
                <a:spcPct val="100000"/>
              </a:lnSpc>
              <a:spcBef>
                <a:spcPts val="0"/>
              </a:spcBef>
              <a:spcAft>
                <a:spcPts val="0"/>
              </a:spcAft>
              <a:buClr>
                <a:schemeClr val="dk1"/>
              </a:buClr>
              <a:buSzPts val="2000"/>
              <a:buFont typeface="Arial"/>
              <a:buNone/>
            </a:pPr>
            <a:endParaRPr sz="20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rgbClr val="CC0000"/>
                </a:solidFill>
              </a:rPr>
              <a:t>Data Description:</a:t>
            </a:r>
            <a:br>
              <a:rPr lang="en-GB" b="1" dirty="0">
                <a:solidFill>
                  <a:srgbClr val="CC0000"/>
                </a:solidFill>
              </a:rPr>
            </a:br>
            <a:endParaRPr dirty="0"/>
          </a:p>
        </p:txBody>
      </p:sp>
      <p:sp>
        <p:nvSpPr>
          <p:cNvPr id="85" name="Google Shape;85;p18"/>
          <p:cNvSpPr txBox="1">
            <a:spLocks noGrp="1"/>
          </p:cNvSpPr>
          <p:nvPr>
            <p:ph type="body" idx="1"/>
          </p:nvPr>
        </p:nvSpPr>
        <p:spPr>
          <a:xfrm>
            <a:off x="311700" y="1152475"/>
            <a:ext cx="8520600" cy="36660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0"/>
              </a:spcBef>
              <a:spcAft>
                <a:spcPts val="0"/>
              </a:spcAft>
              <a:buNone/>
            </a:pPr>
            <a:endParaRPr dirty="0">
              <a:solidFill>
                <a:schemeClr val="dk1"/>
              </a:solidFill>
            </a:endParaRPr>
          </a:p>
        </p:txBody>
      </p:sp>
      <p:pic>
        <p:nvPicPr>
          <p:cNvPr id="4" name="Picture 3">
            <a:extLst>
              <a:ext uri="{FF2B5EF4-FFF2-40B4-BE49-F238E27FC236}">
                <a16:creationId xmlns:a16="http://schemas.microsoft.com/office/drawing/2014/main" id="{8B7F4735-C68D-C179-714E-12C3F1179BDA}"/>
              </a:ext>
            </a:extLst>
          </p:cNvPr>
          <p:cNvPicPr>
            <a:picLocks noChangeAspect="1"/>
          </p:cNvPicPr>
          <p:nvPr/>
        </p:nvPicPr>
        <p:blipFill>
          <a:blip r:embed="rId3"/>
          <a:stretch>
            <a:fillRect/>
          </a:stretch>
        </p:blipFill>
        <p:spPr>
          <a:xfrm>
            <a:off x="877529" y="1324025"/>
            <a:ext cx="6858000" cy="266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a:solidFill>
                  <a:srgbClr val="CC0000"/>
                </a:solidFill>
              </a:rPr>
              <a:t>EDA - Feature Correlation</a:t>
            </a:r>
            <a:endParaRPr/>
          </a:p>
        </p:txBody>
      </p:sp>
      <p:pic>
        <p:nvPicPr>
          <p:cNvPr id="3" name="Picture 2">
            <a:extLst>
              <a:ext uri="{FF2B5EF4-FFF2-40B4-BE49-F238E27FC236}">
                <a16:creationId xmlns:a16="http://schemas.microsoft.com/office/drawing/2014/main" id="{9088FCD0-0EF8-BAEE-6413-FB7A28FFB68C}"/>
              </a:ext>
            </a:extLst>
          </p:cNvPr>
          <p:cNvPicPr>
            <a:picLocks noChangeAspect="1"/>
          </p:cNvPicPr>
          <p:nvPr/>
        </p:nvPicPr>
        <p:blipFill>
          <a:blip r:embed="rId3"/>
          <a:stretch>
            <a:fillRect/>
          </a:stretch>
        </p:blipFill>
        <p:spPr>
          <a:xfrm>
            <a:off x="1285874" y="1198700"/>
            <a:ext cx="5648325" cy="3792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276225"/>
            <a:ext cx="8520600" cy="60007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rgbClr val="CC0000"/>
                </a:solidFill>
              </a:rPr>
              <a:t>EDA </a:t>
            </a:r>
            <a:r>
              <a:rPr lang="en-GB" sz="1800" b="1" dirty="0">
                <a:solidFill>
                  <a:srgbClr val="CC0000"/>
                </a:solidFill>
              </a:rPr>
              <a:t>(Pie chart of </a:t>
            </a:r>
            <a:r>
              <a:rPr lang="en-GB" sz="1800" b="1" dirty="0" err="1">
                <a:solidFill>
                  <a:srgbClr val="CC0000"/>
                </a:solidFill>
              </a:rPr>
              <a:t>fuel_type</a:t>
            </a:r>
            <a:r>
              <a:rPr lang="en-GB" sz="1800" b="1" dirty="0">
                <a:solidFill>
                  <a:srgbClr val="CC0000"/>
                </a:solidFill>
              </a:rPr>
              <a:t> &amp; Transmission)</a:t>
            </a:r>
            <a:endParaRPr dirty="0"/>
          </a:p>
        </p:txBody>
      </p:sp>
      <p:pic>
        <p:nvPicPr>
          <p:cNvPr id="3" name="Picture 2">
            <a:extLst>
              <a:ext uri="{FF2B5EF4-FFF2-40B4-BE49-F238E27FC236}">
                <a16:creationId xmlns:a16="http://schemas.microsoft.com/office/drawing/2014/main" id="{9D0684A5-AC91-C275-9C60-2CD5DFFC728F}"/>
              </a:ext>
            </a:extLst>
          </p:cNvPr>
          <p:cNvPicPr>
            <a:picLocks noChangeAspect="1"/>
          </p:cNvPicPr>
          <p:nvPr/>
        </p:nvPicPr>
        <p:blipFill>
          <a:blip r:embed="rId3"/>
          <a:stretch>
            <a:fillRect/>
          </a:stretch>
        </p:blipFill>
        <p:spPr>
          <a:xfrm>
            <a:off x="488156" y="876300"/>
            <a:ext cx="8167688" cy="3228975"/>
          </a:xfrm>
          <a:prstGeom prst="rect">
            <a:avLst/>
          </a:prstGeom>
        </p:spPr>
      </p:pic>
      <p:sp>
        <p:nvSpPr>
          <p:cNvPr id="4" name="TextBox 3">
            <a:extLst>
              <a:ext uri="{FF2B5EF4-FFF2-40B4-BE49-F238E27FC236}">
                <a16:creationId xmlns:a16="http://schemas.microsoft.com/office/drawing/2014/main" id="{0CFFC23F-186B-8831-D2EA-5A6F456C493A}"/>
              </a:ext>
            </a:extLst>
          </p:cNvPr>
          <p:cNvSpPr txBox="1"/>
          <p:nvPr/>
        </p:nvSpPr>
        <p:spPr>
          <a:xfrm>
            <a:off x="311700" y="4357360"/>
            <a:ext cx="8746575" cy="523220"/>
          </a:xfrm>
          <a:prstGeom prst="rect">
            <a:avLst/>
          </a:prstGeom>
          <a:noFill/>
        </p:spPr>
        <p:txBody>
          <a:bodyPr wrap="square" rtlCol="0">
            <a:spAutoFit/>
          </a:bodyPr>
          <a:lstStyle/>
          <a:p>
            <a:pPr marL="285750" indent="-285750">
              <a:buFont typeface="Arial" panose="020B0604020202020204" pitchFamily="34" charset="0"/>
              <a:buChar char="•"/>
            </a:pPr>
            <a:r>
              <a:rPr lang="en-US" dirty="0"/>
              <a:t>Gasoline and automatic transmissions are the most prevalent, comprising 87.2% and 88.4% of the total respectively.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60175" y="11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b="1" dirty="0">
                <a:solidFill>
                  <a:srgbClr val="CC0000"/>
                </a:solidFill>
              </a:rPr>
              <a:t>EDA</a:t>
            </a:r>
            <a:r>
              <a:rPr lang="en-GB" sz="1800" b="1" dirty="0">
                <a:solidFill>
                  <a:srgbClr val="CC0000"/>
                </a:solidFill>
              </a:rPr>
              <a:t> (Brands and </a:t>
            </a:r>
            <a:r>
              <a:rPr lang="en-GB" sz="1800" b="1" dirty="0" err="1">
                <a:solidFill>
                  <a:srgbClr val="CC0000"/>
                </a:solidFill>
              </a:rPr>
              <a:t>Model_year</a:t>
            </a:r>
            <a:r>
              <a:rPr lang="en-GB" sz="1800" b="1" dirty="0">
                <a:solidFill>
                  <a:srgbClr val="CC0000"/>
                </a:solidFill>
              </a:rPr>
              <a:t>)</a:t>
            </a:r>
            <a:endParaRPr dirty="0"/>
          </a:p>
        </p:txBody>
      </p:sp>
      <p:sp>
        <p:nvSpPr>
          <p:cNvPr id="116" name="Google Shape;116;p22"/>
          <p:cNvSpPr txBox="1"/>
          <p:nvPr/>
        </p:nvSpPr>
        <p:spPr>
          <a:xfrm>
            <a:off x="6960375" y="283375"/>
            <a:ext cx="18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7" name="Google Shape;117;p22"/>
          <p:cNvSpPr txBox="1"/>
          <p:nvPr/>
        </p:nvSpPr>
        <p:spPr>
          <a:xfrm>
            <a:off x="6199675" y="824325"/>
            <a:ext cx="278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2119225-E973-2B95-7E2A-F041B8A263F3}"/>
              </a:ext>
            </a:extLst>
          </p:cNvPr>
          <p:cNvPicPr>
            <a:picLocks noChangeAspect="1"/>
          </p:cNvPicPr>
          <p:nvPr/>
        </p:nvPicPr>
        <p:blipFill>
          <a:blip r:embed="rId3"/>
          <a:stretch>
            <a:fillRect/>
          </a:stretch>
        </p:blipFill>
        <p:spPr>
          <a:xfrm>
            <a:off x="0" y="683575"/>
            <a:ext cx="9144000" cy="3755075"/>
          </a:xfrm>
          <a:prstGeom prst="rect">
            <a:avLst/>
          </a:prstGeom>
        </p:spPr>
      </p:pic>
      <p:sp>
        <p:nvSpPr>
          <p:cNvPr id="4" name="TextBox 3">
            <a:extLst>
              <a:ext uri="{FF2B5EF4-FFF2-40B4-BE49-F238E27FC236}">
                <a16:creationId xmlns:a16="http://schemas.microsoft.com/office/drawing/2014/main" id="{5C9E3261-4C77-DBD9-CFEF-766E0684DE4E}"/>
              </a:ext>
            </a:extLst>
          </p:cNvPr>
          <p:cNvSpPr txBox="1"/>
          <p:nvPr/>
        </p:nvSpPr>
        <p:spPr>
          <a:xfrm>
            <a:off x="75444" y="4457700"/>
            <a:ext cx="8906431" cy="523220"/>
          </a:xfrm>
          <a:prstGeom prst="rect">
            <a:avLst/>
          </a:prstGeom>
          <a:noFill/>
        </p:spPr>
        <p:txBody>
          <a:bodyPr wrap="square" rtlCol="0">
            <a:spAutoFit/>
          </a:bodyPr>
          <a:lstStyle/>
          <a:p>
            <a:pPr marL="285750" indent="-285750">
              <a:buFont typeface="Arial" panose="020B0604020202020204" pitchFamily="34" charset="0"/>
              <a:buChar char="•"/>
            </a:pPr>
            <a:r>
              <a:rPr lang="en-US" dirty="0"/>
              <a:t>We primarily feature Ford and BMW cars in our inventory. Additionally, we offer a wide selection of car models from the years 2021 and 2022</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883</Words>
  <Application>Microsoft Office PowerPoint</Application>
  <PresentationFormat>On-screen Show (16:9)</PresentationFormat>
  <Paragraphs>111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Black</vt:lpstr>
      <vt:lpstr>Times New Roman</vt:lpstr>
      <vt:lpstr>Bookman Old Style</vt:lpstr>
      <vt:lpstr>Montserrat</vt:lpstr>
      <vt:lpstr>Arial</vt:lpstr>
      <vt:lpstr>Simple Light</vt:lpstr>
      <vt:lpstr>Capstone Project</vt:lpstr>
      <vt:lpstr>Problem Statement </vt:lpstr>
      <vt:lpstr>Content </vt:lpstr>
      <vt:lpstr>Meta Data : UsedCars.csv</vt:lpstr>
      <vt:lpstr>Steps for creating model  </vt:lpstr>
      <vt:lpstr>Data Description: </vt:lpstr>
      <vt:lpstr>EDA - Feature Correlation</vt:lpstr>
      <vt:lpstr>EDA (Pie chart of fuel_type &amp; Transmission)</vt:lpstr>
      <vt:lpstr>EDA (Brands and Model_year)</vt:lpstr>
      <vt:lpstr>EDA (Top 10 values in int_col, ext_col)</vt:lpstr>
      <vt:lpstr>Model’s Performed </vt:lpstr>
      <vt:lpstr>Model’s Evaluation Matrices</vt:lpstr>
      <vt:lpstr>Model Validation &amp; Selection(continued)</vt:lpstr>
      <vt:lpstr>Feature Importance  </vt:lpstr>
      <vt:lpstr>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Ankit</dc:creator>
  <cp:lastModifiedBy>Aryan Gautam</cp:lastModifiedBy>
  <cp:revision>21</cp:revision>
  <dcterms:modified xsi:type="dcterms:W3CDTF">2024-04-26T18:53:49Z</dcterms:modified>
</cp:coreProperties>
</file>