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Corbel"/>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Corbel-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rbel-italic.fntdata"/><Relationship Id="rId50" Type="http://schemas.openxmlformats.org/officeDocument/2006/relationships/font" Target="fonts/Corbel-bold.fntdata"/><Relationship Id="rId52" Type="http://schemas.openxmlformats.org/officeDocument/2006/relationships/font" Target="fonts/Corbel-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p>
            <a:pPr indent="0" lvl="0" marL="1371600" rtl="0" algn="l">
              <a:lnSpc>
                <a:spcPct val="100000"/>
              </a:lnSpc>
              <a:spcBef>
                <a:spcPts val="0"/>
              </a:spcBef>
              <a:spcAft>
                <a:spcPts val="0"/>
              </a:spcAft>
              <a:buSzPts val="4200"/>
              <a:buNone/>
            </a:pPr>
            <a:r>
              <a:rPr lang="en"/>
              <a:t>  DS404-SESSION 2</a:t>
            </a:r>
            <a:endParaRPr/>
          </a:p>
        </p:txBody>
      </p:sp>
      <p:sp>
        <p:nvSpPr>
          <p:cNvPr id="86" name="Google Shape;86;p1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fontScale="92500" lnSpcReduction="20000"/>
          </a:bodyPr>
          <a:lstStyle/>
          <a:p>
            <a:pPr indent="457200" lvl="0" marL="457200" rtl="0" algn="l">
              <a:lnSpc>
                <a:spcPct val="100000"/>
              </a:lnSpc>
              <a:spcBef>
                <a:spcPts val="0"/>
              </a:spcBef>
              <a:spcAft>
                <a:spcPts val="0"/>
              </a:spcAft>
              <a:buSzPct val="108108"/>
              <a:buNone/>
            </a:pPr>
            <a:r>
              <a:rPr lang="en"/>
              <a:t>INTRODUCTION TO DATA STRUCTURES AND ARRAYS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1371600" rtl="0" algn="l">
              <a:lnSpc>
                <a:spcPct val="100000"/>
              </a:lnSpc>
              <a:spcBef>
                <a:spcPts val="0"/>
              </a:spcBef>
              <a:spcAft>
                <a:spcPts val="0"/>
              </a:spcAft>
              <a:buSzPct val="111111"/>
              <a:buNone/>
            </a:pPr>
            <a:r>
              <a:rPr lang="en">
                <a:solidFill>
                  <a:schemeClr val="lt1"/>
                </a:solidFill>
              </a:rPr>
              <a:t>        TYPES OF LINKED LISTS</a:t>
            </a:r>
            <a:endParaRPr>
              <a:solidFill>
                <a:schemeClr val="lt1"/>
              </a:solidFill>
            </a:endParaRPr>
          </a:p>
        </p:txBody>
      </p:sp>
      <p:sp>
        <p:nvSpPr>
          <p:cNvPr id="142" name="Google Shape;142;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Clr>
                <a:schemeClr val="lt1"/>
              </a:buClr>
              <a:buSzPts val="1800"/>
              <a:buFont typeface="Arial"/>
              <a:buChar char="•"/>
            </a:pPr>
            <a:r>
              <a:rPr lang="en">
                <a:solidFill>
                  <a:schemeClr val="lt1"/>
                </a:solidFill>
              </a:rPr>
              <a:t>Singly linked list (normal linked list)</a:t>
            </a:r>
            <a:endParaRPr>
              <a:solidFill>
                <a:schemeClr val="lt1"/>
              </a:solidFill>
            </a:endParaRPr>
          </a:p>
          <a:p>
            <a:pPr indent="-285750" lvl="0" marL="285750" rtl="0" algn="l">
              <a:lnSpc>
                <a:spcPct val="115000"/>
              </a:lnSpc>
              <a:spcBef>
                <a:spcPts val="1200"/>
              </a:spcBef>
              <a:spcAft>
                <a:spcPts val="0"/>
              </a:spcAft>
              <a:buClr>
                <a:schemeClr val="lt1"/>
              </a:buClr>
              <a:buSzPts val="1800"/>
              <a:buFont typeface="Arial"/>
              <a:buChar char="•"/>
            </a:pPr>
            <a:r>
              <a:rPr lang="en">
                <a:solidFill>
                  <a:schemeClr val="lt1"/>
                </a:solidFill>
              </a:rPr>
              <a:t>Doubly linked list (each node will have 2 address fields ie link to next node and previous node)</a:t>
            </a:r>
            <a:endParaRPr>
              <a:solidFill>
                <a:schemeClr val="lt1"/>
              </a:solidFill>
            </a:endParaRPr>
          </a:p>
          <a:p>
            <a:pPr indent="-285750" lvl="0" marL="285750" rtl="0" algn="l">
              <a:lnSpc>
                <a:spcPct val="115000"/>
              </a:lnSpc>
              <a:spcBef>
                <a:spcPts val="1200"/>
              </a:spcBef>
              <a:spcAft>
                <a:spcPts val="0"/>
              </a:spcAft>
              <a:buClr>
                <a:schemeClr val="lt1"/>
              </a:buClr>
              <a:buSzPts val="1800"/>
              <a:buFont typeface="Arial"/>
              <a:buChar char="•"/>
            </a:pPr>
            <a:r>
              <a:rPr lang="en">
                <a:solidFill>
                  <a:schemeClr val="lt1"/>
                </a:solidFill>
              </a:rPr>
              <a:t>Circular linked list (the last node address field will not be NULL instead it will connected to the first node)</a:t>
            </a:r>
            <a:endParaRPr>
              <a:solidFill>
                <a:schemeClr val="lt1"/>
              </a:solidFill>
            </a:endParaRPr>
          </a:p>
          <a:p>
            <a:pPr indent="-285750" lvl="0" marL="285750" rtl="0" algn="l">
              <a:lnSpc>
                <a:spcPct val="115000"/>
              </a:lnSpc>
              <a:spcBef>
                <a:spcPts val="1200"/>
              </a:spcBef>
              <a:spcAft>
                <a:spcPts val="1200"/>
              </a:spcAft>
              <a:buClr>
                <a:schemeClr val="lt1"/>
              </a:buClr>
              <a:buSzPts val="1800"/>
              <a:buFont typeface="Arial"/>
              <a:buChar char="•"/>
            </a:pPr>
            <a:r>
              <a:rPr lang="en">
                <a:solidFill>
                  <a:schemeClr val="lt1"/>
                </a:solidFill>
              </a:rPr>
              <a:t>Circular Doubly linked list (list with characteristics of both circular linked list and doubly linked list)</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solidFill>
                  <a:schemeClr val="lt1"/>
                </a:solidFill>
              </a:rPr>
              <a:t>Linear Data Structures : Dynamic-Stack</a:t>
            </a:r>
            <a:endParaRPr/>
          </a:p>
        </p:txBody>
      </p:sp>
      <p:sp>
        <p:nvSpPr>
          <p:cNvPr id="148" name="Google Shape;148;p2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Clr>
                <a:schemeClr val="lt1"/>
              </a:buClr>
              <a:buSzPts val="1800"/>
              <a:buFont typeface="Arial"/>
              <a:buChar char="•"/>
            </a:pPr>
            <a:r>
              <a:rPr lang="en">
                <a:solidFill>
                  <a:schemeClr val="lt1"/>
                </a:solidFill>
              </a:rPr>
              <a:t>It is an ordered collection of elements like arrays but has a special feature that allows insertion and deletion of elements only through one end.</a:t>
            </a:r>
            <a:endParaRPr>
              <a:solidFill>
                <a:schemeClr val="lt1"/>
              </a:solidFill>
            </a:endParaRPr>
          </a:p>
          <a:p>
            <a:pPr indent="-285750" lvl="0" marL="285750" rtl="0" algn="l">
              <a:lnSpc>
                <a:spcPct val="115000"/>
              </a:lnSpc>
              <a:spcBef>
                <a:spcPts val="1200"/>
              </a:spcBef>
              <a:spcAft>
                <a:spcPts val="0"/>
              </a:spcAft>
              <a:buClr>
                <a:schemeClr val="lt1"/>
              </a:buClr>
              <a:buSzPts val="1800"/>
              <a:buFont typeface="Arial"/>
              <a:buChar char="•"/>
            </a:pPr>
            <a:r>
              <a:rPr lang="en">
                <a:solidFill>
                  <a:schemeClr val="lt1"/>
                </a:solidFill>
              </a:rPr>
              <a:t>Elements are stacked one over the other.</a:t>
            </a:r>
            <a:endParaRPr>
              <a:solidFill>
                <a:schemeClr val="lt1"/>
              </a:solidFill>
            </a:endParaRPr>
          </a:p>
          <a:p>
            <a:pPr indent="-285750" lvl="0" marL="285750" rtl="0" algn="l">
              <a:lnSpc>
                <a:spcPct val="115000"/>
              </a:lnSpc>
              <a:spcBef>
                <a:spcPts val="1200"/>
              </a:spcBef>
              <a:spcAft>
                <a:spcPts val="0"/>
              </a:spcAft>
              <a:buClr>
                <a:schemeClr val="lt1"/>
              </a:buClr>
              <a:buSzPts val="1800"/>
              <a:buFont typeface="Arial"/>
              <a:buChar char="•"/>
            </a:pPr>
            <a:r>
              <a:rPr lang="en">
                <a:solidFill>
                  <a:schemeClr val="lt1"/>
                </a:solidFill>
              </a:rPr>
              <a:t>A pointer called top will be pointing to the topmost element in the stack.</a:t>
            </a:r>
            <a:endParaRPr>
              <a:solidFill>
                <a:schemeClr val="lt1"/>
              </a:solidFill>
            </a:endParaRPr>
          </a:p>
          <a:p>
            <a:pPr indent="-285750" lvl="0" marL="285750" rtl="0" algn="l">
              <a:lnSpc>
                <a:spcPct val="115000"/>
              </a:lnSpc>
              <a:spcBef>
                <a:spcPts val="1200"/>
              </a:spcBef>
              <a:spcAft>
                <a:spcPts val="0"/>
              </a:spcAft>
              <a:buClr>
                <a:schemeClr val="lt1"/>
              </a:buClr>
              <a:buSzPts val="1800"/>
              <a:buFont typeface="Arial"/>
              <a:buChar char="•"/>
            </a:pPr>
            <a:r>
              <a:rPr lang="en">
                <a:solidFill>
                  <a:schemeClr val="lt1"/>
                </a:solidFill>
              </a:rPr>
              <a:t>Insertion and deletion follows LIFO(last in first out) method</a:t>
            </a:r>
            <a:endParaRPr>
              <a:solidFill>
                <a:schemeClr val="lt1"/>
              </a:solidFill>
            </a:endParaRPr>
          </a:p>
          <a:p>
            <a:pPr indent="0" lvl="0" marL="0" rtl="0" algn="l">
              <a:lnSpc>
                <a:spcPct val="115000"/>
              </a:lnSpc>
              <a:spcBef>
                <a:spcPts val="1200"/>
              </a:spcBef>
              <a:spcAft>
                <a:spcPts val="1200"/>
              </a:spcAft>
              <a:buSzPts val="1800"/>
              <a:buNone/>
            </a:pPr>
            <a:r>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24"/>
          <p:cNvSpPr txBox="1"/>
          <p:nvPr>
            <p:ph idx="1" type="body"/>
          </p:nvPr>
        </p:nvSpPr>
        <p:spPr>
          <a:xfrm>
            <a:off x="311700" y="264050"/>
            <a:ext cx="8520600" cy="43047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1200"/>
              </a:spcBef>
              <a:spcAft>
                <a:spcPts val="0"/>
              </a:spcAft>
              <a:buClr>
                <a:schemeClr val="lt1"/>
              </a:buClr>
              <a:buSzPts val="1800"/>
              <a:buFont typeface="Arial"/>
              <a:buChar char="•"/>
            </a:pPr>
            <a:r>
              <a:rPr lang="en">
                <a:solidFill>
                  <a:schemeClr val="lt1"/>
                </a:solidFill>
              </a:rPr>
              <a:t>There are two operations which can be done on stack</a:t>
            </a:r>
            <a:endParaRPr>
              <a:solidFill>
                <a:schemeClr val="lt1"/>
              </a:solidFill>
            </a:endParaRPr>
          </a:p>
          <a:p>
            <a:pPr indent="0" lvl="1" marL="457200" rtl="0" algn="l">
              <a:lnSpc>
                <a:spcPct val="115000"/>
              </a:lnSpc>
              <a:spcBef>
                <a:spcPts val="2400"/>
              </a:spcBef>
              <a:spcAft>
                <a:spcPts val="0"/>
              </a:spcAft>
              <a:buSzPts val="1400"/>
              <a:buNone/>
            </a:pPr>
            <a:r>
              <a:rPr lang="en" sz="1500">
                <a:solidFill>
                  <a:schemeClr val="lt1"/>
                </a:solidFill>
              </a:rPr>
              <a:t>a)Push() - to add a new data value to the top of stack and further update(increment) the top pointer.</a:t>
            </a:r>
            <a:endParaRPr/>
          </a:p>
          <a:p>
            <a:pPr indent="0" lvl="1" marL="457200" rtl="0" algn="l">
              <a:lnSpc>
                <a:spcPct val="115000"/>
              </a:lnSpc>
              <a:spcBef>
                <a:spcPts val="1200"/>
              </a:spcBef>
              <a:spcAft>
                <a:spcPts val="0"/>
              </a:spcAft>
              <a:buSzPts val="1400"/>
              <a:buNone/>
            </a:pPr>
            <a:r>
              <a:rPr lang="en" sz="1500">
                <a:solidFill>
                  <a:schemeClr val="lt1"/>
                </a:solidFill>
              </a:rPr>
              <a:t>b)Pop() - delete a data value from the top of the stack and further decrement the top pointer.</a:t>
            </a:r>
            <a:endParaRPr/>
          </a:p>
          <a:p>
            <a:pPr indent="0" lvl="1" marL="457200" rtl="0" algn="l">
              <a:lnSpc>
                <a:spcPct val="115000"/>
              </a:lnSpc>
              <a:spcBef>
                <a:spcPts val="1200"/>
              </a:spcBef>
              <a:spcAft>
                <a:spcPts val="0"/>
              </a:spcAft>
              <a:buSzPts val="1400"/>
              <a:buNone/>
            </a:pPr>
            <a:r>
              <a:rPr lang="en" sz="1500">
                <a:solidFill>
                  <a:schemeClr val="lt1"/>
                </a:solidFill>
              </a:rPr>
              <a:t>c)peek() - to return data value/element to which top pointer is pointing.</a:t>
            </a:r>
            <a:endParaRPr/>
          </a:p>
          <a:p>
            <a:pPr indent="0" lvl="1" marL="457200" rtl="0" algn="l">
              <a:lnSpc>
                <a:spcPct val="115000"/>
              </a:lnSpc>
              <a:spcBef>
                <a:spcPts val="1200"/>
              </a:spcBef>
              <a:spcAft>
                <a:spcPts val="0"/>
              </a:spcAft>
              <a:buSzPts val="1400"/>
              <a:buNone/>
            </a:pPr>
            <a:r>
              <a:t/>
            </a:r>
            <a:endParaRPr>
              <a:solidFill>
                <a:schemeClr val="lt1"/>
              </a:solidFill>
            </a:endParaRPr>
          </a:p>
          <a:p>
            <a:pPr indent="-285750" lvl="0" marL="285750" rtl="0" algn="l">
              <a:lnSpc>
                <a:spcPct val="115000"/>
              </a:lnSpc>
              <a:spcBef>
                <a:spcPts val="1200"/>
              </a:spcBef>
              <a:spcAft>
                <a:spcPts val="1200"/>
              </a:spcAft>
              <a:buClr>
                <a:schemeClr val="lt1"/>
              </a:buClr>
              <a:buSzPts val="1800"/>
              <a:buFont typeface="Arial"/>
              <a:buChar char="•"/>
            </a:pPr>
            <a:r>
              <a:rPr lang="en">
                <a:solidFill>
                  <a:schemeClr val="lt1"/>
                </a:solidFill>
              </a:rPr>
              <a:t>Stack can be implemented using arrays(static implementation) or pointers(dynamic implementation).</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sp>
        <p:nvSpPr>
          <p:cNvPr id="158" name="Google Shape;158;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9" name="Google Shape;159;p25"/>
          <p:cNvPicPr preferRelativeResize="0"/>
          <p:nvPr/>
        </p:nvPicPr>
        <p:blipFill rotWithShape="1">
          <a:blip r:embed="rId3">
            <a:alphaModFix/>
          </a:blip>
          <a:srcRect b="0" l="0" r="0" t="0"/>
          <a:stretch/>
        </p:blipFill>
        <p:spPr>
          <a:xfrm>
            <a:off x="63375" y="1162825"/>
            <a:ext cx="3802175" cy="2712250"/>
          </a:xfrm>
          <a:prstGeom prst="rect">
            <a:avLst/>
          </a:prstGeom>
          <a:noFill/>
          <a:ln>
            <a:noFill/>
          </a:ln>
        </p:spPr>
      </p:pic>
      <p:pic>
        <p:nvPicPr>
          <p:cNvPr id="160" name="Google Shape;160;p25"/>
          <p:cNvPicPr preferRelativeResize="0"/>
          <p:nvPr/>
        </p:nvPicPr>
        <p:blipFill rotWithShape="1">
          <a:blip r:embed="rId4">
            <a:alphaModFix/>
          </a:blip>
          <a:srcRect b="14657" l="1100" r="-1098" t="12412"/>
          <a:stretch/>
        </p:blipFill>
        <p:spPr>
          <a:xfrm>
            <a:off x="4171825" y="1162825"/>
            <a:ext cx="4780825" cy="3040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914400" rtl="0" algn="l">
              <a:lnSpc>
                <a:spcPct val="100000"/>
              </a:lnSpc>
              <a:spcBef>
                <a:spcPts val="0"/>
              </a:spcBef>
              <a:spcAft>
                <a:spcPts val="0"/>
              </a:spcAft>
              <a:buSzPct val="111111"/>
              <a:buNone/>
            </a:pPr>
            <a:r>
              <a:rPr lang="en">
                <a:solidFill>
                  <a:schemeClr val="lt1"/>
                </a:solidFill>
              </a:rPr>
              <a:t>  Linear Data Structures-Dynamic-Queue</a:t>
            </a:r>
            <a:endParaRPr/>
          </a:p>
        </p:txBody>
      </p:sp>
      <p:sp>
        <p:nvSpPr>
          <p:cNvPr id="166" name="Google Shape;166;p2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-&gt;It is an ordered collection of elements like arrays but has a special feature that allows insertion and deletion of elements only through one end respectively.</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-&gt;Elements are queued one behind the other.</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-&gt;Two pointers called front and rear will be pointing to first and last element respectively.</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-&gt;Operations performed follow FIFO(first in first out) method.</a:t>
            </a:r>
            <a:endParaRPr>
              <a:solidFill>
                <a:schemeClr val="lt1"/>
              </a:solidFill>
            </a:endParaRPr>
          </a:p>
          <a:p>
            <a:pPr indent="0" lvl="0" marL="0" rtl="0" algn="l">
              <a:lnSpc>
                <a:spcPct val="115000"/>
              </a:lnSpc>
              <a:spcBef>
                <a:spcPts val="1200"/>
              </a:spcBef>
              <a:spcAft>
                <a:spcPts val="1200"/>
              </a:spcAft>
              <a:buSzPts val="1800"/>
              <a:buNone/>
            </a:pPr>
            <a:r>
              <a:rPr lang="en">
                <a:solidFill>
                  <a:schemeClr val="lt1"/>
                </a:solidFill>
              </a:rPr>
              <a:t> </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0" name="Shape 170"/>
        <p:cNvGrpSpPr/>
        <p:nvPr/>
      </p:nvGrpSpPr>
      <p:grpSpPr>
        <a:xfrm>
          <a:off x="0" y="0"/>
          <a:ext cx="0" cy="0"/>
          <a:chOff x="0" y="0"/>
          <a:chExt cx="0" cy="0"/>
        </a:xfrm>
      </p:grpSpPr>
      <p:sp>
        <p:nvSpPr>
          <p:cNvPr id="171" name="Google Shape;171;p27"/>
          <p:cNvSpPr txBox="1"/>
          <p:nvPr>
            <p:ph idx="1" type="body"/>
          </p:nvPr>
        </p:nvSpPr>
        <p:spPr>
          <a:xfrm>
            <a:off x="216625" y="274600"/>
            <a:ext cx="8520600" cy="4326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a:solidFill>
                  <a:schemeClr val="lt1"/>
                </a:solidFill>
              </a:rPr>
              <a:t>Main Operations performed on Queue</a:t>
            </a:r>
            <a:endParaRPr b="1">
              <a:solidFill>
                <a:schemeClr val="lt1"/>
              </a:solidFill>
            </a:endParaRPr>
          </a:p>
          <a:p>
            <a:pPr indent="0" lvl="0" marL="0" rtl="0" algn="l">
              <a:lnSpc>
                <a:spcPct val="115000"/>
              </a:lnSpc>
              <a:spcBef>
                <a:spcPts val="1200"/>
              </a:spcBef>
              <a:spcAft>
                <a:spcPts val="0"/>
              </a:spcAft>
              <a:buSzPts val="1800"/>
              <a:buNone/>
            </a:pPr>
            <a:r>
              <a:rPr lang="en">
                <a:solidFill>
                  <a:schemeClr val="lt1"/>
                </a:solidFill>
              </a:rPr>
              <a:t>1.Enqueue()-to add an element/data value to the rear of queue and update the rear pointer</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2.Dequeue()-to remove an element/data value from the front of the queue and update the front pointer.</a:t>
            </a:r>
            <a:endParaRPr>
              <a:solidFill>
                <a:schemeClr val="lt1"/>
              </a:solidFill>
            </a:endParaRPr>
          </a:p>
          <a:p>
            <a:pPr indent="0" lvl="0" marL="0" rtl="0" algn="l">
              <a:lnSpc>
                <a:spcPct val="115000"/>
              </a:lnSpc>
              <a:spcBef>
                <a:spcPts val="1200"/>
              </a:spcBef>
              <a:spcAft>
                <a:spcPts val="0"/>
              </a:spcAft>
              <a:buSzPts val="1800"/>
              <a:buNone/>
            </a:pPr>
            <a:r>
              <a:rPr b="1" lang="en">
                <a:solidFill>
                  <a:schemeClr val="lt1"/>
                </a:solidFill>
              </a:rPr>
              <a:t>Types of Queue</a:t>
            </a:r>
            <a:endParaRPr b="1">
              <a:solidFill>
                <a:schemeClr val="lt1"/>
              </a:solidFill>
            </a:endParaRPr>
          </a:p>
          <a:p>
            <a:pPr indent="0" lvl="0" marL="0" rtl="0" algn="l">
              <a:lnSpc>
                <a:spcPct val="115000"/>
              </a:lnSpc>
              <a:spcBef>
                <a:spcPts val="1200"/>
              </a:spcBef>
              <a:spcAft>
                <a:spcPts val="0"/>
              </a:spcAft>
              <a:buSzPts val="1800"/>
              <a:buNone/>
            </a:pPr>
            <a:r>
              <a:rPr lang="en">
                <a:solidFill>
                  <a:schemeClr val="lt1"/>
                </a:solidFill>
              </a:rPr>
              <a:t>1.Circular queue-front and rear pointer are connected</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2.Priority queue-elements stored are manipulated based on their priority</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3.Deck/Deque-elements can be added/removed from both ends of queue.</a:t>
            </a:r>
            <a:endParaRPr>
              <a:solidFill>
                <a:schemeClr val="lt1"/>
              </a:solidFill>
            </a:endParaRPr>
          </a:p>
          <a:p>
            <a:pPr indent="0" lvl="0" marL="0" rtl="0" algn="l">
              <a:lnSpc>
                <a:spcPct val="115000"/>
              </a:lnSpc>
              <a:spcBef>
                <a:spcPts val="1200"/>
              </a:spcBef>
              <a:spcAft>
                <a:spcPts val="1200"/>
              </a:spcAft>
              <a:buSzPts val="1800"/>
              <a:buNone/>
            </a:pPr>
            <a:r>
              <a:rPr lang="en">
                <a:solidFill>
                  <a:schemeClr val="lt1"/>
                </a:solidFill>
              </a:rPr>
              <a:t> </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pic>
        <p:nvPicPr>
          <p:cNvPr id="176" name="Google Shape;176;p28"/>
          <p:cNvPicPr preferRelativeResize="0"/>
          <p:nvPr/>
        </p:nvPicPr>
        <p:blipFill rotWithShape="1">
          <a:blip r:embed="rId3">
            <a:alphaModFix/>
          </a:blip>
          <a:srcRect b="0" l="0" r="0" t="0"/>
          <a:stretch/>
        </p:blipFill>
        <p:spPr>
          <a:xfrm>
            <a:off x="2091485" y="941138"/>
            <a:ext cx="4565715" cy="326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p:nvPr/>
        </p:nvSpPr>
        <p:spPr>
          <a:xfrm>
            <a:off x="1134140" y="1275907"/>
            <a:ext cx="1594883" cy="2927498"/>
          </a:xfrm>
          <a:prstGeom prst="rect">
            <a:avLst/>
          </a:prstGeom>
          <a:solidFill>
            <a:schemeClr val="accent1"/>
          </a:solidFill>
          <a:ln cap="flat" cmpd="sng" w="25400">
            <a:solidFill>
              <a:srgbClr val="1820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2" name="Google Shape;182;p29"/>
          <p:cNvSpPr/>
          <p:nvPr/>
        </p:nvSpPr>
        <p:spPr>
          <a:xfrm>
            <a:off x="1240971" y="1219200"/>
            <a:ext cx="1357085" cy="287382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3" name="Google Shape;183;p29"/>
          <p:cNvSpPr/>
          <p:nvPr/>
        </p:nvSpPr>
        <p:spPr>
          <a:xfrm>
            <a:off x="1291939" y="3766457"/>
            <a:ext cx="1240803" cy="254000"/>
          </a:xfrm>
          <a:prstGeom prst="rect">
            <a:avLst/>
          </a:prstGeom>
          <a:solidFill>
            <a:srgbClr val="5467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a:t>
            </a:r>
            <a:endParaRPr b="0" i="0" sz="1400" u="none" cap="none" strike="noStrike">
              <a:solidFill>
                <a:schemeClr val="lt1"/>
              </a:solidFill>
              <a:latin typeface="Arial"/>
              <a:ea typeface="Arial"/>
              <a:cs typeface="Arial"/>
              <a:sym typeface="Arial"/>
            </a:endParaRPr>
          </a:p>
        </p:txBody>
      </p:sp>
      <p:sp>
        <p:nvSpPr>
          <p:cNvPr id="184" name="Google Shape;184;p29"/>
          <p:cNvSpPr/>
          <p:nvPr/>
        </p:nvSpPr>
        <p:spPr>
          <a:xfrm>
            <a:off x="1291938" y="3402081"/>
            <a:ext cx="1240803" cy="254000"/>
          </a:xfrm>
          <a:prstGeom prst="rect">
            <a:avLst/>
          </a:prstGeom>
          <a:solidFill>
            <a:srgbClr val="5467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B</a:t>
            </a:r>
            <a:endParaRPr b="0" i="0" sz="1400" u="none" cap="none" strike="noStrike">
              <a:solidFill>
                <a:schemeClr val="lt1"/>
              </a:solidFill>
              <a:latin typeface="Arial"/>
              <a:ea typeface="Arial"/>
              <a:cs typeface="Arial"/>
              <a:sym typeface="Arial"/>
            </a:endParaRPr>
          </a:p>
        </p:txBody>
      </p:sp>
      <p:sp>
        <p:nvSpPr>
          <p:cNvPr id="185" name="Google Shape;185;p29"/>
          <p:cNvSpPr/>
          <p:nvPr/>
        </p:nvSpPr>
        <p:spPr>
          <a:xfrm>
            <a:off x="1299111" y="3037705"/>
            <a:ext cx="1240803" cy="254000"/>
          </a:xfrm>
          <a:prstGeom prst="rect">
            <a:avLst/>
          </a:prstGeom>
          <a:solidFill>
            <a:srgbClr val="5467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C</a:t>
            </a:r>
            <a:endParaRPr b="0" i="0" sz="1400" u="none" cap="none" strike="noStrike">
              <a:solidFill>
                <a:schemeClr val="lt1"/>
              </a:solidFill>
              <a:latin typeface="Arial"/>
              <a:ea typeface="Arial"/>
              <a:cs typeface="Arial"/>
              <a:sym typeface="Arial"/>
            </a:endParaRPr>
          </a:p>
        </p:txBody>
      </p:sp>
      <p:sp>
        <p:nvSpPr>
          <p:cNvPr id="186" name="Google Shape;186;p29"/>
          <p:cNvSpPr/>
          <p:nvPr/>
        </p:nvSpPr>
        <p:spPr>
          <a:xfrm>
            <a:off x="1299111" y="2654342"/>
            <a:ext cx="1240803" cy="254000"/>
          </a:xfrm>
          <a:prstGeom prst="rect">
            <a:avLst/>
          </a:prstGeom>
          <a:solidFill>
            <a:srgbClr val="5467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D</a:t>
            </a:r>
            <a:endParaRPr b="0" i="0" sz="1400" u="none" cap="none" strike="noStrike">
              <a:solidFill>
                <a:schemeClr val="lt1"/>
              </a:solidFill>
              <a:latin typeface="Arial"/>
              <a:ea typeface="Arial"/>
              <a:cs typeface="Arial"/>
              <a:sym typeface="Arial"/>
            </a:endParaRPr>
          </a:p>
        </p:txBody>
      </p:sp>
      <p:sp>
        <p:nvSpPr>
          <p:cNvPr id="187" name="Google Shape;187;p29"/>
          <p:cNvSpPr/>
          <p:nvPr/>
        </p:nvSpPr>
        <p:spPr>
          <a:xfrm>
            <a:off x="6023511" y="1530835"/>
            <a:ext cx="1240803" cy="254000"/>
          </a:xfrm>
          <a:prstGeom prst="rect">
            <a:avLst/>
          </a:prstGeom>
          <a:solidFill>
            <a:srgbClr val="5467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V</a:t>
            </a:r>
            <a:endParaRPr b="0" i="0" sz="1400" u="none" cap="none" strike="noStrike">
              <a:solidFill>
                <a:schemeClr val="lt1"/>
              </a:solidFill>
              <a:latin typeface="Arial"/>
              <a:ea typeface="Arial"/>
              <a:cs typeface="Arial"/>
              <a:sym typeface="Arial"/>
            </a:endParaRPr>
          </a:p>
        </p:txBody>
      </p:sp>
      <p:sp>
        <p:nvSpPr>
          <p:cNvPr id="188" name="Google Shape;188;p29"/>
          <p:cNvSpPr/>
          <p:nvPr/>
        </p:nvSpPr>
        <p:spPr>
          <a:xfrm>
            <a:off x="6023511" y="1917152"/>
            <a:ext cx="1240803" cy="254000"/>
          </a:xfrm>
          <a:prstGeom prst="rect">
            <a:avLst/>
          </a:prstGeom>
          <a:solidFill>
            <a:srgbClr val="5467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W</a:t>
            </a:r>
            <a:endParaRPr b="0" i="0" sz="1400" u="none" cap="none" strike="noStrike">
              <a:solidFill>
                <a:schemeClr val="lt1"/>
              </a:solidFill>
              <a:latin typeface="Arial"/>
              <a:ea typeface="Arial"/>
              <a:cs typeface="Arial"/>
              <a:sym typeface="Arial"/>
            </a:endParaRPr>
          </a:p>
        </p:txBody>
      </p:sp>
      <p:sp>
        <p:nvSpPr>
          <p:cNvPr id="189" name="Google Shape;189;p29"/>
          <p:cNvSpPr/>
          <p:nvPr/>
        </p:nvSpPr>
        <p:spPr>
          <a:xfrm>
            <a:off x="6023511" y="2303469"/>
            <a:ext cx="1240803" cy="254000"/>
          </a:xfrm>
          <a:prstGeom prst="rect">
            <a:avLst/>
          </a:prstGeom>
          <a:solidFill>
            <a:srgbClr val="5467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X</a:t>
            </a:r>
            <a:endParaRPr b="0" i="0" sz="1400" u="none" cap="none" strike="noStrike">
              <a:solidFill>
                <a:schemeClr val="lt1"/>
              </a:solidFill>
              <a:latin typeface="Arial"/>
              <a:ea typeface="Arial"/>
              <a:cs typeface="Arial"/>
              <a:sym typeface="Arial"/>
            </a:endParaRPr>
          </a:p>
        </p:txBody>
      </p:sp>
      <p:sp>
        <p:nvSpPr>
          <p:cNvPr id="190" name="Google Shape;190;p29"/>
          <p:cNvSpPr/>
          <p:nvPr/>
        </p:nvSpPr>
        <p:spPr>
          <a:xfrm>
            <a:off x="6023511" y="2718349"/>
            <a:ext cx="1240803" cy="254000"/>
          </a:xfrm>
          <a:prstGeom prst="rect">
            <a:avLst/>
          </a:prstGeom>
          <a:solidFill>
            <a:srgbClr val="5467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Y</a:t>
            </a:r>
            <a:endParaRPr b="0" i="0" sz="1400" u="none" cap="none" strike="noStrike">
              <a:solidFill>
                <a:schemeClr val="lt1"/>
              </a:solidFill>
              <a:latin typeface="Arial"/>
              <a:ea typeface="Arial"/>
              <a:cs typeface="Arial"/>
              <a:sym typeface="Arial"/>
            </a:endParaRPr>
          </a:p>
        </p:txBody>
      </p:sp>
      <p:sp>
        <p:nvSpPr>
          <p:cNvPr id="191" name="Google Shape;191;p29"/>
          <p:cNvSpPr/>
          <p:nvPr/>
        </p:nvSpPr>
        <p:spPr>
          <a:xfrm>
            <a:off x="6023511" y="3131794"/>
            <a:ext cx="1240803" cy="254000"/>
          </a:xfrm>
          <a:prstGeom prst="rect">
            <a:avLst/>
          </a:prstGeom>
          <a:solidFill>
            <a:srgbClr val="5467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Z</a:t>
            </a:r>
            <a:endParaRPr b="0" i="0" sz="1400" u="none" cap="none" strike="noStrike">
              <a:solidFill>
                <a:schemeClr val="lt1"/>
              </a:solidFill>
              <a:latin typeface="Arial"/>
              <a:ea typeface="Arial"/>
              <a:cs typeface="Arial"/>
              <a:sym typeface="Arial"/>
            </a:endParaRPr>
          </a:p>
        </p:txBody>
      </p:sp>
      <p:sp>
        <p:nvSpPr>
          <p:cNvPr id="192" name="Google Shape;192;p29"/>
          <p:cNvSpPr txBox="1"/>
          <p:nvPr/>
        </p:nvSpPr>
        <p:spPr>
          <a:xfrm>
            <a:off x="1614827" y="590559"/>
            <a:ext cx="63350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Stack</a:t>
            </a:r>
            <a:endParaRPr b="0" i="0" sz="1400" u="none" cap="none" strike="noStrike">
              <a:solidFill>
                <a:srgbClr val="000000"/>
              </a:solidFill>
              <a:latin typeface="Arial"/>
              <a:ea typeface="Arial"/>
              <a:cs typeface="Arial"/>
              <a:sym typeface="Arial"/>
            </a:endParaRPr>
          </a:p>
        </p:txBody>
      </p:sp>
      <p:sp>
        <p:nvSpPr>
          <p:cNvPr id="193" name="Google Shape;193;p29"/>
          <p:cNvSpPr txBox="1"/>
          <p:nvPr/>
        </p:nvSpPr>
        <p:spPr>
          <a:xfrm>
            <a:off x="6198015" y="590558"/>
            <a:ext cx="7216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Queue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6"/>
                                        </p:tgtEl>
                                      </p:cBhvr>
                                    </p:animEffect>
                                    <p:set>
                                      <p:cBhvr>
                                        <p:cTn dur="1" fill="hold">
                                          <p:stCondLst>
                                            <p:cond delay="1000"/>
                                          </p:stCondLst>
                                        </p:cTn>
                                        <p:tgtEl>
                                          <p:spTgt spid="1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5"/>
                                        </p:tgtEl>
                                      </p:cBhvr>
                                    </p:animEffect>
                                    <p:set>
                                      <p:cBhvr>
                                        <p:cTn dur="1" fill="hold">
                                          <p:stCondLst>
                                            <p:cond delay="1000"/>
                                          </p:stCondLst>
                                        </p:cTn>
                                        <p:tgtEl>
                                          <p:spTgt spid="1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7"/>
                                        </p:tgtEl>
                                      </p:cBhvr>
                                    </p:animEffect>
                                    <p:set>
                                      <p:cBhvr>
                                        <p:cTn dur="1" fill="hold">
                                          <p:stCondLst>
                                            <p:cond delay="1000"/>
                                          </p:stCondLst>
                                        </p:cTn>
                                        <p:tgtEl>
                                          <p:spTgt spid="1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8"/>
                                        </p:tgtEl>
                                      </p:cBhvr>
                                    </p:animEffect>
                                    <p:set>
                                      <p:cBhvr>
                                        <p:cTn dur="1" fill="hold">
                                          <p:stCondLst>
                                            <p:cond delay="1000"/>
                                          </p:stCondLst>
                                        </p:cTn>
                                        <p:tgtEl>
                                          <p:spTgt spid="1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9"/>
                                        </p:tgtEl>
                                      </p:cBhvr>
                                    </p:animEffect>
                                    <p:set>
                                      <p:cBhvr>
                                        <p:cTn dur="1" fill="hold">
                                          <p:stCondLst>
                                            <p:cond delay="1000"/>
                                          </p:stCondLst>
                                        </p:cTn>
                                        <p:tgtEl>
                                          <p:spTgt spid="1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0"/>
                                        </p:tgtEl>
                                      </p:cBhvr>
                                    </p:animEffect>
                                    <p:set>
                                      <p:cBhvr>
                                        <p:cTn dur="1" fill="hold">
                                          <p:stCondLst>
                                            <p:cond delay="1000"/>
                                          </p:stCondLst>
                                        </p:cTn>
                                        <p:tgtEl>
                                          <p:spTgt spid="1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1"/>
                                        </p:tgtEl>
                                      </p:cBhvr>
                                    </p:animEffect>
                                    <p:set>
                                      <p:cBhvr>
                                        <p:cTn dur="1" fill="hold">
                                          <p:stCondLst>
                                            <p:cond delay="1000"/>
                                          </p:stCondLst>
                                        </p:cTn>
                                        <p:tgtEl>
                                          <p:spTgt spid="1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457200" lvl="0" marL="457200" rtl="0" algn="l">
              <a:lnSpc>
                <a:spcPct val="100000"/>
              </a:lnSpc>
              <a:spcBef>
                <a:spcPts val="0"/>
              </a:spcBef>
              <a:spcAft>
                <a:spcPts val="0"/>
              </a:spcAft>
              <a:buSzPct val="111111"/>
              <a:buNone/>
            </a:pPr>
            <a:r>
              <a:rPr lang="en">
                <a:solidFill>
                  <a:schemeClr val="lt1"/>
                </a:solidFill>
              </a:rPr>
              <a:t>NON-LINEAR DATA STRUCTURE-TREE</a:t>
            </a:r>
            <a:endParaRPr>
              <a:solidFill>
                <a:schemeClr val="lt1"/>
              </a:solidFill>
            </a:endParaRPr>
          </a:p>
        </p:txBody>
      </p:sp>
      <p:pic>
        <p:nvPicPr>
          <p:cNvPr id="199" name="Google Shape;199;p30"/>
          <p:cNvPicPr preferRelativeResize="0"/>
          <p:nvPr/>
        </p:nvPicPr>
        <p:blipFill rotWithShape="1">
          <a:blip r:embed="rId3">
            <a:alphaModFix/>
          </a:blip>
          <a:srcRect b="0" l="0" r="0" t="0"/>
          <a:stretch/>
        </p:blipFill>
        <p:spPr>
          <a:xfrm>
            <a:off x="1207550" y="1132463"/>
            <a:ext cx="5715000" cy="334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sp>
        <p:nvSpPr>
          <p:cNvPr id="204" name="Google Shape;204;p31"/>
          <p:cNvSpPr txBox="1"/>
          <p:nvPr>
            <p:ph idx="1" type="body"/>
          </p:nvPr>
        </p:nvSpPr>
        <p:spPr>
          <a:xfrm>
            <a:off x="311700" y="242925"/>
            <a:ext cx="8520600" cy="4326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-&gt;Data Structure in which elements are arranged in a hierarchical manner.</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-&gt;The elements may/may not be arranged in sorted order and are stored in nodes.</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-&gt;The is a special data item at the top of hierarchy called the Root.</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-&gt;The remaining elements are arranged in mutually exclusive subsets(disjoint),each of which itself is a tree(also called subtree).</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-&gt;In a tree there will be parent,child nodes and siblings which is self explanatory from the previous figure.</a:t>
            </a:r>
            <a:endParaRPr>
              <a:solidFill>
                <a:schemeClr val="lt1"/>
              </a:solidFill>
            </a:endParaRPr>
          </a:p>
          <a:p>
            <a:pPr indent="0" lvl="0" marL="0" rtl="0" algn="l">
              <a:lnSpc>
                <a:spcPct val="115000"/>
              </a:lnSpc>
              <a:spcBef>
                <a:spcPts val="1200"/>
              </a:spcBef>
              <a:spcAft>
                <a:spcPts val="0"/>
              </a:spcAft>
              <a:buSzPts val="1800"/>
              <a:buNone/>
            </a:pPr>
            <a:r>
              <a:rPr b="1" lang="en">
                <a:solidFill>
                  <a:schemeClr val="lt1"/>
                </a:solidFill>
              </a:rPr>
              <a:t>BINARY TREE</a:t>
            </a:r>
            <a:endParaRPr b="1">
              <a:solidFill>
                <a:schemeClr val="lt1"/>
              </a:solidFill>
            </a:endParaRPr>
          </a:p>
          <a:p>
            <a:pPr indent="0" lvl="0" marL="0" rtl="0" algn="l">
              <a:lnSpc>
                <a:spcPct val="115000"/>
              </a:lnSpc>
              <a:spcBef>
                <a:spcPts val="1200"/>
              </a:spcBef>
              <a:spcAft>
                <a:spcPts val="0"/>
              </a:spcAft>
              <a:buSzPts val="1800"/>
              <a:buNone/>
            </a:pPr>
            <a:r>
              <a:rPr lang="en">
                <a:solidFill>
                  <a:schemeClr val="lt1"/>
                </a:solidFill>
              </a:rPr>
              <a:t>In a binary tree each node has atmost 2 children.</a:t>
            </a:r>
            <a:endParaRPr>
              <a:solidFill>
                <a:schemeClr val="lt1"/>
              </a:solidFill>
            </a:endParaRPr>
          </a:p>
          <a:p>
            <a:pPr indent="0" lvl="0" marL="0" rtl="0" algn="l">
              <a:lnSpc>
                <a:spcPct val="115000"/>
              </a:lnSpc>
              <a:spcBef>
                <a:spcPts val="1200"/>
              </a:spcBef>
              <a:spcAft>
                <a:spcPts val="1200"/>
              </a:spcAft>
              <a:buSzPts val="1800"/>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WHAT WILL BE COVERED IN THIS SESSION?</a:t>
            </a:r>
            <a:endParaRPr>
              <a:solidFill>
                <a:schemeClr val="lt1"/>
              </a:solidFill>
            </a:endParaRPr>
          </a:p>
        </p:txBody>
      </p:sp>
      <p:sp>
        <p:nvSpPr>
          <p:cNvPr id="92" name="Google Shape;92;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285750" lvl="0" marL="285750" rtl="0" algn="l">
              <a:lnSpc>
                <a:spcPct val="115000"/>
              </a:lnSpc>
              <a:spcBef>
                <a:spcPts val="0"/>
              </a:spcBef>
              <a:spcAft>
                <a:spcPts val="0"/>
              </a:spcAft>
              <a:buClr>
                <a:schemeClr val="lt1"/>
              </a:buClr>
              <a:buSzPts val="1800"/>
              <a:buChar char="●"/>
            </a:pPr>
            <a:r>
              <a:rPr lang="en">
                <a:solidFill>
                  <a:schemeClr val="lt1"/>
                </a:solidFill>
              </a:rPr>
              <a:t>What are Data Structures,why are they used and its types.</a:t>
            </a:r>
            <a:endParaRPr>
              <a:solidFill>
                <a:schemeClr val="lt1"/>
              </a:solidFill>
            </a:endParaRPr>
          </a:p>
          <a:p>
            <a:pPr indent="-285750" lvl="0" marL="285750" rtl="0" algn="l">
              <a:lnSpc>
                <a:spcPct val="115000"/>
              </a:lnSpc>
              <a:spcBef>
                <a:spcPts val="1200"/>
              </a:spcBef>
              <a:spcAft>
                <a:spcPts val="0"/>
              </a:spcAft>
              <a:buClr>
                <a:schemeClr val="lt1"/>
              </a:buClr>
              <a:buSzPts val="1800"/>
              <a:buChar char="●"/>
            </a:pPr>
            <a:r>
              <a:rPr lang="en">
                <a:solidFill>
                  <a:schemeClr val="lt1"/>
                </a:solidFill>
              </a:rPr>
              <a:t>Applications of different Data Structures</a:t>
            </a:r>
            <a:endParaRPr>
              <a:solidFill>
                <a:schemeClr val="lt1"/>
              </a:solidFill>
            </a:endParaRPr>
          </a:p>
          <a:p>
            <a:pPr indent="-285750" lvl="0" marL="285750" rtl="0" algn="l">
              <a:lnSpc>
                <a:spcPct val="115000"/>
              </a:lnSpc>
              <a:spcBef>
                <a:spcPts val="1200"/>
              </a:spcBef>
              <a:spcAft>
                <a:spcPts val="0"/>
              </a:spcAft>
              <a:buClr>
                <a:schemeClr val="lt1"/>
              </a:buClr>
              <a:buSzPts val="1800"/>
              <a:buChar char="●"/>
            </a:pPr>
            <a:r>
              <a:rPr lang="en">
                <a:solidFill>
                  <a:schemeClr val="lt1"/>
                </a:solidFill>
              </a:rPr>
              <a:t>Introduction to Arrays </a:t>
            </a:r>
            <a:endParaRPr>
              <a:solidFill>
                <a:schemeClr val="lt1"/>
              </a:solidFill>
            </a:endParaRPr>
          </a:p>
          <a:p>
            <a:pPr indent="-285750" lvl="0" marL="285750" rtl="0" algn="l">
              <a:lnSpc>
                <a:spcPct val="115000"/>
              </a:lnSpc>
              <a:spcBef>
                <a:spcPts val="1200"/>
              </a:spcBef>
              <a:spcAft>
                <a:spcPts val="0"/>
              </a:spcAft>
              <a:buClr>
                <a:schemeClr val="lt1"/>
              </a:buClr>
              <a:buSzPts val="1800"/>
              <a:buChar char="●"/>
            </a:pPr>
            <a:r>
              <a:rPr lang="en">
                <a:solidFill>
                  <a:schemeClr val="lt1"/>
                </a:solidFill>
              </a:rPr>
              <a:t>Applications of Arrays</a:t>
            </a:r>
            <a:endParaRPr>
              <a:solidFill>
                <a:schemeClr val="lt1"/>
              </a:solidFill>
            </a:endParaRPr>
          </a:p>
          <a:p>
            <a:pPr indent="-285750" lvl="0" marL="285750" rtl="0" algn="l">
              <a:lnSpc>
                <a:spcPct val="115000"/>
              </a:lnSpc>
              <a:spcBef>
                <a:spcPts val="1200"/>
              </a:spcBef>
              <a:spcAft>
                <a:spcPts val="1200"/>
              </a:spcAft>
              <a:buClr>
                <a:schemeClr val="lt1"/>
              </a:buClr>
              <a:buSzPts val="1800"/>
              <a:buChar char="●"/>
            </a:pPr>
            <a:r>
              <a:rPr lang="en">
                <a:solidFill>
                  <a:schemeClr val="lt1"/>
                </a:solidFill>
              </a:rPr>
              <a:t>CP Problems on Arrays(Easy and Medium level)</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457200" lvl="0" marL="457200" rtl="0" algn="l">
              <a:lnSpc>
                <a:spcPct val="100000"/>
              </a:lnSpc>
              <a:spcBef>
                <a:spcPts val="0"/>
              </a:spcBef>
              <a:spcAft>
                <a:spcPts val="0"/>
              </a:spcAft>
              <a:buSzPct val="111111"/>
              <a:buNone/>
            </a:pPr>
            <a:r>
              <a:rPr lang="en">
                <a:solidFill>
                  <a:schemeClr val="lt1"/>
                </a:solidFill>
              </a:rPr>
              <a:t>NON-LINEAR DATA STRUCTURE-GRAPH</a:t>
            </a:r>
            <a:endParaRPr/>
          </a:p>
        </p:txBody>
      </p:sp>
      <p:pic>
        <p:nvPicPr>
          <p:cNvPr id="210" name="Google Shape;210;p32"/>
          <p:cNvPicPr preferRelativeResize="0"/>
          <p:nvPr/>
        </p:nvPicPr>
        <p:blipFill rotWithShape="1">
          <a:blip r:embed="rId3">
            <a:alphaModFix/>
          </a:blip>
          <a:srcRect b="0" l="0" r="0" t="0"/>
          <a:stretch/>
        </p:blipFill>
        <p:spPr>
          <a:xfrm>
            <a:off x="1303625" y="1017800"/>
            <a:ext cx="6786575" cy="3800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sp>
        <p:nvSpPr>
          <p:cNvPr id="215" name="Google Shape;215;p33"/>
          <p:cNvSpPr txBox="1"/>
          <p:nvPr>
            <p:ph idx="1" type="body"/>
          </p:nvPr>
        </p:nvSpPr>
        <p:spPr>
          <a:xfrm>
            <a:off x="311700" y="190100"/>
            <a:ext cx="8520600" cy="437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-&gt;A graph is a data structure which contains a set of vertices(V) and a set of edges(E),which can be represented as graph(G)=(V,E)</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-&gt;All the data values/elements will be stored in vertices(nodes) and they will connected using the Edges existing b/w them.</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-&gt;If there is a direction assigned to the Edges then its called directed graph/digraph.</a:t>
            </a:r>
            <a:endParaRPr>
              <a:solidFill>
                <a:schemeClr val="lt1"/>
              </a:solidFill>
            </a:endParaRPr>
          </a:p>
          <a:p>
            <a:pPr indent="0" lvl="0" marL="0" rtl="0" algn="l">
              <a:lnSpc>
                <a:spcPct val="115000"/>
              </a:lnSpc>
              <a:spcBef>
                <a:spcPts val="1200"/>
              </a:spcBef>
              <a:spcAft>
                <a:spcPts val="0"/>
              </a:spcAft>
              <a:buSzPts val="1800"/>
              <a:buNone/>
            </a:pPr>
            <a:r>
              <a:rPr b="1" lang="en">
                <a:solidFill>
                  <a:schemeClr val="lt1"/>
                </a:solidFill>
              </a:rPr>
              <a:t>Types of Graph </a:t>
            </a:r>
            <a:endParaRPr b="1">
              <a:solidFill>
                <a:schemeClr val="lt1"/>
              </a:solidFill>
            </a:endParaRPr>
          </a:p>
          <a:p>
            <a:pPr indent="0" lvl="0" marL="0" rtl="0" algn="l">
              <a:lnSpc>
                <a:spcPct val="115000"/>
              </a:lnSpc>
              <a:spcBef>
                <a:spcPts val="1200"/>
              </a:spcBef>
              <a:spcAft>
                <a:spcPts val="0"/>
              </a:spcAft>
              <a:buSzPts val="1800"/>
              <a:buNone/>
            </a:pPr>
            <a:r>
              <a:rPr lang="en">
                <a:solidFill>
                  <a:schemeClr val="lt1"/>
                </a:solidFill>
              </a:rPr>
              <a:t>1.Directed graph, 2.Non-Directed Graph, 3.Connected Graph, 4.Non-Connected Graph, 5.Simple Graph, 6.Multi-Graph.</a:t>
            </a:r>
            <a:endParaRPr>
              <a:solidFill>
                <a:schemeClr val="lt1"/>
              </a:solidFill>
            </a:endParaRPr>
          </a:p>
          <a:p>
            <a:pPr indent="0" lvl="0" marL="0" rtl="0" algn="l">
              <a:lnSpc>
                <a:spcPct val="115000"/>
              </a:lnSpc>
              <a:spcBef>
                <a:spcPts val="1200"/>
              </a:spcBef>
              <a:spcAft>
                <a:spcPts val="1200"/>
              </a:spcAft>
              <a:buSzPts val="1800"/>
              <a:buNone/>
            </a:pPr>
            <a:r>
              <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APPLICATION OF DIFFERENT DATA STRUCTURES</a:t>
            </a:r>
            <a:endParaRPr>
              <a:solidFill>
                <a:schemeClr val="lt1"/>
              </a:solidFill>
            </a:endParaRPr>
          </a:p>
        </p:txBody>
      </p:sp>
      <p:sp>
        <p:nvSpPr>
          <p:cNvPr id="221" name="Google Shape;221;p3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b="1" lang="en">
                <a:solidFill>
                  <a:schemeClr val="lt1"/>
                </a:solidFill>
              </a:rPr>
              <a:t>LINEAR</a:t>
            </a:r>
            <a:endParaRPr b="1">
              <a:solidFill>
                <a:schemeClr val="lt1"/>
              </a:solidFill>
            </a:endParaRPr>
          </a:p>
          <a:p>
            <a:pPr indent="0" lvl="0" marL="0" rtl="0" algn="l">
              <a:lnSpc>
                <a:spcPct val="115000"/>
              </a:lnSpc>
              <a:spcBef>
                <a:spcPts val="1200"/>
              </a:spcBef>
              <a:spcAft>
                <a:spcPts val="0"/>
              </a:spcAft>
              <a:buSzPct val="129032"/>
              <a:buNone/>
            </a:pPr>
            <a:r>
              <a:rPr lang="en">
                <a:solidFill>
                  <a:schemeClr val="lt1"/>
                </a:solidFill>
              </a:rPr>
              <a:t>-&gt;Arrays-CPU scheduling,sorting operations,matrix operations etc.</a:t>
            </a:r>
            <a:endParaRPr>
              <a:solidFill>
                <a:schemeClr val="lt1"/>
              </a:solidFill>
            </a:endParaRPr>
          </a:p>
          <a:p>
            <a:pPr indent="0" lvl="0" marL="0" rtl="0" algn="l">
              <a:lnSpc>
                <a:spcPct val="115000"/>
              </a:lnSpc>
              <a:spcBef>
                <a:spcPts val="1200"/>
              </a:spcBef>
              <a:spcAft>
                <a:spcPts val="0"/>
              </a:spcAft>
              <a:buSzPct val="129032"/>
              <a:buNone/>
            </a:pPr>
            <a:r>
              <a:rPr lang="en">
                <a:solidFill>
                  <a:schemeClr val="lt1"/>
                </a:solidFill>
              </a:rPr>
              <a:t>-&gt;Linked list-Dynamic memory allocation,polynomial addition etc.</a:t>
            </a:r>
            <a:endParaRPr>
              <a:solidFill>
                <a:schemeClr val="lt1"/>
              </a:solidFill>
            </a:endParaRPr>
          </a:p>
          <a:p>
            <a:pPr indent="0" lvl="0" marL="0" rtl="0" algn="l">
              <a:lnSpc>
                <a:spcPct val="115000"/>
              </a:lnSpc>
              <a:spcBef>
                <a:spcPts val="1200"/>
              </a:spcBef>
              <a:spcAft>
                <a:spcPts val="0"/>
              </a:spcAft>
              <a:buSzPct val="129032"/>
              <a:buNone/>
            </a:pPr>
            <a:r>
              <a:rPr lang="en">
                <a:solidFill>
                  <a:schemeClr val="lt1"/>
                </a:solidFill>
              </a:rPr>
              <a:t>-&gt;Stack-browser history management,expression evaluation etc.</a:t>
            </a:r>
            <a:endParaRPr>
              <a:solidFill>
                <a:schemeClr val="lt1"/>
              </a:solidFill>
            </a:endParaRPr>
          </a:p>
          <a:p>
            <a:pPr indent="0" lvl="0" marL="0" rtl="0" algn="l">
              <a:lnSpc>
                <a:spcPct val="115000"/>
              </a:lnSpc>
              <a:spcBef>
                <a:spcPts val="1200"/>
              </a:spcBef>
              <a:spcAft>
                <a:spcPts val="0"/>
              </a:spcAft>
              <a:buSzPct val="129032"/>
              <a:buNone/>
            </a:pPr>
            <a:r>
              <a:rPr lang="en">
                <a:solidFill>
                  <a:schemeClr val="lt1"/>
                </a:solidFill>
              </a:rPr>
              <a:t>-&gt;Queue-CPU scheduling,Breadth first search etc.</a:t>
            </a:r>
            <a:endParaRPr>
              <a:solidFill>
                <a:schemeClr val="lt1"/>
              </a:solidFill>
            </a:endParaRPr>
          </a:p>
          <a:p>
            <a:pPr indent="0" lvl="0" marL="0" rtl="0" algn="l">
              <a:lnSpc>
                <a:spcPct val="115000"/>
              </a:lnSpc>
              <a:spcBef>
                <a:spcPts val="1200"/>
              </a:spcBef>
              <a:spcAft>
                <a:spcPts val="0"/>
              </a:spcAft>
              <a:buSzPct val="129032"/>
              <a:buNone/>
            </a:pPr>
            <a:r>
              <a:rPr b="1" lang="en">
                <a:solidFill>
                  <a:schemeClr val="lt1"/>
                </a:solidFill>
              </a:rPr>
              <a:t>NON-LINEAR</a:t>
            </a:r>
            <a:endParaRPr b="1">
              <a:solidFill>
                <a:schemeClr val="lt1"/>
              </a:solidFill>
            </a:endParaRPr>
          </a:p>
          <a:p>
            <a:pPr indent="0" lvl="0" marL="0" rtl="0" algn="l">
              <a:lnSpc>
                <a:spcPct val="115000"/>
              </a:lnSpc>
              <a:spcBef>
                <a:spcPts val="1200"/>
              </a:spcBef>
              <a:spcAft>
                <a:spcPts val="0"/>
              </a:spcAft>
              <a:buSzPct val="129032"/>
              <a:buNone/>
            </a:pPr>
            <a:r>
              <a:rPr lang="en">
                <a:solidFill>
                  <a:schemeClr val="lt1"/>
                </a:solidFill>
              </a:rPr>
              <a:t>-&gt;Graph-resource allocation graph(in operating systems),google maps(for finding shortest path) etc.</a:t>
            </a:r>
            <a:endParaRPr>
              <a:solidFill>
                <a:schemeClr val="lt1"/>
              </a:solidFill>
            </a:endParaRPr>
          </a:p>
          <a:p>
            <a:pPr indent="0" lvl="0" marL="0" rtl="0" algn="l">
              <a:lnSpc>
                <a:spcPct val="115000"/>
              </a:lnSpc>
              <a:spcBef>
                <a:spcPts val="1200"/>
              </a:spcBef>
              <a:spcAft>
                <a:spcPts val="1200"/>
              </a:spcAft>
              <a:buSzPct val="129032"/>
              <a:buNone/>
            </a:pPr>
            <a:r>
              <a:rPr lang="en">
                <a:solidFill>
                  <a:schemeClr val="lt1"/>
                </a:solidFill>
              </a:rPr>
              <a:t>-&gt;Tree-binary search tree,trie etc.</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27" name="Google Shape;227;p3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0"/>
              </a:spcBef>
              <a:spcAft>
                <a:spcPts val="0"/>
              </a:spcAft>
              <a:buSzPct val="50544"/>
              <a:buNone/>
            </a:pPr>
            <a:r>
              <a:rPr lang="en" sz="3850">
                <a:solidFill>
                  <a:schemeClr val="lt1"/>
                </a:solidFill>
              </a:rPr>
              <a:t>     THAT’S IT FOR DATA STRUCTURES!!</a:t>
            </a:r>
            <a:endParaRPr sz="3850">
              <a:solidFill>
                <a:schemeClr val="lt1"/>
              </a:solidFill>
            </a:endParaRPr>
          </a:p>
          <a:p>
            <a:pPr indent="0" lvl="0" marL="0" rtl="0" algn="l">
              <a:lnSpc>
                <a:spcPct val="115000"/>
              </a:lnSpc>
              <a:spcBef>
                <a:spcPts val="1200"/>
              </a:spcBef>
              <a:spcAft>
                <a:spcPts val="0"/>
              </a:spcAft>
              <a:buSzPct val="32432"/>
              <a:buNone/>
            </a:pPr>
            <a:r>
              <a:rPr lang="en" sz="6000">
                <a:solidFill>
                  <a:schemeClr val="lt1"/>
                </a:solidFill>
              </a:rPr>
              <a:t> </a:t>
            </a:r>
            <a:r>
              <a:rPr lang="en" sz="4200">
                <a:solidFill>
                  <a:schemeClr val="lt1"/>
                </a:solidFill>
              </a:rPr>
              <a:t>NOW TIME FOR ARRAYS IN SPECIFIC!!</a:t>
            </a:r>
            <a:r>
              <a:rPr lang="en" sz="6000">
                <a:solidFill>
                  <a:schemeClr val="lt1"/>
                </a:solidFill>
              </a:rPr>
              <a:t> </a:t>
            </a:r>
            <a:endParaRPr sz="6000">
              <a:solidFill>
                <a:schemeClr val="lt1"/>
              </a:solidFill>
            </a:endParaRPr>
          </a:p>
          <a:p>
            <a:pPr indent="0" lvl="0" marL="0" rtl="0" algn="l">
              <a:lnSpc>
                <a:spcPct val="115000"/>
              </a:lnSpc>
              <a:spcBef>
                <a:spcPts val="1200"/>
              </a:spcBef>
              <a:spcAft>
                <a:spcPts val="1200"/>
              </a:spcAft>
              <a:buSzPct val="32432"/>
              <a:buNone/>
            </a:pPr>
            <a:r>
              <a:rPr lang="en" sz="6000"/>
              <a:t> </a:t>
            </a:r>
            <a:endParaRPr sz="6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sz="2400">
                <a:solidFill>
                  <a:srgbClr val="273239"/>
                </a:solidFill>
                <a:highlight>
                  <a:srgbClr val="FFFFFF"/>
                </a:highlight>
              </a:rPr>
              <a:t>Which of the following correctly declares an array?</a:t>
            </a:r>
            <a:endParaRPr sz="2400"/>
          </a:p>
        </p:txBody>
      </p:sp>
      <p:sp>
        <p:nvSpPr>
          <p:cNvPr id="233" name="Google Shape;233;p3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a)int a[20];</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b)int a;</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rPr>
              <a:t>c)a{20};</a:t>
            </a:r>
            <a:endParaRPr>
              <a:solidFill>
                <a:schemeClr val="lt1"/>
              </a:solidFill>
            </a:endParaRPr>
          </a:p>
          <a:p>
            <a:pPr indent="0" lvl="0" marL="0" rtl="0" algn="l">
              <a:lnSpc>
                <a:spcPct val="115000"/>
              </a:lnSpc>
              <a:spcBef>
                <a:spcPts val="1200"/>
              </a:spcBef>
              <a:spcAft>
                <a:spcPts val="1200"/>
              </a:spcAft>
              <a:buSzPts val="1800"/>
              <a:buNone/>
            </a:pPr>
            <a:r>
              <a:rPr lang="en">
                <a:solidFill>
                  <a:schemeClr val="lt1"/>
                </a:solidFill>
              </a:rPr>
              <a:t>d)array a[20];</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1371600" rtl="0" algn="l">
              <a:lnSpc>
                <a:spcPct val="100000"/>
              </a:lnSpc>
              <a:spcBef>
                <a:spcPts val="0"/>
              </a:spcBef>
              <a:spcAft>
                <a:spcPts val="0"/>
              </a:spcAft>
              <a:buSzPct val="111111"/>
              <a:buNone/>
            </a:pPr>
            <a:r>
              <a:rPr lang="en">
                <a:solidFill>
                  <a:schemeClr val="lt1"/>
                </a:solidFill>
              </a:rPr>
              <a:t> INTRODUCTION TO ARRAYS</a:t>
            </a:r>
            <a:endParaRPr>
              <a:solidFill>
                <a:schemeClr val="lt1"/>
              </a:solidFill>
            </a:endParaRPr>
          </a:p>
        </p:txBody>
      </p:sp>
      <p:sp>
        <p:nvSpPr>
          <p:cNvPr id="239" name="Google Shape;239;p37"/>
          <p:cNvSpPr txBox="1"/>
          <p:nvPr>
            <p:ph idx="1" type="body"/>
          </p:nvPr>
        </p:nvSpPr>
        <p:spPr>
          <a:xfrm>
            <a:off x="311700" y="1073500"/>
            <a:ext cx="8520600" cy="3495300"/>
          </a:xfrm>
          <a:prstGeom prst="rect">
            <a:avLst/>
          </a:prstGeom>
          <a:noFill/>
          <a:ln>
            <a:noFill/>
          </a:ln>
        </p:spPr>
        <p:txBody>
          <a:bodyPr anchorCtr="0" anchor="t" bIns="91425" lIns="91425" spcFirstLastPara="1" rIns="91425" wrap="square" tIns="91425">
            <a:normAutofit/>
          </a:bodyPr>
          <a:lstStyle/>
          <a:p>
            <a:pPr indent="-342900" lvl="0" marL="342900" rtl="0" algn="l">
              <a:lnSpc>
                <a:spcPct val="115000"/>
              </a:lnSpc>
              <a:spcBef>
                <a:spcPts val="0"/>
              </a:spcBef>
              <a:spcAft>
                <a:spcPts val="0"/>
              </a:spcAft>
              <a:buClr>
                <a:schemeClr val="lt1"/>
              </a:buClr>
              <a:buSzPts val="1800"/>
              <a:buFont typeface="Arial"/>
              <a:buChar char="•"/>
            </a:pPr>
            <a:r>
              <a:rPr lang="en" sz="1900">
                <a:solidFill>
                  <a:schemeClr val="lt1"/>
                </a:solidFill>
              </a:rPr>
              <a:t>It is a linear static data structure which stores homogenous data.</a:t>
            </a:r>
            <a:endParaRPr sz="1900">
              <a:solidFill>
                <a:schemeClr val="lt1"/>
              </a:solidFill>
            </a:endParaRPr>
          </a:p>
          <a:p>
            <a:pPr indent="-342900" lvl="0" marL="342900" rtl="0" algn="l">
              <a:lnSpc>
                <a:spcPct val="115000"/>
              </a:lnSpc>
              <a:spcBef>
                <a:spcPts val="1200"/>
              </a:spcBef>
              <a:spcAft>
                <a:spcPts val="0"/>
              </a:spcAft>
              <a:buClr>
                <a:schemeClr val="lt1"/>
              </a:buClr>
              <a:buSzPts val="1800"/>
              <a:buFont typeface="Arial"/>
              <a:buChar char="•"/>
            </a:pPr>
            <a:r>
              <a:rPr lang="en" sz="1900">
                <a:solidFill>
                  <a:schemeClr val="lt1"/>
                </a:solidFill>
              </a:rPr>
              <a:t>Its static because the size given cannot be changed during runtime.</a:t>
            </a:r>
            <a:endParaRPr sz="1900">
              <a:solidFill>
                <a:schemeClr val="lt1"/>
              </a:solidFill>
            </a:endParaRPr>
          </a:p>
          <a:p>
            <a:pPr indent="-342900" lvl="0" marL="342900" rtl="0" algn="l">
              <a:lnSpc>
                <a:spcPct val="115000"/>
              </a:lnSpc>
              <a:spcBef>
                <a:spcPts val="1200"/>
              </a:spcBef>
              <a:spcAft>
                <a:spcPts val="0"/>
              </a:spcAft>
              <a:buClr>
                <a:schemeClr val="lt1"/>
              </a:buClr>
              <a:buSzPts val="1800"/>
              <a:buFont typeface="Arial"/>
              <a:buChar char="•"/>
            </a:pPr>
            <a:r>
              <a:rPr lang="en" sz="1900">
                <a:solidFill>
                  <a:schemeClr val="lt1"/>
                </a:solidFill>
              </a:rPr>
              <a:t>numbers,strings,boolean values,objects,characters can be stored in an array.</a:t>
            </a:r>
            <a:endParaRPr sz="1900">
              <a:solidFill>
                <a:schemeClr val="lt1"/>
              </a:solidFill>
            </a:endParaRPr>
          </a:p>
          <a:p>
            <a:pPr indent="-342900" lvl="0" marL="342900" rtl="0" algn="l">
              <a:lnSpc>
                <a:spcPct val="115000"/>
              </a:lnSpc>
              <a:spcBef>
                <a:spcPts val="1200"/>
              </a:spcBef>
              <a:spcAft>
                <a:spcPts val="0"/>
              </a:spcAft>
              <a:buClr>
                <a:schemeClr val="lt1"/>
              </a:buClr>
              <a:buSzPts val="1800"/>
              <a:buFont typeface="Arial"/>
              <a:buChar char="•"/>
            </a:pPr>
            <a:r>
              <a:rPr lang="en" sz="1900">
                <a:solidFill>
                  <a:schemeClr val="lt1"/>
                </a:solidFill>
              </a:rPr>
              <a:t>Arrays can be 1-D,2-D..or multidimensional!</a:t>
            </a:r>
            <a:endParaRPr sz="1900">
              <a:solidFill>
                <a:schemeClr val="lt1"/>
              </a:solidFill>
            </a:endParaRPr>
          </a:p>
          <a:p>
            <a:pPr indent="-342900" lvl="0" marL="342900" rtl="0" algn="l">
              <a:lnSpc>
                <a:spcPct val="115000"/>
              </a:lnSpc>
              <a:spcBef>
                <a:spcPts val="1200"/>
              </a:spcBef>
              <a:spcAft>
                <a:spcPts val="0"/>
              </a:spcAft>
              <a:buClr>
                <a:schemeClr val="lt1"/>
              </a:buClr>
              <a:buSzPts val="1800"/>
              <a:buFont typeface="Arial"/>
              <a:buChar char="•"/>
            </a:pPr>
            <a:r>
              <a:rPr lang="en" sz="1900">
                <a:solidFill>
                  <a:schemeClr val="lt1"/>
                </a:solidFill>
              </a:rPr>
              <a:t>The index values of array start from 0 and goes upto ‘n-1’ , if size of array is n. </a:t>
            </a:r>
            <a:endParaRPr sz="1900">
              <a:solidFill>
                <a:schemeClr val="lt1"/>
              </a:solidFill>
            </a:endParaRPr>
          </a:p>
          <a:p>
            <a:pPr indent="0" lvl="0" marL="0" rtl="0" algn="l">
              <a:lnSpc>
                <a:spcPct val="115000"/>
              </a:lnSpc>
              <a:spcBef>
                <a:spcPts val="1200"/>
              </a:spcBef>
              <a:spcAft>
                <a:spcPts val="0"/>
              </a:spcAft>
              <a:buSzPts val="1800"/>
              <a:buNone/>
            </a:pPr>
            <a:r>
              <a:t/>
            </a:r>
            <a:endParaRPr>
              <a:solidFill>
                <a:schemeClr val="lt1"/>
              </a:solidFill>
            </a:endParaRPr>
          </a:p>
          <a:p>
            <a:pPr indent="0" lvl="0" marL="0" rtl="0" algn="l">
              <a:lnSpc>
                <a:spcPct val="115000"/>
              </a:lnSpc>
              <a:spcBef>
                <a:spcPts val="1200"/>
              </a:spcBef>
              <a:spcAft>
                <a:spcPts val="1200"/>
              </a:spcAft>
              <a:buSzPts val="1800"/>
              <a:buNone/>
            </a:pPr>
            <a:r>
              <a:t/>
            </a:r>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3" name="Shape 243"/>
        <p:cNvGrpSpPr/>
        <p:nvPr/>
      </p:nvGrpSpPr>
      <p:grpSpPr>
        <a:xfrm>
          <a:off x="0" y="0"/>
          <a:ext cx="0" cy="0"/>
          <a:chOff x="0" y="0"/>
          <a:chExt cx="0" cy="0"/>
        </a:xfrm>
      </p:grpSpPr>
      <p:sp>
        <p:nvSpPr>
          <p:cNvPr id="244" name="Google Shape;244;p3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457200" lvl="0" marL="914400" rtl="0" algn="l">
              <a:lnSpc>
                <a:spcPct val="100000"/>
              </a:lnSpc>
              <a:spcBef>
                <a:spcPts val="0"/>
              </a:spcBef>
              <a:spcAft>
                <a:spcPts val="0"/>
              </a:spcAft>
              <a:buSzPct val="111111"/>
              <a:buNone/>
            </a:pPr>
            <a:r>
              <a:rPr lang="en">
                <a:solidFill>
                  <a:schemeClr val="lt1"/>
                </a:solidFill>
              </a:rPr>
              <a:t>      DECLARATION OF ARRAYS</a:t>
            </a:r>
            <a:endParaRPr>
              <a:solidFill>
                <a:schemeClr val="lt1"/>
              </a:solidFill>
            </a:endParaRPr>
          </a:p>
        </p:txBody>
      </p:sp>
      <p:sp>
        <p:nvSpPr>
          <p:cNvPr id="245" name="Google Shape;245;p3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solidFill>
                  <a:schemeClr val="lt1"/>
                </a:solidFill>
              </a:rPr>
              <a:t>Syntax–1-D Arrays</a:t>
            </a:r>
            <a:endParaRPr b="1" sz="2000">
              <a:solidFill>
                <a:schemeClr val="lt1"/>
              </a:solidFill>
            </a:endParaRPr>
          </a:p>
          <a:p>
            <a:pPr indent="-285750" lvl="0" marL="285750" rtl="0" algn="l">
              <a:lnSpc>
                <a:spcPct val="115000"/>
              </a:lnSpc>
              <a:spcBef>
                <a:spcPts val="1200"/>
              </a:spcBef>
              <a:spcAft>
                <a:spcPts val="0"/>
              </a:spcAft>
              <a:buClr>
                <a:schemeClr val="lt1"/>
              </a:buClr>
              <a:buSzPts val="1800"/>
              <a:buFont typeface="Arial"/>
              <a:buChar char="•"/>
            </a:pPr>
            <a:r>
              <a:rPr lang="en">
                <a:solidFill>
                  <a:schemeClr val="lt1"/>
                </a:solidFill>
              </a:rPr>
              <a:t>&lt;datatype&gt; &lt;array_name&gt;[size];     </a:t>
            </a:r>
            <a:br>
              <a:rPr lang="en">
                <a:solidFill>
                  <a:schemeClr val="lt1"/>
                </a:solidFill>
              </a:rPr>
            </a:br>
            <a:r>
              <a:rPr lang="en" sz="1400">
                <a:solidFill>
                  <a:schemeClr val="lt1"/>
                </a:solidFill>
              </a:rPr>
              <a:t>//to declare just the array without elements. </a:t>
            </a:r>
            <a:endParaRPr sz="1400">
              <a:solidFill>
                <a:schemeClr val="lt1"/>
              </a:solidFill>
            </a:endParaRPr>
          </a:p>
          <a:p>
            <a:pPr indent="-285750" lvl="0" marL="285750" rtl="0" algn="l">
              <a:lnSpc>
                <a:spcPct val="115000"/>
              </a:lnSpc>
              <a:spcBef>
                <a:spcPts val="1200"/>
              </a:spcBef>
              <a:spcAft>
                <a:spcPts val="0"/>
              </a:spcAft>
              <a:buClr>
                <a:schemeClr val="lt1"/>
              </a:buClr>
              <a:buSzPts val="1800"/>
              <a:buFont typeface="Arial"/>
              <a:buChar char="•"/>
            </a:pPr>
            <a:r>
              <a:rPr lang="en">
                <a:solidFill>
                  <a:schemeClr val="lt1"/>
                </a:solidFill>
              </a:rPr>
              <a:t>&lt;datatype&gt; &lt;array_name&gt;[ ]={val0,val1,val2….};     </a:t>
            </a:r>
            <a:br>
              <a:rPr lang="en">
                <a:solidFill>
                  <a:schemeClr val="lt1"/>
                </a:solidFill>
              </a:rPr>
            </a:br>
            <a:r>
              <a:rPr lang="en" sz="1400">
                <a:solidFill>
                  <a:schemeClr val="lt1"/>
                </a:solidFill>
              </a:rPr>
              <a:t>//Array declaration by initializing elements.</a:t>
            </a:r>
            <a:endParaRPr>
              <a:solidFill>
                <a:schemeClr val="lt1"/>
              </a:solidFill>
            </a:endParaRPr>
          </a:p>
          <a:p>
            <a:pPr indent="-285750" lvl="0" marL="285750" rtl="0" algn="l">
              <a:lnSpc>
                <a:spcPct val="115000"/>
              </a:lnSpc>
              <a:spcBef>
                <a:spcPts val="1200"/>
              </a:spcBef>
              <a:spcAft>
                <a:spcPts val="0"/>
              </a:spcAft>
              <a:buClr>
                <a:schemeClr val="lt1"/>
              </a:buClr>
              <a:buSzPts val="1800"/>
              <a:buFont typeface="Arial"/>
              <a:buChar char="•"/>
            </a:pPr>
            <a:r>
              <a:rPr lang="en">
                <a:solidFill>
                  <a:schemeClr val="lt1"/>
                </a:solidFill>
              </a:rPr>
              <a:t>&lt;datatype&gt; &lt;array_name&gt;[size ]={val0,val1,val2….valsize-1};   </a:t>
            </a:r>
            <a:br>
              <a:rPr lang="en">
                <a:solidFill>
                  <a:schemeClr val="lt1"/>
                </a:solidFill>
              </a:rPr>
            </a:br>
            <a:r>
              <a:rPr lang="en" sz="1400">
                <a:solidFill>
                  <a:schemeClr val="lt1"/>
                </a:solidFill>
              </a:rPr>
              <a:t>//Array declaration by initializing elements and declaring size.</a:t>
            </a:r>
            <a:endParaRPr sz="1400">
              <a:solidFill>
                <a:schemeClr val="lt1"/>
              </a:solidFill>
            </a:endParaRPr>
          </a:p>
          <a:p>
            <a:pPr indent="0" lvl="0" marL="0" rtl="0" algn="l">
              <a:lnSpc>
                <a:spcPct val="115000"/>
              </a:lnSpc>
              <a:spcBef>
                <a:spcPts val="1200"/>
              </a:spcBef>
              <a:spcAft>
                <a:spcPts val="1200"/>
              </a:spcAft>
              <a:buSzPts val="1800"/>
              <a:buNone/>
            </a:pPr>
            <a:r>
              <a:t/>
            </a:r>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sp>
        <p:nvSpPr>
          <p:cNvPr id="250" name="Google Shape;250;p39"/>
          <p:cNvSpPr txBox="1"/>
          <p:nvPr>
            <p:ph idx="1" type="body"/>
          </p:nvPr>
        </p:nvSpPr>
        <p:spPr>
          <a:xfrm>
            <a:off x="311700" y="175050"/>
            <a:ext cx="8520600" cy="4529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0">
                <a:solidFill>
                  <a:schemeClr val="lt1"/>
                </a:solidFill>
              </a:rPr>
              <a:t>Syntax-2-D Arrays and Multidimensional Arrays</a:t>
            </a:r>
            <a:endParaRPr b="1" sz="2000">
              <a:solidFill>
                <a:schemeClr val="lt1"/>
              </a:solidFill>
            </a:endParaRPr>
          </a:p>
          <a:p>
            <a:pPr indent="-285750" lvl="0" marL="285750" rtl="0" algn="l">
              <a:lnSpc>
                <a:spcPct val="115000"/>
              </a:lnSpc>
              <a:spcBef>
                <a:spcPts val="1200"/>
              </a:spcBef>
              <a:spcAft>
                <a:spcPts val="0"/>
              </a:spcAft>
              <a:buClr>
                <a:schemeClr val="lt1"/>
              </a:buClr>
              <a:buSzPts val="1800"/>
              <a:buFont typeface="Roboto"/>
              <a:buChar char="●"/>
            </a:pPr>
            <a:r>
              <a:rPr lang="en">
                <a:solidFill>
                  <a:schemeClr val="lt1"/>
                </a:solidFill>
              </a:rPr>
              <a:t>&lt;datatype&gt; &lt;array_name&gt;[dimension 1 size ][dimension 2 size];</a:t>
            </a:r>
            <a:br>
              <a:rPr lang="en">
                <a:solidFill>
                  <a:schemeClr val="lt1"/>
                </a:solidFill>
              </a:rPr>
            </a:br>
            <a:r>
              <a:rPr lang="en">
                <a:solidFill>
                  <a:schemeClr val="lt1"/>
                </a:solidFill>
              </a:rPr>
              <a:t> </a:t>
            </a:r>
            <a:r>
              <a:rPr lang="en" sz="1400">
                <a:solidFill>
                  <a:schemeClr val="lt1"/>
                </a:solidFill>
              </a:rPr>
              <a:t>//syntax for 2-d array declaration</a:t>
            </a:r>
            <a:r>
              <a:rPr lang="en" sz="1200">
                <a:solidFill>
                  <a:schemeClr val="lt1"/>
                </a:solidFill>
              </a:rPr>
              <a:t> </a:t>
            </a:r>
            <a:endParaRPr sz="1200">
              <a:solidFill>
                <a:schemeClr val="lt1"/>
              </a:solidFill>
            </a:endParaRPr>
          </a:p>
          <a:p>
            <a:pPr indent="-285750" lvl="0" marL="285750" rtl="0" algn="l">
              <a:lnSpc>
                <a:spcPct val="115000"/>
              </a:lnSpc>
              <a:spcBef>
                <a:spcPts val="1200"/>
              </a:spcBef>
              <a:spcAft>
                <a:spcPts val="0"/>
              </a:spcAft>
              <a:buClr>
                <a:schemeClr val="lt1"/>
              </a:buClr>
              <a:buSzPts val="1800"/>
              <a:buFont typeface="Roboto"/>
              <a:buChar char="●"/>
            </a:pPr>
            <a:r>
              <a:rPr lang="en">
                <a:solidFill>
                  <a:schemeClr val="lt1"/>
                </a:solidFill>
              </a:rPr>
              <a:t>&lt;datatype&gt; &lt;array_name&gt;[dimension 1 size][dimension 2 size]......[dimension n]; </a:t>
            </a:r>
            <a:r>
              <a:rPr lang="en" sz="1400">
                <a:solidFill>
                  <a:schemeClr val="lt1"/>
                </a:solidFill>
              </a:rPr>
              <a:t>//syntax for multidimensional array declaration.</a:t>
            </a:r>
            <a:endParaRPr sz="1400">
              <a:solidFill>
                <a:schemeClr val="lt1"/>
              </a:solidFill>
            </a:endParaRPr>
          </a:p>
          <a:p>
            <a:pPr indent="0" lvl="0" marL="0" rtl="0" algn="l">
              <a:lnSpc>
                <a:spcPct val="115000"/>
              </a:lnSpc>
              <a:spcBef>
                <a:spcPts val="1200"/>
              </a:spcBef>
              <a:spcAft>
                <a:spcPts val="0"/>
              </a:spcAft>
              <a:buSzPts val="1800"/>
              <a:buNone/>
            </a:pPr>
            <a:r>
              <a:rPr b="1" lang="en">
                <a:solidFill>
                  <a:schemeClr val="lt1"/>
                </a:solidFill>
              </a:rPr>
              <a:t>Examples</a:t>
            </a:r>
            <a:endParaRPr b="1">
              <a:solidFill>
                <a:schemeClr val="lt1"/>
              </a:solidFill>
            </a:endParaRPr>
          </a:p>
          <a:p>
            <a:pPr indent="-285750" lvl="0" marL="285750" rtl="0" algn="l">
              <a:lnSpc>
                <a:spcPct val="115000"/>
              </a:lnSpc>
              <a:spcBef>
                <a:spcPts val="1200"/>
              </a:spcBef>
              <a:spcAft>
                <a:spcPts val="0"/>
              </a:spcAft>
              <a:buClr>
                <a:schemeClr val="lt1"/>
              </a:buClr>
              <a:buSzPts val="1800"/>
              <a:buFont typeface="Arial"/>
              <a:buChar char="•"/>
            </a:pPr>
            <a:r>
              <a:rPr lang="en">
                <a:solidFill>
                  <a:schemeClr val="lt1"/>
                </a:solidFill>
              </a:rPr>
              <a:t>int a[5];</a:t>
            </a:r>
            <a:endParaRPr>
              <a:solidFill>
                <a:schemeClr val="lt1"/>
              </a:solidFill>
            </a:endParaRPr>
          </a:p>
          <a:p>
            <a:pPr indent="-285750" lvl="0" marL="285750" rtl="0" algn="l">
              <a:lnSpc>
                <a:spcPct val="115000"/>
              </a:lnSpc>
              <a:spcBef>
                <a:spcPts val="1200"/>
              </a:spcBef>
              <a:spcAft>
                <a:spcPts val="0"/>
              </a:spcAft>
              <a:buClr>
                <a:schemeClr val="lt1"/>
              </a:buClr>
              <a:buSzPts val="1800"/>
              <a:buFont typeface="Arial"/>
              <a:buChar char="•"/>
            </a:pPr>
            <a:r>
              <a:rPr lang="en">
                <a:solidFill>
                  <a:schemeClr val="lt1"/>
                </a:solidFill>
              </a:rPr>
              <a:t>int a[ ]={10,20,30,40};</a:t>
            </a:r>
            <a:endParaRPr>
              <a:solidFill>
                <a:schemeClr val="lt1"/>
              </a:solidFill>
            </a:endParaRPr>
          </a:p>
          <a:p>
            <a:pPr indent="-285750" lvl="0" marL="285750" rtl="0" algn="l">
              <a:lnSpc>
                <a:spcPct val="115000"/>
              </a:lnSpc>
              <a:spcBef>
                <a:spcPts val="1200"/>
              </a:spcBef>
              <a:spcAft>
                <a:spcPts val="1200"/>
              </a:spcAft>
              <a:buClr>
                <a:schemeClr val="lt1"/>
              </a:buClr>
              <a:buSzPts val="1800"/>
              <a:buFont typeface="Arial"/>
              <a:buChar char="•"/>
            </a:pPr>
            <a:r>
              <a:rPr lang="en">
                <a:solidFill>
                  <a:schemeClr val="lt1"/>
                </a:solidFill>
              </a:rPr>
              <a:t>int a[5][7];</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316850"/>
            <a:ext cx="8520600" cy="140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950">
                <a:solidFill>
                  <a:srgbClr val="000000"/>
                </a:solidFill>
                <a:highlight>
                  <a:srgbClr val="FFFFFF"/>
                </a:highlight>
                <a:latin typeface="Courier New"/>
                <a:ea typeface="Courier New"/>
                <a:cs typeface="Courier New"/>
                <a:sym typeface="Courier New"/>
              </a:rPr>
              <a:t>A program P reads in 500 integers in the range [0,100] representing the scores of 500 students. It then prints the frequency of each score above 50. what would be the best way for P to store the frequencies?</a:t>
            </a:r>
            <a:endParaRPr sz="2661"/>
          </a:p>
        </p:txBody>
      </p:sp>
      <p:sp>
        <p:nvSpPr>
          <p:cNvPr id="256" name="Google Shape;256;p40"/>
          <p:cNvSpPr txBox="1"/>
          <p:nvPr>
            <p:ph idx="1" type="body"/>
          </p:nvPr>
        </p:nvSpPr>
        <p:spPr>
          <a:xfrm>
            <a:off x="311700" y="1615925"/>
            <a:ext cx="8520600" cy="2952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850">
                <a:solidFill>
                  <a:srgbClr val="000000"/>
                </a:solidFill>
                <a:highlight>
                  <a:srgbClr val="FFFFFF"/>
                </a:highlight>
                <a:latin typeface="Arial"/>
                <a:ea typeface="Arial"/>
                <a:cs typeface="Arial"/>
                <a:sym typeface="Arial"/>
              </a:rPr>
              <a:t>(a) An array of 50 numbers </a:t>
            </a:r>
            <a:endParaRPr sz="185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850">
                <a:solidFill>
                  <a:srgbClr val="000000"/>
                </a:solidFill>
                <a:highlight>
                  <a:srgbClr val="FFFFFF"/>
                </a:highlight>
                <a:latin typeface="Arial"/>
                <a:ea typeface="Arial"/>
                <a:cs typeface="Arial"/>
                <a:sym typeface="Arial"/>
              </a:rPr>
              <a:t>(b) An array of 100 numbers</a:t>
            </a:r>
            <a:endParaRPr sz="185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1850">
                <a:solidFill>
                  <a:srgbClr val="000000"/>
                </a:solidFill>
                <a:highlight>
                  <a:srgbClr val="FFFFFF"/>
                </a:highlight>
                <a:latin typeface="Arial"/>
                <a:ea typeface="Arial"/>
                <a:cs typeface="Arial"/>
                <a:sym typeface="Arial"/>
              </a:rPr>
              <a:t>(c) An array of 500 numbers</a:t>
            </a:r>
            <a:endParaRPr sz="185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800"/>
              <a:buNone/>
            </a:pPr>
            <a:r>
              <a:rPr lang="en" sz="1850">
                <a:solidFill>
                  <a:srgbClr val="000000"/>
                </a:solidFill>
                <a:highlight>
                  <a:srgbClr val="FFFFFF"/>
                </a:highlight>
                <a:latin typeface="Arial"/>
                <a:ea typeface="Arial"/>
                <a:cs typeface="Arial"/>
                <a:sym typeface="Arial"/>
              </a:rPr>
              <a:t>(d) A dynamically allocated array of 550 numbers</a:t>
            </a:r>
            <a:endParaRPr sz="2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TRAVERSAL &amp; INSERTION OF ELEMENTS INTO ARRAY</a:t>
            </a:r>
            <a:endParaRPr>
              <a:solidFill>
                <a:schemeClr val="lt1"/>
              </a:solidFill>
            </a:endParaRPr>
          </a:p>
        </p:txBody>
      </p:sp>
      <p:sp>
        <p:nvSpPr>
          <p:cNvPr id="262" name="Google Shape;262;p41"/>
          <p:cNvSpPr txBox="1"/>
          <p:nvPr>
            <p:ph idx="1" type="body"/>
          </p:nvPr>
        </p:nvSpPr>
        <p:spPr>
          <a:xfrm>
            <a:off x="311700" y="1017800"/>
            <a:ext cx="8520600" cy="355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000">
                <a:solidFill>
                  <a:schemeClr val="lt1"/>
                </a:solidFill>
              </a:rPr>
              <a:t>There are two methods by which we can enter elements to the array.</a:t>
            </a:r>
            <a:endParaRPr sz="2000">
              <a:solidFill>
                <a:schemeClr val="lt1"/>
              </a:solidFill>
            </a:endParaRPr>
          </a:p>
          <a:p>
            <a:pPr indent="0" lvl="1" marL="457200" rtl="0" algn="l">
              <a:lnSpc>
                <a:spcPct val="115000"/>
              </a:lnSpc>
              <a:spcBef>
                <a:spcPts val="1200"/>
              </a:spcBef>
              <a:spcAft>
                <a:spcPts val="0"/>
              </a:spcAft>
              <a:buSzPts val="1400"/>
              <a:buNone/>
            </a:pPr>
            <a:r>
              <a:rPr lang="en" sz="1600">
                <a:solidFill>
                  <a:schemeClr val="lt1"/>
                </a:solidFill>
              </a:rPr>
              <a:t>1)manually entering elements by choosing index value(without loop).</a:t>
            </a:r>
            <a:endParaRPr sz="1600">
              <a:solidFill>
                <a:schemeClr val="lt1"/>
              </a:solidFill>
            </a:endParaRPr>
          </a:p>
          <a:p>
            <a:pPr indent="0" lvl="1" marL="457200" rtl="0" algn="l">
              <a:lnSpc>
                <a:spcPct val="115000"/>
              </a:lnSpc>
              <a:spcBef>
                <a:spcPts val="1200"/>
              </a:spcBef>
              <a:spcAft>
                <a:spcPts val="0"/>
              </a:spcAft>
              <a:buSzPts val="1400"/>
              <a:buNone/>
            </a:pPr>
            <a:r>
              <a:rPr b="1" lang="en" sz="1600">
                <a:solidFill>
                  <a:schemeClr val="lt1"/>
                </a:solidFill>
              </a:rPr>
              <a:t>Syntax</a:t>
            </a:r>
            <a:endParaRPr b="1" sz="1600">
              <a:solidFill>
                <a:schemeClr val="lt1"/>
              </a:solidFill>
            </a:endParaRPr>
          </a:p>
          <a:p>
            <a:pPr indent="0" lvl="1" marL="457200" rtl="0" algn="l">
              <a:lnSpc>
                <a:spcPct val="115000"/>
              </a:lnSpc>
              <a:spcBef>
                <a:spcPts val="1200"/>
              </a:spcBef>
              <a:spcAft>
                <a:spcPts val="0"/>
              </a:spcAft>
              <a:buSzPts val="1400"/>
              <a:buNone/>
            </a:pPr>
            <a:r>
              <a:rPr lang="en" sz="1600">
                <a:solidFill>
                  <a:schemeClr val="lt1"/>
                </a:solidFill>
              </a:rPr>
              <a:t>&lt;array_name&gt; = value;</a:t>
            </a:r>
            <a:endParaRPr sz="1600">
              <a:solidFill>
                <a:schemeClr val="lt1"/>
              </a:solidFill>
            </a:endParaRPr>
          </a:p>
          <a:p>
            <a:pPr indent="0" lvl="1" marL="457200" rtl="0" algn="l">
              <a:lnSpc>
                <a:spcPct val="115000"/>
              </a:lnSpc>
              <a:spcBef>
                <a:spcPts val="1200"/>
              </a:spcBef>
              <a:spcAft>
                <a:spcPts val="0"/>
              </a:spcAft>
              <a:buSzPts val="1400"/>
              <a:buNone/>
            </a:pPr>
            <a:r>
              <a:rPr lang="en" sz="1600">
                <a:solidFill>
                  <a:schemeClr val="lt1"/>
                </a:solidFill>
              </a:rPr>
              <a:t>this method is usually used to update the values in array.</a:t>
            </a:r>
            <a:endParaRPr sz="1600">
              <a:solidFill>
                <a:schemeClr val="lt1"/>
              </a:solidFill>
            </a:endParaRPr>
          </a:p>
          <a:p>
            <a:pPr indent="0" lvl="0" marL="0" rtl="0" algn="l">
              <a:lnSpc>
                <a:spcPct val="115000"/>
              </a:lnSpc>
              <a:spcBef>
                <a:spcPts val="1200"/>
              </a:spcBef>
              <a:spcAft>
                <a:spcPts val="1200"/>
              </a:spcAft>
              <a:buSzPts val="1800"/>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2286000" rtl="0" algn="l">
              <a:lnSpc>
                <a:spcPct val="100000"/>
              </a:lnSpc>
              <a:spcBef>
                <a:spcPts val="0"/>
              </a:spcBef>
              <a:spcAft>
                <a:spcPts val="0"/>
              </a:spcAft>
              <a:buSzPct val="100010"/>
              <a:buNone/>
            </a:pPr>
            <a:r>
              <a:rPr lang="en" sz="3333">
                <a:solidFill>
                  <a:schemeClr val="lt1"/>
                </a:solidFill>
              </a:rPr>
              <a:t> Data Structures</a:t>
            </a:r>
            <a:r>
              <a:rPr lang="en">
                <a:solidFill>
                  <a:schemeClr val="lt1"/>
                </a:solidFill>
              </a:rPr>
              <a:t> </a:t>
            </a:r>
            <a:endParaRPr>
              <a:solidFill>
                <a:schemeClr val="lt1"/>
              </a:solidFill>
            </a:endParaRPr>
          </a:p>
        </p:txBody>
      </p:sp>
      <p:sp>
        <p:nvSpPr>
          <p:cNvPr id="98" name="Google Shape;98;p15"/>
          <p:cNvSpPr txBox="1"/>
          <p:nvPr>
            <p:ph idx="1" type="body"/>
          </p:nvPr>
        </p:nvSpPr>
        <p:spPr>
          <a:xfrm>
            <a:off x="311700" y="1229875"/>
            <a:ext cx="8520600" cy="3339000"/>
          </a:xfrm>
          <a:prstGeom prst="rect">
            <a:avLst/>
          </a:prstGeom>
          <a:solidFill>
            <a:schemeClr val="dk1"/>
          </a:solidFill>
          <a:ln>
            <a:noFill/>
          </a:ln>
        </p:spPr>
        <p:txBody>
          <a:bodyPr anchorCtr="0" anchor="t" bIns="91425" lIns="91425" spcFirstLastPara="1" rIns="91425" wrap="square" tIns="91425">
            <a:normAutofit/>
          </a:bodyPr>
          <a:lstStyle/>
          <a:p>
            <a:pPr indent="-342900" lvl="0" marL="342900" rtl="0" algn="l">
              <a:lnSpc>
                <a:spcPct val="115000"/>
              </a:lnSpc>
              <a:spcBef>
                <a:spcPts val="0"/>
              </a:spcBef>
              <a:spcAft>
                <a:spcPts val="0"/>
              </a:spcAft>
              <a:buClr>
                <a:schemeClr val="lt1"/>
              </a:buClr>
              <a:buSzPts val="1800"/>
              <a:buFont typeface="Arial"/>
              <a:buChar char="•"/>
            </a:pPr>
            <a:r>
              <a:rPr lang="en" sz="2200">
                <a:solidFill>
                  <a:schemeClr val="lt1"/>
                </a:solidFill>
              </a:rPr>
              <a:t>Program=Algorithm + ”</a:t>
            </a:r>
            <a:r>
              <a:rPr lang="en" sz="2200" u="sng">
                <a:solidFill>
                  <a:schemeClr val="lt1"/>
                </a:solidFill>
              </a:rPr>
              <a:t>Data Structures”</a:t>
            </a:r>
            <a:endParaRPr sz="2200" u="sng">
              <a:solidFill>
                <a:schemeClr val="lt1"/>
              </a:solidFill>
            </a:endParaRPr>
          </a:p>
          <a:p>
            <a:pPr indent="-342900" lvl="0" marL="342900" rtl="0" algn="l">
              <a:lnSpc>
                <a:spcPct val="115000"/>
              </a:lnSpc>
              <a:spcBef>
                <a:spcPts val="1200"/>
              </a:spcBef>
              <a:spcAft>
                <a:spcPts val="0"/>
              </a:spcAft>
              <a:buClr>
                <a:schemeClr val="lt1"/>
              </a:buClr>
              <a:buSzPts val="1800"/>
              <a:buFont typeface="Arial"/>
              <a:buChar char="•"/>
            </a:pPr>
            <a:r>
              <a:rPr lang="en" sz="2200">
                <a:solidFill>
                  <a:schemeClr val="lt1"/>
                </a:solidFill>
              </a:rPr>
              <a:t>In simple words it is the part of a program to store and represent       elements of data along with the relationships existing between them.</a:t>
            </a:r>
            <a:endParaRPr sz="2200">
              <a:solidFill>
                <a:schemeClr val="lt1"/>
              </a:solidFill>
            </a:endParaRPr>
          </a:p>
          <a:p>
            <a:pPr indent="-228600" lvl="0" marL="342900" rtl="0" algn="l">
              <a:lnSpc>
                <a:spcPct val="115000"/>
              </a:lnSpc>
              <a:spcBef>
                <a:spcPts val="1200"/>
              </a:spcBef>
              <a:spcAft>
                <a:spcPts val="0"/>
              </a:spcAft>
              <a:buClr>
                <a:schemeClr val="lt1"/>
              </a:buClr>
              <a:buSzPts val="1800"/>
              <a:buFont typeface="Arial"/>
              <a:buNone/>
            </a:pPr>
            <a:r>
              <a:t/>
            </a:r>
            <a:endParaRPr sz="2200">
              <a:solidFill>
                <a:schemeClr val="lt1"/>
              </a:solidFill>
            </a:endParaRPr>
          </a:p>
          <a:p>
            <a:pPr indent="-228600" lvl="0" marL="342900" rtl="0" algn="l">
              <a:lnSpc>
                <a:spcPct val="115000"/>
              </a:lnSpc>
              <a:spcBef>
                <a:spcPts val="1200"/>
              </a:spcBef>
              <a:spcAft>
                <a:spcPts val="1200"/>
              </a:spcAft>
              <a:buClr>
                <a:schemeClr val="lt1"/>
              </a:buClr>
              <a:buSzPts val="1800"/>
              <a:buFont typeface="Arial"/>
              <a:buNone/>
            </a:pPr>
            <a:r>
              <a:t/>
            </a:r>
            <a:endParaRPr sz="22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sp>
        <p:nvSpPr>
          <p:cNvPr id="267" name="Google Shape;267;p42"/>
          <p:cNvSpPr txBox="1"/>
          <p:nvPr>
            <p:ph idx="1" type="body"/>
          </p:nvPr>
        </p:nvSpPr>
        <p:spPr>
          <a:xfrm>
            <a:off x="311700" y="205375"/>
            <a:ext cx="8520600" cy="436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chemeClr val="lt1"/>
                </a:solidFill>
              </a:rPr>
              <a:t>Example code for first method</a:t>
            </a:r>
            <a:endParaRPr u="sng">
              <a:solidFill>
                <a:schemeClr val="lt1"/>
              </a:solidFill>
            </a:endParaRPr>
          </a:p>
          <a:p>
            <a:pPr indent="0" lvl="0" marL="0" rtl="0" algn="l">
              <a:lnSpc>
                <a:spcPct val="100000"/>
              </a:lnSpc>
              <a:spcBef>
                <a:spcPts val="1200"/>
              </a:spcBef>
              <a:spcAft>
                <a:spcPts val="0"/>
              </a:spcAft>
              <a:buSzPts val="1800"/>
              <a:buNone/>
            </a:pPr>
            <a:r>
              <a:rPr lang="en">
                <a:solidFill>
                  <a:schemeClr val="lt1"/>
                </a:solidFill>
                <a:latin typeface="Corbel"/>
                <a:ea typeface="Corbel"/>
                <a:cs typeface="Corbel"/>
                <a:sym typeface="Corbel"/>
              </a:rPr>
              <a:t>#include &lt;stdio.h&gt;</a:t>
            </a:r>
            <a:endParaRPr>
              <a:solidFill>
                <a:schemeClr val="lt1"/>
              </a:solidFill>
              <a:latin typeface="Corbel"/>
              <a:ea typeface="Corbel"/>
              <a:cs typeface="Corbel"/>
              <a:sym typeface="Corbel"/>
            </a:endParaRPr>
          </a:p>
          <a:p>
            <a:pPr indent="0" lvl="0" marL="0" rtl="0" algn="l">
              <a:lnSpc>
                <a:spcPct val="100000"/>
              </a:lnSpc>
              <a:spcBef>
                <a:spcPts val="1200"/>
              </a:spcBef>
              <a:spcAft>
                <a:spcPts val="0"/>
              </a:spcAft>
              <a:buSzPts val="1800"/>
              <a:buNone/>
            </a:pPr>
            <a:r>
              <a:rPr lang="en">
                <a:solidFill>
                  <a:schemeClr val="lt1"/>
                </a:solidFill>
                <a:latin typeface="Corbel"/>
                <a:ea typeface="Corbel"/>
                <a:cs typeface="Corbel"/>
                <a:sym typeface="Corbel"/>
              </a:rPr>
              <a:t>void main(){</a:t>
            </a:r>
            <a:endParaRPr>
              <a:solidFill>
                <a:schemeClr val="lt1"/>
              </a:solidFill>
              <a:latin typeface="Corbel"/>
              <a:ea typeface="Corbel"/>
              <a:cs typeface="Corbel"/>
              <a:sym typeface="Corbel"/>
            </a:endParaRPr>
          </a:p>
          <a:p>
            <a:pPr indent="0" lvl="0" marL="0" rtl="0" algn="l">
              <a:lnSpc>
                <a:spcPct val="100000"/>
              </a:lnSpc>
              <a:spcBef>
                <a:spcPts val="1200"/>
              </a:spcBef>
              <a:spcAft>
                <a:spcPts val="0"/>
              </a:spcAft>
              <a:buSzPts val="1800"/>
              <a:buNone/>
            </a:pPr>
            <a:r>
              <a:rPr lang="en">
                <a:solidFill>
                  <a:schemeClr val="lt1"/>
                </a:solidFill>
                <a:latin typeface="Corbel"/>
                <a:ea typeface="Corbel"/>
                <a:cs typeface="Corbel"/>
                <a:sym typeface="Corbel"/>
              </a:rPr>
              <a:t>	int a[ ] = {5,6,7,8};</a:t>
            </a:r>
            <a:endParaRPr>
              <a:solidFill>
                <a:schemeClr val="lt1"/>
              </a:solidFill>
              <a:latin typeface="Corbel"/>
              <a:ea typeface="Corbel"/>
              <a:cs typeface="Corbel"/>
              <a:sym typeface="Corbel"/>
            </a:endParaRPr>
          </a:p>
          <a:p>
            <a:pPr indent="0" lvl="0" marL="0" rtl="0" algn="l">
              <a:lnSpc>
                <a:spcPct val="100000"/>
              </a:lnSpc>
              <a:spcBef>
                <a:spcPts val="1200"/>
              </a:spcBef>
              <a:spcAft>
                <a:spcPts val="0"/>
              </a:spcAft>
              <a:buSzPts val="1800"/>
              <a:buNone/>
            </a:pPr>
            <a:r>
              <a:rPr lang="en">
                <a:solidFill>
                  <a:schemeClr val="lt1"/>
                </a:solidFill>
                <a:latin typeface="Corbel"/>
                <a:ea typeface="Corbel"/>
                <a:cs typeface="Corbel"/>
                <a:sym typeface="Corbel"/>
              </a:rPr>
              <a:t>	cout&lt;&lt;a[1]&lt;&lt;”\n”;  //the output will be 6</a:t>
            </a:r>
            <a:endParaRPr>
              <a:solidFill>
                <a:schemeClr val="lt1"/>
              </a:solidFill>
              <a:latin typeface="Corbel"/>
              <a:ea typeface="Corbel"/>
              <a:cs typeface="Corbel"/>
              <a:sym typeface="Corbel"/>
            </a:endParaRPr>
          </a:p>
          <a:p>
            <a:pPr indent="0" lvl="0" marL="0" rtl="0" algn="l">
              <a:lnSpc>
                <a:spcPct val="100000"/>
              </a:lnSpc>
              <a:spcBef>
                <a:spcPts val="1200"/>
              </a:spcBef>
              <a:spcAft>
                <a:spcPts val="0"/>
              </a:spcAft>
              <a:buSzPts val="1800"/>
              <a:buNone/>
            </a:pPr>
            <a:r>
              <a:rPr lang="en">
                <a:solidFill>
                  <a:schemeClr val="lt1"/>
                </a:solidFill>
                <a:latin typeface="Corbel"/>
                <a:ea typeface="Corbel"/>
                <a:cs typeface="Corbel"/>
                <a:sym typeface="Corbel"/>
              </a:rPr>
              <a:t>	a[1]=10;</a:t>
            </a:r>
            <a:endParaRPr>
              <a:solidFill>
                <a:schemeClr val="lt1"/>
              </a:solidFill>
              <a:latin typeface="Corbel"/>
              <a:ea typeface="Corbel"/>
              <a:cs typeface="Corbel"/>
              <a:sym typeface="Corbel"/>
            </a:endParaRPr>
          </a:p>
          <a:p>
            <a:pPr indent="0" lvl="0" marL="0" rtl="0" algn="l">
              <a:lnSpc>
                <a:spcPct val="100000"/>
              </a:lnSpc>
              <a:spcBef>
                <a:spcPts val="1200"/>
              </a:spcBef>
              <a:spcAft>
                <a:spcPts val="0"/>
              </a:spcAft>
              <a:buSzPts val="1800"/>
              <a:buNone/>
            </a:pPr>
            <a:r>
              <a:rPr lang="en">
                <a:solidFill>
                  <a:schemeClr val="lt1"/>
                </a:solidFill>
                <a:latin typeface="Corbel"/>
                <a:ea typeface="Corbel"/>
                <a:cs typeface="Corbel"/>
                <a:sym typeface="Corbel"/>
              </a:rPr>
              <a:t>	cout&lt;&lt;a[1]&lt;&lt;”\n”;   //the output will be 10</a:t>
            </a:r>
            <a:endParaRPr>
              <a:solidFill>
                <a:schemeClr val="lt1"/>
              </a:solidFill>
              <a:latin typeface="Corbel"/>
              <a:ea typeface="Corbel"/>
              <a:cs typeface="Corbel"/>
              <a:sym typeface="Corbel"/>
            </a:endParaRPr>
          </a:p>
          <a:p>
            <a:pPr indent="0" lvl="0" marL="0" rtl="0" algn="l">
              <a:lnSpc>
                <a:spcPct val="100000"/>
              </a:lnSpc>
              <a:spcBef>
                <a:spcPts val="1200"/>
              </a:spcBef>
              <a:spcAft>
                <a:spcPts val="0"/>
              </a:spcAft>
              <a:buSzPts val="1800"/>
              <a:buNone/>
            </a:pPr>
            <a:r>
              <a:rPr lang="en">
                <a:solidFill>
                  <a:schemeClr val="lt1"/>
                </a:solidFill>
                <a:latin typeface="Corbel"/>
                <a:ea typeface="Corbel"/>
                <a:cs typeface="Corbel"/>
                <a:sym typeface="Corbel"/>
              </a:rPr>
              <a:t>}</a:t>
            </a:r>
            <a:endParaRPr>
              <a:solidFill>
                <a:schemeClr val="lt1"/>
              </a:solidFill>
              <a:latin typeface="Corbel"/>
              <a:ea typeface="Corbel"/>
              <a:cs typeface="Corbel"/>
              <a:sym typeface="Corbel"/>
            </a:endParaRPr>
          </a:p>
          <a:p>
            <a:pPr indent="0" lvl="0" marL="0" rtl="0" algn="l">
              <a:lnSpc>
                <a:spcPct val="115000"/>
              </a:lnSpc>
              <a:spcBef>
                <a:spcPts val="1200"/>
              </a:spcBef>
              <a:spcAft>
                <a:spcPts val="1200"/>
              </a:spcAft>
              <a:buSzPts val="1800"/>
              <a:buNone/>
            </a:pPr>
            <a:r>
              <a:t/>
            </a:r>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 name="Shape 271"/>
        <p:cNvGrpSpPr/>
        <p:nvPr/>
      </p:nvGrpSpPr>
      <p:grpSpPr>
        <a:xfrm>
          <a:off x="0" y="0"/>
          <a:ext cx="0" cy="0"/>
          <a:chOff x="0" y="0"/>
          <a:chExt cx="0" cy="0"/>
        </a:xfrm>
      </p:grpSpPr>
      <p:sp>
        <p:nvSpPr>
          <p:cNvPr id="272" name="Google Shape;272;p43"/>
          <p:cNvSpPr txBox="1"/>
          <p:nvPr>
            <p:ph idx="1" type="body"/>
          </p:nvPr>
        </p:nvSpPr>
        <p:spPr>
          <a:xfrm>
            <a:off x="311700" y="308050"/>
            <a:ext cx="8520600" cy="42609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108108"/>
              <a:buNone/>
            </a:pPr>
            <a:r>
              <a:rPr lang="en">
                <a:solidFill>
                  <a:schemeClr val="lt1"/>
                </a:solidFill>
              </a:rPr>
              <a:t>2)iterating/traversing through each index using a </a:t>
            </a:r>
            <a:r>
              <a:rPr lang="en" u="sng">
                <a:solidFill>
                  <a:schemeClr val="lt1"/>
                </a:solidFill>
              </a:rPr>
              <a:t>loop</a:t>
            </a:r>
            <a:r>
              <a:rPr lang="en">
                <a:solidFill>
                  <a:schemeClr val="lt1"/>
                </a:solidFill>
              </a:rPr>
              <a:t> and entering the desired values.  </a:t>
            </a:r>
            <a:endParaRPr>
              <a:solidFill>
                <a:schemeClr val="lt1"/>
              </a:solidFill>
            </a:endParaRPr>
          </a:p>
          <a:p>
            <a:pPr indent="0" lvl="0" marL="0" rtl="0" algn="l">
              <a:lnSpc>
                <a:spcPct val="115000"/>
              </a:lnSpc>
              <a:spcBef>
                <a:spcPts val="1200"/>
              </a:spcBef>
              <a:spcAft>
                <a:spcPts val="0"/>
              </a:spcAft>
              <a:buSzPct val="108108"/>
              <a:buNone/>
            </a:pPr>
            <a:r>
              <a:rPr lang="en">
                <a:solidFill>
                  <a:schemeClr val="lt1"/>
                </a:solidFill>
              </a:rPr>
              <a:t>Generally we use for loop or while loop to iterate through the array and add elements.  </a:t>
            </a:r>
            <a:endParaRPr>
              <a:solidFill>
                <a:schemeClr val="lt1"/>
              </a:solidFill>
            </a:endParaRPr>
          </a:p>
          <a:p>
            <a:pPr indent="0" lvl="0" marL="0" rtl="0" algn="l">
              <a:lnSpc>
                <a:spcPct val="115000"/>
              </a:lnSpc>
              <a:spcBef>
                <a:spcPts val="1200"/>
              </a:spcBef>
              <a:spcAft>
                <a:spcPts val="0"/>
              </a:spcAft>
              <a:buSzPct val="108108"/>
              <a:buNone/>
            </a:pPr>
            <a:r>
              <a:rPr b="1" lang="en">
                <a:solidFill>
                  <a:schemeClr val="lt1"/>
                </a:solidFill>
              </a:rPr>
              <a:t>Syntax</a:t>
            </a:r>
            <a:r>
              <a:rPr lang="en">
                <a:solidFill>
                  <a:schemeClr val="lt1"/>
                </a:solidFill>
              </a:rPr>
              <a:t>	</a:t>
            </a:r>
            <a:endParaRPr>
              <a:solidFill>
                <a:schemeClr val="lt1"/>
              </a:solidFill>
            </a:endParaRPr>
          </a:p>
          <a:p>
            <a:pPr indent="0" lvl="0" marL="0" rtl="0" algn="l">
              <a:lnSpc>
                <a:spcPct val="115000"/>
              </a:lnSpc>
              <a:spcBef>
                <a:spcPts val="1200"/>
              </a:spcBef>
              <a:spcAft>
                <a:spcPts val="0"/>
              </a:spcAft>
              <a:buSzPct val="121621"/>
              <a:buNone/>
            </a:pPr>
            <a:r>
              <a:rPr b="1" lang="en" sz="1600">
                <a:solidFill>
                  <a:schemeClr val="lt1"/>
                </a:solidFill>
              </a:rPr>
              <a:t>For loop</a:t>
            </a:r>
            <a:endParaRPr b="1" sz="1600">
              <a:solidFill>
                <a:schemeClr val="lt1"/>
              </a:solidFill>
            </a:endParaRPr>
          </a:p>
          <a:p>
            <a:pPr indent="0" lvl="0" marL="0" rtl="0" algn="l">
              <a:lnSpc>
                <a:spcPct val="100000"/>
              </a:lnSpc>
              <a:spcBef>
                <a:spcPts val="1200"/>
              </a:spcBef>
              <a:spcAft>
                <a:spcPts val="0"/>
              </a:spcAft>
              <a:buSzPct val="121621"/>
              <a:buNone/>
            </a:pPr>
            <a:r>
              <a:rPr lang="en" sz="1600">
                <a:solidFill>
                  <a:schemeClr val="lt1"/>
                </a:solidFill>
              </a:rPr>
              <a:t>Assume an array a of size n exists with no elements in it.</a:t>
            </a:r>
            <a:endParaRPr/>
          </a:p>
          <a:p>
            <a:pPr indent="0" lvl="0" marL="0" rtl="0" algn="l">
              <a:lnSpc>
                <a:spcPct val="100000"/>
              </a:lnSpc>
              <a:spcBef>
                <a:spcPts val="1200"/>
              </a:spcBef>
              <a:spcAft>
                <a:spcPts val="0"/>
              </a:spcAft>
              <a:buSzPct val="121621"/>
              <a:buNone/>
            </a:pPr>
            <a:br>
              <a:rPr b="1" lang="en" sz="1600">
                <a:solidFill>
                  <a:schemeClr val="lt1"/>
                </a:solidFill>
              </a:rPr>
            </a:br>
            <a:r>
              <a:rPr lang="en" sz="1900">
                <a:solidFill>
                  <a:schemeClr val="lt1"/>
                </a:solidFill>
                <a:latin typeface="Corbel"/>
                <a:ea typeface="Corbel"/>
                <a:cs typeface="Corbel"/>
                <a:sym typeface="Corbel"/>
              </a:rPr>
              <a:t>for(int i=0;i&lt;n;i++){   	</a:t>
            </a:r>
            <a:r>
              <a:rPr lang="en" sz="1600">
                <a:solidFill>
                  <a:schemeClr val="lt1"/>
                </a:solidFill>
              </a:rPr>
              <a:t>//i is the iterator here which access the indices of the array.</a:t>
            </a:r>
            <a:endParaRPr sz="1600">
              <a:solidFill>
                <a:schemeClr val="lt1"/>
              </a:solidFill>
            </a:endParaRPr>
          </a:p>
          <a:p>
            <a:pPr indent="0" lvl="0" marL="0" rtl="0" algn="l">
              <a:lnSpc>
                <a:spcPct val="100000"/>
              </a:lnSpc>
              <a:spcBef>
                <a:spcPts val="1200"/>
              </a:spcBef>
              <a:spcAft>
                <a:spcPts val="0"/>
              </a:spcAft>
              <a:buSzPct val="102418"/>
              <a:buNone/>
            </a:pPr>
            <a:r>
              <a:rPr lang="en" sz="1900">
                <a:solidFill>
                  <a:schemeClr val="lt1"/>
                </a:solidFill>
                <a:latin typeface="Corbel"/>
                <a:ea typeface="Corbel"/>
                <a:cs typeface="Corbel"/>
                <a:sym typeface="Corbel"/>
              </a:rPr>
              <a:t>cin&gt;&gt;a[i];</a:t>
            </a:r>
            <a:endParaRPr sz="1900">
              <a:solidFill>
                <a:schemeClr val="lt1"/>
              </a:solidFill>
              <a:latin typeface="Corbel"/>
              <a:ea typeface="Corbel"/>
              <a:cs typeface="Corbel"/>
              <a:sym typeface="Corbel"/>
            </a:endParaRPr>
          </a:p>
          <a:p>
            <a:pPr indent="0" lvl="0" marL="0" rtl="0" algn="l">
              <a:lnSpc>
                <a:spcPct val="100000"/>
              </a:lnSpc>
              <a:spcBef>
                <a:spcPts val="1200"/>
              </a:spcBef>
              <a:spcAft>
                <a:spcPts val="0"/>
              </a:spcAft>
              <a:buSzPct val="102418"/>
              <a:buNone/>
            </a:pPr>
            <a:r>
              <a:rPr lang="en" sz="1900">
                <a:solidFill>
                  <a:schemeClr val="lt1"/>
                </a:solidFill>
                <a:latin typeface="Corbel"/>
                <a:ea typeface="Corbel"/>
                <a:cs typeface="Corbel"/>
                <a:sym typeface="Corbel"/>
              </a:rPr>
              <a:t>}</a:t>
            </a:r>
            <a:br>
              <a:rPr lang="en">
                <a:solidFill>
                  <a:schemeClr val="lt1"/>
                </a:solidFill>
              </a:rPr>
            </a:br>
            <a:endParaRPr>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sp>
        <p:nvSpPr>
          <p:cNvPr id="277" name="Google Shape;277;p44"/>
          <p:cNvSpPr txBox="1"/>
          <p:nvPr>
            <p:ph idx="1" type="body"/>
          </p:nvPr>
        </p:nvSpPr>
        <p:spPr>
          <a:xfrm>
            <a:off x="311700" y="252050"/>
            <a:ext cx="8520600" cy="4316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1600">
                <a:solidFill>
                  <a:schemeClr val="lt1"/>
                </a:solidFill>
              </a:rPr>
              <a:t>While loop</a:t>
            </a:r>
            <a:endParaRPr b="1" sz="1600">
              <a:solidFill>
                <a:schemeClr val="lt1"/>
              </a:solidFill>
            </a:endParaRPr>
          </a:p>
          <a:p>
            <a:pPr indent="0" lvl="0" marL="0" rtl="0" algn="l">
              <a:lnSpc>
                <a:spcPct val="115000"/>
              </a:lnSpc>
              <a:spcBef>
                <a:spcPts val="1200"/>
              </a:spcBef>
              <a:spcAft>
                <a:spcPts val="0"/>
              </a:spcAft>
              <a:buSzPts val="1800"/>
              <a:buNone/>
            </a:pPr>
            <a:r>
              <a:rPr lang="en">
                <a:solidFill>
                  <a:schemeClr val="lt1"/>
                </a:solidFill>
              </a:rPr>
              <a:t>Assume an array ‘a’ of size n,we declare an iterator ‘i’ outside the loop.</a:t>
            </a:r>
            <a:endParaRPr>
              <a:solidFill>
                <a:schemeClr val="lt1"/>
              </a:solidFill>
            </a:endParaRPr>
          </a:p>
          <a:p>
            <a:pPr indent="0" lvl="0" marL="0" rtl="0" algn="l">
              <a:lnSpc>
                <a:spcPct val="115000"/>
              </a:lnSpc>
              <a:spcBef>
                <a:spcPts val="1200"/>
              </a:spcBef>
              <a:spcAft>
                <a:spcPts val="0"/>
              </a:spcAft>
              <a:buSzPts val="1800"/>
              <a:buNone/>
            </a:pPr>
            <a:r>
              <a:rPr b="1" lang="en" sz="1600" u="sng">
                <a:solidFill>
                  <a:schemeClr val="lt1"/>
                </a:solidFill>
              </a:rPr>
              <a:t>Code</a:t>
            </a:r>
            <a:endParaRPr b="1" sz="1600" u="sng">
              <a:solidFill>
                <a:schemeClr val="lt1"/>
              </a:solidFill>
            </a:endParaRPr>
          </a:p>
          <a:p>
            <a:pPr indent="0" lvl="0" marL="0" rtl="0" algn="l">
              <a:lnSpc>
                <a:spcPct val="115000"/>
              </a:lnSpc>
              <a:spcBef>
                <a:spcPts val="1200"/>
              </a:spcBef>
              <a:spcAft>
                <a:spcPts val="0"/>
              </a:spcAft>
              <a:buSzPts val="1800"/>
              <a:buNone/>
            </a:pPr>
            <a:r>
              <a:rPr lang="en">
                <a:solidFill>
                  <a:schemeClr val="lt1"/>
                </a:solidFill>
                <a:latin typeface="Corbel"/>
                <a:ea typeface="Corbel"/>
                <a:cs typeface="Corbel"/>
                <a:sym typeface="Corbel"/>
              </a:rPr>
              <a:t>int a[n];</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ts val="1800"/>
              <a:buNone/>
            </a:pPr>
            <a:r>
              <a:rPr lang="en">
                <a:solidFill>
                  <a:schemeClr val="lt1"/>
                </a:solidFill>
                <a:latin typeface="Corbel"/>
                <a:ea typeface="Corbel"/>
                <a:cs typeface="Corbel"/>
                <a:sym typeface="Corbel"/>
              </a:rPr>
              <a:t>int i=0;  //iterator declared and initialized to 0</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ts val="1800"/>
              <a:buNone/>
            </a:pPr>
            <a:r>
              <a:rPr lang="en">
                <a:solidFill>
                  <a:schemeClr val="lt1"/>
                </a:solidFill>
                <a:latin typeface="Corbel"/>
                <a:ea typeface="Corbel"/>
                <a:cs typeface="Corbel"/>
                <a:sym typeface="Corbel"/>
              </a:rPr>
              <a:t>while(i&lt;n){</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ts val="1800"/>
              <a:buNone/>
            </a:pPr>
            <a:r>
              <a:rPr lang="en">
                <a:solidFill>
                  <a:schemeClr val="lt1"/>
                </a:solidFill>
                <a:latin typeface="Corbel"/>
                <a:ea typeface="Corbel"/>
                <a:cs typeface="Corbel"/>
                <a:sym typeface="Corbel"/>
              </a:rPr>
              <a:t>	cin&gt;&gt;a[i];</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ts val="1800"/>
              <a:buNone/>
            </a:pPr>
            <a:r>
              <a:rPr lang="en">
                <a:solidFill>
                  <a:schemeClr val="lt1"/>
                </a:solidFill>
                <a:latin typeface="Corbel"/>
                <a:ea typeface="Corbel"/>
                <a:cs typeface="Corbel"/>
                <a:sym typeface="Corbel"/>
              </a:rPr>
              <a:t>	i++;</a:t>
            </a:r>
            <a:endParaRPr>
              <a:solidFill>
                <a:schemeClr val="lt1"/>
              </a:solidFill>
              <a:latin typeface="Corbel"/>
              <a:ea typeface="Corbel"/>
              <a:cs typeface="Corbel"/>
              <a:sym typeface="Corbel"/>
            </a:endParaRPr>
          </a:p>
          <a:p>
            <a:pPr indent="0" lvl="0" marL="0" rtl="0" algn="l">
              <a:lnSpc>
                <a:spcPct val="115000"/>
              </a:lnSpc>
              <a:spcBef>
                <a:spcPts val="1200"/>
              </a:spcBef>
              <a:spcAft>
                <a:spcPts val="1200"/>
              </a:spcAft>
              <a:buSzPts val="1800"/>
              <a:buNone/>
            </a:pPr>
            <a:r>
              <a:rPr lang="en">
                <a:solidFill>
                  <a:schemeClr val="lt1"/>
                </a:solidFill>
                <a:latin typeface="Corbel"/>
                <a:ea typeface="Corbel"/>
                <a:cs typeface="Corbel"/>
                <a:sym typeface="Corbel"/>
              </a:rPr>
              <a:t>	}</a:t>
            </a:r>
            <a:endParaRPr>
              <a:solidFill>
                <a:schemeClr val="lt1"/>
              </a:solidFill>
              <a:latin typeface="Corbel"/>
              <a:ea typeface="Corbel"/>
              <a:cs typeface="Corbel"/>
              <a:sym typeface="Corbe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sp>
        <p:nvSpPr>
          <p:cNvPr id="282" name="Google Shape;282;p4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457200" lvl="0" marL="457200" rtl="0" algn="l">
              <a:lnSpc>
                <a:spcPct val="100000"/>
              </a:lnSpc>
              <a:spcBef>
                <a:spcPts val="0"/>
              </a:spcBef>
              <a:spcAft>
                <a:spcPts val="0"/>
              </a:spcAft>
              <a:buSzPct val="111111"/>
              <a:buNone/>
            </a:pPr>
            <a:r>
              <a:rPr lang="en">
                <a:solidFill>
                  <a:schemeClr val="lt1"/>
                </a:solidFill>
              </a:rPr>
              <a:t>PRINTING OF ELEMENTS OF ARRAY</a:t>
            </a:r>
            <a:endParaRPr>
              <a:solidFill>
                <a:schemeClr val="lt1"/>
              </a:solidFill>
            </a:endParaRPr>
          </a:p>
        </p:txBody>
      </p:sp>
      <p:sp>
        <p:nvSpPr>
          <p:cNvPr id="283" name="Google Shape;283;p4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Same method of entering elements is used here only difference is that instead of ‘cin’ statement in the code in previous slides we use ‘cout’ statement.</a:t>
            </a:r>
            <a:endParaRPr>
              <a:solidFill>
                <a:schemeClr val="lt1"/>
              </a:solidFill>
            </a:endParaRPr>
          </a:p>
          <a:p>
            <a:pPr indent="0" lvl="0" marL="0" rtl="0" algn="l">
              <a:lnSpc>
                <a:spcPct val="115000"/>
              </a:lnSpc>
              <a:spcBef>
                <a:spcPts val="1200"/>
              </a:spcBef>
              <a:spcAft>
                <a:spcPts val="0"/>
              </a:spcAft>
              <a:buSzPts val="1800"/>
              <a:buNone/>
            </a:pPr>
            <a:r>
              <a:rPr lang="en" sz="2000">
                <a:solidFill>
                  <a:schemeClr val="lt1"/>
                </a:solidFill>
              </a:rPr>
              <a:t>Example code</a:t>
            </a:r>
            <a:endParaRPr sz="2000">
              <a:solidFill>
                <a:schemeClr val="lt1"/>
              </a:solidFill>
            </a:endParaRPr>
          </a:p>
          <a:p>
            <a:pPr indent="0" lvl="0" marL="0" rtl="0" algn="l">
              <a:lnSpc>
                <a:spcPct val="115000"/>
              </a:lnSpc>
              <a:spcBef>
                <a:spcPts val="1200"/>
              </a:spcBef>
              <a:spcAft>
                <a:spcPts val="0"/>
              </a:spcAft>
              <a:buSzPts val="1800"/>
              <a:buNone/>
            </a:pPr>
            <a:r>
              <a:rPr lang="en" sz="2000">
                <a:solidFill>
                  <a:schemeClr val="lt1"/>
                </a:solidFill>
              </a:rPr>
              <a:t>1.</a:t>
            </a:r>
            <a:endParaRPr/>
          </a:p>
          <a:p>
            <a:pPr indent="0" lvl="0" marL="0" rtl="0" algn="l">
              <a:lnSpc>
                <a:spcPct val="115000"/>
              </a:lnSpc>
              <a:spcBef>
                <a:spcPts val="1200"/>
              </a:spcBef>
              <a:spcAft>
                <a:spcPts val="0"/>
              </a:spcAft>
              <a:buSzPts val="1800"/>
              <a:buNone/>
            </a:pPr>
            <a:r>
              <a:rPr lang="en" sz="2000">
                <a:solidFill>
                  <a:schemeClr val="lt1"/>
                </a:solidFill>
                <a:latin typeface="Corbel"/>
                <a:ea typeface="Corbel"/>
                <a:cs typeface="Corbel"/>
                <a:sym typeface="Corbel"/>
              </a:rPr>
              <a:t>int a[ ]={2,3,4};</a:t>
            </a:r>
            <a:endParaRPr sz="2000">
              <a:solidFill>
                <a:schemeClr val="lt1"/>
              </a:solidFill>
              <a:latin typeface="Corbel"/>
              <a:ea typeface="Corbel"/>
              <a:cs typeface="Corbel"/>
              <a:sym typeface="Corbel"/>
            </a:endParaRPr>
          </a:p>
          <a:p>
            <a:pPr indent="0" lvl="0" marL="0" rtl="0" algn="l">
              <a:lnSpc>
                <a:spcPct val="115000"/>
              </a:lnSpc>
              <a:spcBef>
                <a:spcPts val="1200"/>
              </a:spcBef>
              <a:spcAft>
                <a:spcPts val="1200"/>
              </a:spcAft>
              <a:buSzPts val="1800"/>
              <a:buNone/>
            </a:pPr>
            <a:r>
              <a:rPr lang="en" sz="2000">
                <a:solidFill>
                  <a:schemeClr val="lt1"/>
                </a:solidFill>
                <a:latin typeface="Corbel"/>
                <a:ea typeface="Corbel"/>
                <a:cs typeface="Corbel"/>
                <a:sym typeface="Corbel"/>
              </a:rPr>
              <a:t>cout&lt;&lt;a[2];  //output is 2 </a:t>
            </a:r>
            <a:endParaRPr sz="2000">
              <a:solidFill>
                <a:schemeClr val="lt1"/>
              </a:solidFill>
              <a:latin typeface="Corbel"/>
              <a:ea typeface="Corbel"/>
              <a:cs typeface="Corbel"/>
              <a:sym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7" name="Shape 287"/>
        <p:cNvGrpSpPr/>
        <p:nvPr/>
      </p:nvGrpSpPr>
      <p:grpSpPr>
        <a:xfrm>
          <a:off x="0" y="0"/>
          <a:ext cx="0" cy="0"/>
          <a:chOff x="0" y="0"/>
          <a:chExt cx="0" cy="0"/>
        </a:xfrm>
      </p:grpSpPr>
      <p:sp>
        <p:nvSpPr>
          <p:cNvPr id="288" name="Google Shape;288;p46"/>
          <p:cNvSpPr txBox="1"/>
          <p:nvPr>
            <p:ph idx="1" type="body"/>
          </p:nvPr>
        </p:nvSpPr>
        <p:spPr>
          <a:xfrm>
            <a:off x="311700" y="121350"/>
            <a:ext cx="8520600" cy="444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lt1"/>
                </a:solidFill>
              </a:rPr>
              <a:t>2.</a:t>
            </a:r>
            <a:endParaRPr>
              <a:solidFill>
                <a:schemeClr val="lt1"/>
              </a:solidFill>
            </a:endParaRPr>
          </a:p>
          <a:p>
            <a:pPr indent="0" lvl="0" marL="0" rtl="0" algn="l">
              <a:lnSpc>
                <a:spcPct val="115000"/>
              </a:lnSpc>
              <a:spcBef>
                <a:spcPts val="1200"/>
              </a:spcBef>
              <a:spcAft>
                <a:spcPts val="0"/>
              </a:spcAft>
              <a:buSzPts val="1800"/>
              <a:buNone/>
            </a:pPr>
            <a:r>
              <a:rPr lang="en">
                <a:solidFill>
                  <a:schemeClr val="lt1"/>
                </a:solidFill>
                <a:latin typeface="Corbel"/>
                <a:ea typeface="Corbel"/>
                <a:cs typeface="Corbel"/>
                <a:sym typeface="Corbel"/>
              </a:rPr>
              <a:t>Int a[ ]={1,2,3,4};</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ts val="1800"/>
              <a:buNone/>
            </a:pPr>
            <a:r>
              <a:rPr lang="en">
                <a:solidFill>
                  <a:schemeClr val="lt1"/>
                </a:solidFill>
                <a:latin typeface="Corbel"/>
                <a:ea typeface="Corbel"/>
                <a:cs typeface="Corbel"/>
                <a:sym typeface="Corbel"/>
              </a:rPr>
              <a:t>for(int i=0 ; i&lt;4 ; i++){</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ts val="1800"/>
              <a:buNone/>
            </a:pPr>
            <a:r>
              <a:rPr lang="en">
                <a:solidFill>
                  <a:schemeClr val="lt1"/>
                </a:solidFill>
                <a:latin typeface="Corbel"/>
                <a:ea typeface="Corbel"/>
                <a:cs typeface="Corbel"/>
                <a:sym typeface="Corbel"/>
              </a:rPr>
              <a:t>	cout&lt;&lt;a[i]&lt;&lt;” “;</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ts val="1800"/>
              <a:buNone/>
            </a:pPr>
            <a:r>
              <a:rPr lang="en">
                <a:solidFill>
                  <a:schemeClr val="lt1"/>
                </a:solidFill>
                <a:latin typeface="Corbel"/>
                <a:ea typeface="Corbel"/>
                <a:cs typeface="Corbel"/>
                <a:sym typeface="Corbel"/>
              </a:rPr>
              <a:t>	}</a:t>
            </a:r>
            <a:endParaRPr/>
          </a:p>
          <a:p>
            <a:pPr indent="0" lvl="0" marL="0" rtl="0" algn="l">
              <a:lnSpc>
                <a:spcPct val="115000"/>
              </a:lnSpc>
              <a:spcBef>
                <a:spcPts val="2400"/>
              </a:spcBef>
              <a:spcAft>
                <a:spcPts val="1200"/>
              </a:spcAft>
              <a:buSzPts val="1800"/>
              <a:buNone/>
            </a:pPr>
            <a:r>
              <a:rPr lang="en">
                <a:solidFill>
                  <a:schemeClr val="lt1"/>
                </a:solidFill>
                <a:latin typeface="Corbel"/>
                <a:ea typeface="Corbel"/>
                <a:cs typeface="Corbel"/>
                <a:sym typeface="Corbel"/>
              </a:rPr>
              <a:t>// output is ‘1 2 3 4’</a:t>
            </a:r>
            <a:endParaRPr>
              <a:solidFill>
                <a:schemeClr val="lt1"/>
              </a:solidFill>
              <a:latin typeface="Corbel"/>
              <a:ea typeface="Corbel"/>
              <a:cs typeface="Corbel"/>
              <a:sym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p4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Sum of elements in 2d array.</a:t>
            </a:r>
            <a:endParaRPr>
              <a:solidFill>
                <a:schemeClr val="lt1"/>
              </a:solidFill>
            </a:endParaRPr>
          </a:p>
        </p:txBody>
      </p:sp>
      <p:sp>
        <p:nvSpPr>
          <p:cNvPr id="294" name="Google Shape;294;p47"/>
          <p:cNvSpPr txBox="1"/>
          <p:nvPr>
            <p:ph idx="1" type="body"/>
          </p:nvPr>
        </p:nvSpPr>
        <p:spPr>
          <a:xfrm>
            <a:off x="311700" y="1229875"/>
            <a:ext cx="8520600" cy="3980078"/>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
                <a:solidFill>
                  <a:schemeClr val="lt1"/>
                </a:solidFill>
                <a:latin typeface="Corbel"/>
                <a:ea typeface="Corbel"/>
                <a:cs typeface="Corbel"/>
                <a:sym typeface="Corbel"/>
              </a:rPr>
              <a:t>int a[3] [3]={1,2,3,4,5,6,7,8,9};</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ct val="108108"/>
              <a:buNone/>
            </a:pPr>
            <a:r>
              <a:rPr lang="en">
                <a:solidFill>
                  <a:schemeClr val="lt1"/>
                </a:solidFill>
                <a:latin typeface="Corbel"/>
                <a:ea typeface="Corbel"/>
                <a:cs typeface="Corbel"/>
                <a:sym typeface="Corbel"/>
              </a:rPr>
              <a:t>int sum=0;</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ct val="108108"/>
              <a:buNone/>
            </a:pPr>
            <a:r>
              <a:rPr lang="en">
                <a:solidFill>
                  <a:schemeClr val="lt1"/>
                </a:solidFill>
                <a:latin typeface="Corbel"/>
                <a:ea typeface="Corbel"/>
                <a:cs typeface="Corbel"/>
                <a:sym typeface="Corbel"/>
              </a:rPr>
              <a:t>for(int i=0 ; i&lt;3 ; i++){</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ct val="108108"/>
              <a:buNone/>
            </a:pPr>
            <a:r>
              <a:rPr lang="en">
                <a:solidFill>
                  <a:schemeClr val="lt1"/>
                </a:solidFill>
                <a:latin typeface="Corbel"/>
                <a:ea typeface="Corbel"/>
                <a:cs typeface="Corbel"/>
                <a:sym typeface="Corbel"/>
              </a:rPr>
              <a:t>	for(int j=0;j&lt;3;j++){</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ct val="108108"/>
              <a:buNone/>
            </a:pPr>
            <a:r>
              <a:rPr lang="en">
                <a:solidFill>
                  <a:schemeClr val="lt1"/>
                </a:solidFill>
                <a:latin typeface="Corbel"/>
                <a:ea typeface="Corbel"/>
                <a:cs typeface="Corbel"/>
                <a:sym typeface="Corbel"/>
              </a:rPr>
              <a:t>		sum=sum+a[i][j];</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ct val="108108"/>
              <a:buNone/>
            </a:pPr>
            <a:r>
              <a:rPr lang="en">
                <a:solidFill>
                  <a:schemeClr val="lt1"/>
                </a:solidFill>
                <a:latin typeface="Corbel"/>
                <a:ea typeface="Corbel"/>
                <a:cs typeface="Corbel"/>
                <a:sym typeface="Corbel"/>
              </a:rPr>
              <a:t>		}</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ct val="108108"/>
              <a:buNone/>
            </a:pPr>
            <a:r>
              <a:rPr lang="en">
                <a:solidFill>
                  <a:schemeClr val="lt1"/>
                </a:solidFill>
                <a:latin typeface="Corbel"/>
                <a:ea typeface="Corbel"/>
                <a:cs typeface="Corbel"/>
                <a:sym typeface="Corbel"/>
              </a:rPr>
              <a:t>	}</a:t>
            </a:r>
            <a:endParaRPr>
              <a:solidFill>
                <a:schemeClr val="lt1"/>
              </a:solidFill>
              <a:latin typeface="Corbel"/>
              <a:ea typeface="Corbel"/>
              <a:cs typeface="Corbel"/>
              <a:sym typeface="Corbel"/>
            </a:endParaRPr>
          </a:p>
          <a:p>
            <a:pPr indent="0" lvl="0" marL="0" rtl="0" algn="l">
              <a:lnSpc>
                <a:spcPct val="115000"/>
              </a:lnSpc>
              <a:spcBef>
                <a:spcPts val="1200"/>
              </a:spcBef>
              <a:spcAft>
                <a:spcPts val="0"/>
              </a:spcAft>
              <a:buSzPct val="108108"/>
              <a:buNone/>
            </a:pPr>
            <a:r>
              <a:rPr lang="en">
                <a:solidFill>
                  <a:schemeClr val="lt1"/>
                </a:solidFill>
                <a:latin typeface="Corbel"/>
                <a:ea typeface="Corbel"/>
                <a:cs typeface="Corbel"/>
                <a:sym typeface="Corbel"/>
              </a:rPr>
              <a:t>cout&lt;&lt;sum; </a:t>
            </a:r>
            <a:endParaRPr/>
          </a:p>
          <a:p>
            <a:pPr indent="0" lvl="0" marL="0" rtl="0" algn="l">
              <a:lnSpc>
                <a:spcPct val="115000"/>
              </a:lnSpc>
              <a:spcBef>
                <a:spcPts val="2400"/>
              </a:spcBef>
              <a:spcAft>
                <a:spcPts val="1200"/>
              </a:spcAft>
              <a:buSzPct val="108108"/>
              <a:buNone/>
            </a:pPr>
            <a:r>
              <a:rPr lang="en">
                <a:solidFill>
                  <a:schemeClr val="lt1"/>
                </a:solidFill>
                <a:latin typeface="Corbel"/>
                <a:ea typeface="Corbel"/>
                <a:cs typeface="Corbel"/>
                <a:sym typeface="Corbel"/>
              </a:rPr>
              <a:t>//sum is 45.</a:t>
            </a:r>
            <a:endParaRPr>
              <a:solidFill>
                <a:schemeClr val="lt1"/>
              </a:solidFill>
              <a:latin typeface="Corbel"/>
              <a:ea typeface="Corbel"/>
              <a:cs typeface="Corbel"/>
              <a:sym typeface="Corbe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8" name="Shape 298"/>
        <p:cNvGrpSpPr/>
        <p:nvPr/>
      </p:nvGrpSpPr>
      <p:grpSpPr>
        <a:xfrm>
          <a:off x="0" y="0"/>
          <a:ext cx="0" cy="0"/>
          <a:chOff x="0" y="0"/>
          <a:chExt cx="0" cy="0"/>
        </a:xfrm>
      </p:grpSpPr>
      <p:sp>
        <p:nvSpPr>
          <p:cNvPr id="299" name="Google Shape;299;p48"/>
          <p:cNvSpPr txBox="1"/>
          <p:nvPr>
            <p:ph type="title"/>
          </p:nvPr>
        </p:nvSpPr>
        <p:spPr>
          <a:xfrm>
            <a:off x="311700" y="410000"/>
            <a:ext cx="8520600" cy="95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000">
                <a:solidFill>
                  <a:srgbClr val="000000"/>
                </a:solidFill>
                <a:highlight>
                  <a:srgbClr val="FFFFFF"/>
                </a:highlight>
                <a:latin typeface="Arial"/>
                <a:ea typeface="Arial"/>
                <a:cs typeface="Arial"/>
                <a:sym typeface="Arial"/>
              </a:rPr>
              <a:t>An n*n array V is defined as follows V[i,j]=i-j for all i,j, 1&lt;=i&lt;=n;1&lt;=j&lt;=n; </a:t>
            </a:r>
            <a:endParaRPr sz="200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3000"/>
              <a:buNone/>
            </a:pPr>
            <a:r>
              <a:rPr lang="en" sz="2000">
                <a:solidFill>
                  <a:srgbClr val="000000"/>
                </a:solidFill>
                <a:highlight>
                  <a:srgbClr val="FFFFFF"/>
                </a:highlight>
                <a:latin typeface="Arial"/>
                <a:ea typeface="Arial"/>
                <a:cs typeface="Arial"/>
                <a:sym typeface="Arial"/>
              </a:rPr>
              <a:t>The sum of the elements of the array V is</a:t>
            </a:r>
            <a:endParaRPr sz="2000"/>
          </a:p>
        </p:txBody>
      </p:sp>
      <p:sp>
        <p:nvSpPr>
          <p:cNvPr id="300" name="Google Shape;300;p48"/>
          <p:cNvSpPr txBox="1"/>
          <p:nvPr>
            <p:ph idx="1" type="body"/>
          </p:nvPr>
        </p:nvSpPr>
        <p:spPr>
          <a:xfrm>
            <a:off x="311700" y="1362500"/>
            <a:ext cx="8520600" cy="320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400">
                <a:solidFill>
                  <a:srgbClr val="000000"/>
                </a:solidFill>
                <a:highlight>
                  <a:srgbClr val="FFFFFF"/>
                </a:highlight>
                <a:latin typeface="Arial"/>
                <a:ea typeface="Arial"/>
                <a:cs typeface="Arial"/>
                <a:sym typeface="Arial"/>
              </a:rPr>
              <a:t>(a) 0    	</a:t>
            </a:r>
            <a:endParaRPr sz="24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2400">
                <a:solidFill>
                  <a:srgbClr val="000000"/>
                </a:solidFill>
                <a:highlight>
                  <a:srgbClr val="FFFFFF"/>
                </a:highlight>
                <a:latin typeface="Arial"/>
                <a:ea typeface="Arial"/>
                <a:cs typeface="Arial"/>
                <a:sym typeface="Arial"/>
              </a:rPr>
              <a:t>(b) n-1       </a:t>
            </a:r>
            <a:endParaRPr sz="24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en" sz="2400">
                <a:solidFill>
                  <a:srgbClr val="000000"/>
                </a:solidFill>
                <a:highlight>
                  <a:srgbClr val="FFFFFF"/>
                </a:highlight>
                <a:latin typeface="Arial"/>
                <a:ea typeface="Arial"/>
                <a:cs typeface="Arial"/>
                <a:sym typeface="Arial"/>
              </a:rPr>
              <a:t>(c) n2-3n+2       	</a:t>
            </a:r>
            <a:endParaRPr sz="2400">
              <a:solidFill>
                <a:srgbClr val="000000"/>
              </a:solidFill>
              <a:highlight>
                <a:srgbClr val="FFFFFF"/>
              </a:highlight>
              <a:latin typeface="Arial"/>
              <a:ea typeface="Arial"/>
              <a:cs typeface="Arial"/>
              <a:sym typeface="Arial"/>
            </a:endParaRPr>
          </a:p>
          <a:p>
            <a:pPr indent="0" lvl="0" marL="0" rtl="0" algn="l">
              <a:lnSpc>
                <a:spcPct val="115000"/>
              </a:lnSpc>
              <a:spcBef>
                <a:spcPts val="1200"/>
              </a:spcBef>
              <a:spcAft>
                <a:spcPts val="1200"/>
              </a:spcAft>
              <a:buSzPts val="1800"/>
              <a:buNone/>
            </a:pPr>
            <a:r>
              <a:rPr lang="en" sz="2400">
                <a:solidFill>
                  <a:srgbClr val="000000"/>
                </a:solidFill>
                <a:highlight>
                  <a:srgbClr val="FFFFFF"/>
                </a:highlight>
                <a:latin typeface="Arial"/>
                <a:ea typeface="Arial"/>
                <a:cs typeface="Arial"/>
                <a:sym typeface="Arial"/>
              </a:rPr>
              <a:t>(d) n2(n+1)/2</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sp>
        <p:nvSpPr>
          <p:cNvPr id="305" name="Google Shape;305;p4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                       APPLICATION OF ARRAYS </a:t>
            </a:r>
            <a:endParaRPr>
              <a:solidFill>
                <a:schemeClr val="lt1"/>
              </a:solidFill>
            </a:endParaRPr>
          </a:p>
        </p:txBody>
      </p:sp>
      <p:sp>
        <p:nvSpPr>
          <p:cNvPr id="306" name="Google Shape;306;p4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42900" lvl="0" marL="342900" rtl="0" algn="l">
              <a:lnSpc>
                <a:spcPct val="115000"/>
              </a:lnSpc>
              <a:spcBef>
                <a:spcPts val="0"/>
              </a:spcBef>
              <a:spcAft>
                <a:spcPts val="0"/>
              </a:spcAft>
              <a:buClr>
                <a:schemeClr val="lt1"/>
              </a:buClr>
              <a:buSzPts val="1800"/>
              <a:buFont typeface="Arial"/>
              <a:buAutoNum type="arabicPeriod"/>
            </a:pPr>
            <a:r>
              <a:rPr lang="en">
                <a:solidFill>
                  <a:schemeClr val="lt1"/>
                </a:solidFill>
              </a:rPr>
              <a:t>Cpu Scheduling-used to stored the burst time,turnaround time etc to help the processor allocate cpu to different processes.</a:t>
            </a:r>
            <a:endParaRPr>
              <a:solidFill>
                <a:schemeClr val="lt1"/>
              </a:solidFill>
            </a:endParaRPr>
          </a:p>
          <a:p>
            <a:pPr indent="-342900" lvl="0" marL="342900" rtl="0" algn="l">
              <a:lnSpc>
                <a:spcPct val="115000"/>
              </a:lnSpc>
              <a:spcBef>
                <a:spcPts val="1200"/>
              </a:spcBef>
              <a:spcAft>
                <a:spcPts val="0"/>
              </a:spcAft>
              <a:buClr>
                <a:schemeClr val="lt1"/>
              </a:buClr>
              <a:buSzPts val="1800"/>
              <a:buFont typeface="Arial"/>
              <a:buAutoNum type="arabicPeriod"/>
            </a:pPr>
            <a:r>
              <a:rPr lang="en">
                <a:solidFill>
                  <a:schemeClr val="lt1"/>
                </a:solidFill>
              </a:rPr>
              <a:t>Sorting operations-Used in various sorting operations for intermediate calculations and manipulations etc.</a:t>
            </a:r>
            <a:endParaRPr>
              <a:solidFill>
                <a:schemeClr val="lt1"/>
              </a:solidFill>
            </a:endParaRPr>
          </a:p>
          <a:p>
            <a:pPr indent="-342900" lvl="0" marL="342900" rtl="0" algn="l">
              <a:lnSpc>
                <a:spcPct val="115000"/>
              </a:lnSpc>
              <a:spcBef>
                <a:spcPts val="1200"/>
              </a:spcBef>
              <a:spcAft>
                <a:spcPts val="0"/>
              </a:spcAft>
              <a:buClr>
                <a:schemeClr val="lt1"/>
              </a:buClr>
              <a:buSzPts val="1800"/>
              <a:buFont typeface="Arial"/>
              <a:buAutoNum type="arabicPeriod"/>
            </a:pPr>
            <a:r>
              <a:rPr lang="en">
                <a:solidFill>
                  <a:schemeClr val="lt1"/>
                </a:solidFill>
              </a:rPr>
              <a:t>Matrix calculations-calculations will be done using 2d arrays in general</a:t>
            </a:r>
            <a:endParaRPr>
              <a:solidFill>
                <a:schemeClr val="lt1"/>
              </a:solidFill>
            </a:endParaRPr>
          </a:p>
          <a:p>
            <a:pPr indent="-342900" lvl="0" marL="342900" rtl="0" algn="l">
              <a:lnSpc>
                <a:spcPct val="115000"/>
              </a:lnSpc>
              <a:spcBef>
                <a:spcPts val="1200"/>
              </a:spcBef>
              <a:spcAft>
                <a:spcPts val="1200"/>
              </a:spcAft>
              <a:buClr>
                <a:schemeClr val="lt1"/>
              </a:buClr>
              <a:buSzPts val="1800"/>
              <a:buFont typeface="Arial"/>
              <a:buAutoNum type="arabicPeriod"/>
            </a:pPr>
            <a:r>
              <a:rPr lang="en">
                <a:solidFill>
                  <a:schemeClr val="lt1"/>
                </a:solidFill>
              </a:rPr>
              <a:t>Database records are implemented using arrays.</a:t>
            </a:r>
            <a:endParaRPr>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0" name="Shape 310"/>
        <p:cNvGrpSpPr/>
        <p:nvPr/>
      </p:nvGrpSpPr>
      <p:grpSpPr>
        <a:xfrm>
          <a:off x="0" y="0"/>
          <a:ext cx="0" cy="0"/>
          <a:chOff x="0" y="0"/>
          <a:chExt cx="0" cy="0"/>
        </a:xfrm>
      </p:grpSpPr>
      <p:sp>
        <p:nvSpPr>
          <p:cNvPr id="311" name="Google Shape;311;p50"/>
          <p:cNvSpPr txBox="1"/>
          <p:nvPr>
            <p:ph idx="1" type="body"/>
          </p:nvPr>
        </p:nvSpPr>
        <p:spPr>
          <a:xfrm>
            <a:off x="209025" y="177350"/>
            <a:ext cx="8520600" cy="4354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sz="3600">
                <a:solidFill>
                  <a:schemeClr val="lt1"/>
                </a:solidFill>
              </a:rPr>
              <a:t>                   Done with theory :)</a:t>
            </a:r>
            <a:endParaRPr sz="3600">
              <a:solidFill>
                <a:schemeClr val="lt1"/>
              </a:solidFill>
            </a:endParaRPr>
          </a:p>
          <a:p>
            <a:pPr indent="0" lvl="0" marL="0" rtl="0" algn="l">
              <a:lnSpc>
                <a:spcPct val="115000"/>
              </a:lnSpc>
              <a:spcBef>
                <a:spcPts val="1200"/>
              </a:spcBef>
              <a:spcAft>
                <a:spcPts val="1200"/>
              </a:spcAft>
              <a:buSzPts val="1800"/>
              <a:buNone/>
            </a:pPr>
            <a:r>
              <a:rPr lang="en" sz="3600">
                <a:solidFill>
                  <a:schemeClr val="lt1"/>
                </a:solidFill>
              </a:rPr>
              <a:t>          Time for solving cp problems!!</a:t>
            </a:r>
            <a:endParaRPr sz="3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5" name="Shape 315"/>
        <p:cNvGrpSpPr/>
        <p:nvPr/>
      </p:nvGrpSpPr>
      <p:grpSpPr>
        <a:xfrm>
          <a:off x="0" y="0"/>
          <a:ext cx="0" cy="0"/>
          <a:chOff x="0" y="0"/>
          <a:chExt cx="0" cy="0"/>
        </a:xfrm>
      </p:grpSpPr>
      <p:sp>
        <p:nvSpPr>
          <p:cNvPr id="316" name="Google Shape;316;p51"/>
          <p:cNvSpPr txBox="1"/>
          <p:nvPr>
            <p:ph idx="1" type="body"/>
          </p:nvPr>
        </p:nvSpPr>
        <p:spPr>
          <a:xfrm>
            <a:off x="311700" y="140025"/>
            <a:ext cx="8520600" cy="442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sz="4800">
                <a:solidFill>
                  <a:srgbClr val="00FF00"/>
                </a:solidFill>
              </a:rPr>
              <a:t>              THANK YOU!!!</a:t>
            </a:r>
            <a:endParaRPr sz="4800">
              <a:solidFill>
                <a:srgbClr val="00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457200" lvl="0" marL="914400" rtl="0" algn="l">
              <a:lnSpc>
                <a:spcPct val="100000"/>
              </a:lnSpc>
              <a:spcBef>
                <a:spcPts val="0"/>
              </a:spcBef>
              <a:spcAft>
                <a:spcPts val="0"/>
              </a:spcAft>
              <a:buSzPct val="111111"/>
              <a:buNone/>
            </a:pPr>
            <a:r>
              <a:rPr lang="en">
                <a:solidFill>
                  <a:schemeClr val="lt1"/>
                </a:solidFill>
              </a:rPr>
              <a:t>  TYPES OF DATA STRUCTURES</a:t>
            </a:r>
            <a:endParaRPr>
              <a:solidFill>
                <a:schemeClr val="lt1"/>
              </a:solidFill>
            </a:endParaRPr>
          </a:p>
        </p:txBody>
      </p:sp>
      <p:pic>
        <p:nvPicPr>
          <p:cNvPr id="104" name="Google Shape;104;p16"/>
          <p:cNvPicPr preferRelativeResize="0"/>
          <p:nvPr/>
        </p:nvPicPr>
        <p:blipFill rotWithShape="1">
          <a:blip r:embed="rId3">
            <a:alphaModFix/>
          </a:blip>
          <a:srcRect b="0" l="0" r="0" t="0"/>
          <a:stretch/>
        </p:blipFill>
        <p:spPr>
          <a:xfrm>
            <a:off x="1409225" y="1096275"/>
            <a:ext cx="5715000" cy="328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PRIMITIVE AND NON-PRIMITIVE DATA STRUCTURES</a:t>
            </a:r>
            <a:endParaRPr>
              <a:solidFill>
                <a:schemeClr val="lt1"/>
              </a:solidFill>
            </a:endParaRPr>
          </a:p>
        </p:txBody>
      </p:sp>
      <p:sp>
        <p:nvSpPr>
          <p:cNvPr id="110" name="Google Shape;110;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chemeClr val="lt1"/>
                </a:solidFill>
              </a:rPr>
              <a:t>Primitive data structures</a:t>
            </a:r>
            <a:endParaRPr u="sng">
              <a:solidFill>
                <a:schemeClr val="lt1"/>
              </a:solidFill>
            </a:endParaRPr>
          </a:p>
          <a:p>
            <a:pPr indent="0" lvl="0" marL="0" rtl="0" algn="l">
              <a:lnSpc>
                <a:spcPct val="115000"/>
              </a:lnSpc>
              <a:spcBef>
                <a:spcPts val="1200"/>
              </a:spcBef>
              <a:spcAft>
                <a:spcPts val="0"/>
              </a:spcAft>
              <a:buSzPts val="1800"/>
              <a:buNone/>
            </a:pPr>
            <a:r>
              <a:rPr lang="en">
                <a:solidFill>
                  <a:schemeClr val="lt1"/>
                </a:solidFill>
              </a:rPr>
              <a:t>These are basic structures which are operated by machine instructions and also they have different representations in different computers. </a:t>
            </a:r>
            <a:br>
              <a:rPr lang="en">
                <a:solidFill>
                  <a:schemeClr val="lt1"/>
                </a:solidFill>
              </a:rPr>
            </a:br>
            <a:r>
              <a:rPr lang="en">
                <a:solidFill>
                  <a:schemeClr val="lt1"/>
                </a:solidFill>
              </a:rPr>
              <a:t>Eg: Character, Integer, Pointer, Floating point etc. (Basically the datatypes it is!!)</a:t>
            </a:r>
            <a:endParaRPr>
              <a:solidFill>
                <a:schemeClr val="lt1"/>
              </a:solidFill>
            </a:endParaRPr>
          </a:p>
          <a:p>
            <a:pPr indent="0" lvl="0" marL="0" rtl="0" algn="l">
              <a:lnSpc>
                <a:spcPct val="115000"/>
              </a:lnSpc>
              <a:spcBef>
                <a:spcPts val="1200"/>
              </a:spcBef>
              <a:spcAft>
                <a:spcPts val="0"/>
              </a:spcAft>
              <a:buSzPts val="1800"/>
              <a:buNone/>
            </a:pPr>
            <a:r>
              <a:rPr lang="en" u="sng">
                <a:solidFill>
                  <a:schemeClr val="lt1"/>
                </a:solidFill>
              </a:rPr>
              <a:t>Non-Primitive data structures</a:t>
            </a:r>
            <a:endParaRPr u="sng">
              <a:solidFill>
                <a:schemeClr val="lt1"/>
              </a:solidFill>
            </a:endParaRPr>
          </a:p>
          <a:p>
            <a:pPr indent="0" lvl="0" marL="0" rtl="0" algn="l">
              <a:lnSpc>
                <a:spcPct val="115000"/>
              </a:lnSpc>
              <a:spcBef>
                <a:spcPts val="1200"/>
              </a:spcBef>
              <a:spcAft>
                <a:spcPts val="1200"/>
              </a:spcAft>
              <a:buSzPts val="1800"/>
              <a:buNone/>
            </a:pPr>
            <a:r>
              <a:rPr lang="en">
                <a:solidFill>
                  <a:schemeClr val="lt1"/>
                </a:solidFill>
              </a:rPr>
              <a:t>These structures are derived from primitive data structures.They deal with grouping homogeneous and heterogeneous data items efficiently.</a:t>
            </a:r>
            <a:br>
              <a:rPr lang="en">
                <a:solidFill>
                  <a:schemeClr val="lt1"/>
                </a:solidFill>
              </a:rPr>
            </a:br>
            <a:r>
              <a:rPr lang="en">
                <a:solidFill>
                  <a:schemeClr val="lt1"/>
                </a:solidFill>
              </a:rPr>
              <a:t>Eg: Arrays, Linked list etc.</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457200" lvl="0" marL="914400" rtl="0" algn="l">
              <a:lnSpc>
                <a:spcPct val="100000"/>
              </a:lnSpc>
              <a:spcBef>
                <a:spcPts val="0"/>
              </a:spcBef>
              <a:spcAft>
                <a:spcPts val="0"/>
              </a:spcAft>
              <a:buSzPct val="111111"/>
              <a:buNone/>
            </a:pPr>
            <a:r>
              <a:rPr lang="en">
                <a:solidFill>
                  <a:schemeClr val="lt1"/>
                </a:solidFill>
              </a:rPr>
              <a:t>  PRIMITIVE DATA STRUCTURES</a:t>
            </a:r>
            <a:endParaRPr>
              <a:solidFill>
                <a:schemeClr val="lt1"/>
              </a:solidFill>
            </a:endParaRPr>
          </a:p>
        </p:txBody>
      </p:sp>
      <p:sp>
        <p:nvSpPr>
          <p:cNvPr id="116" name="Google Shape;116;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300">
                <a:solidFill>
                  <a:schemeClr val="lt1"/>
                </a:solidFill>
              </a:rPr>
              <a:t>Types</a:t>
            </a:r>
            <a:endParaRPr b="1" sz="2300">
              <a:solidFill>
                <a:schemeClr val="lt1"/>
              </a:solidFill>
            </a:endParaRPr>
          </a:p>
          <a:p>
            <a:pPr indent="0" lvl="0" marL="0" rtl="0" algn="l">
              <a:lnSpc>
                <a:spcPct val="115000"/>
              </a:lnSpc>
              <a:spcBef>
                <a:spcPts val="1200"/>
              </a:spcBef>
              <a:spcAft>
                <a:spcPts val="0"/>
              </a:spcAft>
              <a:buSzPts val="1800"/>
              <a:buNone/>
            </a:pPr>
            <a:r>
              <a:rPr lang="en" sz="2000">
                <a:solidFill>
                  <a:schemeClr val="lt1"/>
                </a:solidFill>
              </a:rPr>
              <a:t>Integer, Float, Character, Pointer</a:t>
            </a:r>
            <a:endParaRPr sz="2000">
              <a:solidFill>
                <a:schemeClr val="lt1"/>
              </a:solidFill>
            </a:endParaRPr>
          </a:p>
          <a:p>
            <a:pPr indent="-342900" lvl="0" marL="342900" rtl="0" algn="l">
              <a:lnSpc>
                <a:spcPct val="115000"/>
              </a:lnSpc>
              <a:spcBef>
                <a:spcPts val="1200"/>
              </a:spcBef>
              <a:spcAft>
                <a:spcPts val="0"/>
              </a:spcAft>
              <a:buClr>
                <a:schemeClr val="lt1"/>
              </a:buClr>
              <a:buSzPts val="1800"/>
              <a:buFont typeface="Arial"/>
              <a:buChar char="•"/>
            </a:pPr>
            <a:r>
              <a:rPr lang="en" sz="2000">
                <a:solidFill>
                  <a:schemeClr val="lt1"/>
                </a:solidFill>
              </a:rPr>
              <a:t>Each structures store its respective data type but a single value can be    stored.</a:t>
            </a:r>
            <a:endParaRPr sz="2000">
              <a:solidFill>
                <a:schemeClr val="lt1"/>
              </a:solidFill>
            </a:endParaRPr>
          </a:p>
          <a:p>
            <a:pPr indent="-342900" lvl="0" marL="342900" rtl="0" algn="l">
              <a:lnSpc>
                <a:spcPct val="115000"/>
              </a:lnSpc>
              <a:spcBef>
                <a:spcPts val="1200"/>
              </a:spcBef>
              <a:spcAft>
                <a:spcPts val="0"/>
              </a:spcAft>
              <a:buClr>
                <a:schemeClr val="lt1"/>
              </a:buClr>
              <a:buSzPts val="1800"/>
              <a:buFont typeface="Arial"/>
              <a:buChar char="•"/>
            </a:pPr>
            <a:r>
              <a:rPr lang="en" sz="2000">
                <a:solidFill>
                  <a:schemeClr val="lt1"/>
                </a:solidFill>
              </a:rPr>
              <a:t>Pointers are used to store address of variables which contain data values.</a:t>
            </a:r>
            <a:endParaRPr sz="2000">
              <a:solidFill>
                <a:schemeClr val="lt1"/>
              </a:solidFill>
            </a:endParaRPr>
          </a:p>
          <a:p>
            <a:pPr indent="0" lvl="0" marL="0" rtl="0" algn="l">
              <a:lnSpc>
                <a:spcPct val="115000"/>
              </a:lnSpc>
              <a:spcBef>
                <a:spcPts val="1200"/>
              </a:spcBef>
              <a:spcAft>
                <a:spcPts val="1200"/>
              </a:spcAft>
              <a:buSzPts val="1800"/>
              <a:buNone/>
            </a:pPr>
            <a:r>
              <a:t/>
            </a:r>
            <a:endParaRPr sz="29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914400" rtl="0" algn="l">
              <a:lnSpc>
                <a:spcPct val="100000"/>
              </a:lnSpc>
              <a:spcBef>
                <a:spcPts val="0"/>
              </a:spcBef>
              <a:spcAft>
                <a:spcPts val="0"/>
              </a:spcAft>
              <a:buSzPct val="111111"/>
              <a:buNone/>
            </a:pPr>
            <a:r>
              <a:rPr lang="en">
                <a:solidFill>
                  <a:schemeClr val="lt1"/>
                </a:solidFill>
              </a:rPr>
              <a:t>  NON-PRIMITIVE DATA STRUCTURES </a:t>
            </a:r>
            <a:endParaRPr>
              <a:solidFill>
                <a:schemeClr val="lt1"/>
              </a:solidFill>
            </a:endParaRPr>
          </a:p>
        </p:txBody>
      </p:sp>
      <p:sp>
        <p:nvSpPr>
          <p:cNvPr id="122" name="Google Shape;122;p1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2008">
                <a:solidFill>
                  <a:schemeClr val="lt1"/>
                </a:solidFill>
              </a:rPr>
              <a:t>TYPES</a:t>
            </a:r>
            <a:endParaRPr b="1" sz="2008">
              <a:solidFill>
                <a:schemeClr val="lt1"/>
              </a:solidFill>
            </a:endParaRPr>
          </a:p>
          <a:p>
            <a:pPr indent="0" lvl="0" marL="0" rtl="0" algn="l">
              <a:lnSpc>
                <a:spcPct val="115000"/>
              </a:lnSpc>
              <a:spcBef>
                <a:spcPts val="1200"/>
              </a:spcBef>
              <a:spcAft>
                <a:spcPts val="0"/>
              </a:spcAft>
              <a:buSzPts val="1800"/>
              <a:buNone/>
            </a:pPr>
            <a:r>
              <a:rPr b="1" lang="en">
                <a:solidFill>
                  <a:schemeClr val="lt1"/>
                </a:solidFill>
              </a:rPr>
              <a:t>1.LINEAR</a:t>
            </a:r>
            <a:endParaRPr b="1">
              <a:solidFill>
                <a:schemeClr val="lt1"/>
              </a:solidFill>
            </a:endParaRPr>
          </a:p>
          <a:p>
            <a:pPr indent="0" lvl="1" marL="457200" rtl="0" algn="l">
              <a:lnSpc>
                <a:spcPct val="115000"/>
              </a:lnSpc>
              <a:spcBef>
                <a:spcPts val="1200"/>
              </a:spcBef>
              <a:spcAft>
                <a:spcPts val="0"/>
              </a:spcAft>
              <a:buSzPts val="1400"/>
              <a:buNone/>
            </a:pPr>
            <a:r>
              <a:rPr lang="en" sz="1600">
                <a:solidFill>
                  <a:schemeClr val="lt1"/>
                </a:solidFill>
              </a:rPr>
              <a:t>a) Static-Array</a:t>
            </a:r>
            <a:endParaRPr sz="1600">
              <a:solidFill>
                <a:schemeClr val="lt1"/>
              </a:solidFill>
            </a:endParaRPr>
          </a:p>
          <a:p>
            <a:pPr indent="0" lvl="1" marL="457200" rtl="0" algn="l">
              <a:lnSpc>
                <a:spcPct val="115000"/>
              </a:lnSpc>
              <a:spcBef>
                <a:spcPts val="1200"/>
              </a:spcBef>
              <a:spcAft>
                <a:spcPts val="0"/>
              </a:spcAft>
              <a:buSzPts val="1400"/>
              <a:buNone/>
            </a:pPr>
            <a:r>
              <a:rPr lang="en" sz="1600">
                <a:solidFill>
                  <a:schemeClr val="lt1"/>
                </a:solidFill>
              </a:rPr>
              <a:t>b) Dynamic-Linked List, Stack, Queue</a:t>
            </a:r>
            <a:endParaRPr sz="1600">
              <a:solidFill>
                <a:schemeClr val="lt1"/>
              </a:solidFill>
            </a:endParaRPr>
          </a:p>
          <a:p>
            <a:pPr indent="0" lvl="0" marL="0" rtl="0" algn="l">
              <a:lnSpc>
                <a:spcPct val="115000"/>
              </a:lnSpc>
              <a:spcBef>
                <a:spcPts val="1200"/>
              </a:spcBef>
              <a:spcAft>
                <a:spcPts val="0"/>
              </a:spcAft>
              <a:buSzPts val="1800"/>
              <a:buNone/>
            </a:pPr>
            <a:r>
              <a:rPr b="1" lang="en">
                <a:solidFill>
                  <a:schemeClr val="lt1"/>
                </a:solidFill>
              </a:rPr>
              <a:t>2.NON-LINEAR</a:t>
            </a:r>
            <a:endParaRPr b="1">
              <a:solidFill>
                <a:schemeClr val="lt1"/>
              </a:solidFill>
            </a:endParaRPr>
          </a:p>
          <a:p>
            <a:pPr indent="0" lvl="1" marL="457200" rtl="0" algn="l">
              <a:lnSpc>
                <a:spcPct val="115000"/>
              </a:lnSpc>
              <a:spcBef>
                <a:spcPts val="1200"/>
              </a:spcBef>
              <a:spcAft>
                <a:spcPts val="0"/>
              </a:spcAft>
              <a:buSzPts val="1400"/>
              <a:buNone/>
            </a:pPr>
            <a:r>
              <a:rPr lang="en" sz="1600">
                <a:solidFill>
                  <a:schemeClr val="lt1"/>
                </a:solidFill>
              </a:rPr>
              <a:t>a) Graph</a:t>
            </a:r>
            <a:endParaRPr sz="1600">
              <a:solidFill>
                <a:schemeClr val="lt1"/>
              </a:solidFill>
            </a:endParaRPr>
          </a:p>
          <a:p>
            <a:pPr indent="0" lvl="1" marL="457200" rtl="0" algn="l">
              <a:lnSpc>
                <a:spcPct val="115000"/>
              </a:lnSpc>
              <a:spcBef>
                <a:spcPts val="1200"/>
              </a:spcBef>
              <a:spcAft>
                <a:spcPts val="0"/>
              </a:spcAft>
              <a:buSzPts val="1400"/>
              <a:buNone/>
            </a:pPr>
            <a:r>
              <a:rPr lang="en" sz="1600">
                <a:solidFill>
                  <a:schemeClr val="lt1"/>
                </a:solidFill>
              </a:rPr>
              <a:t>b) Tree</a:t>
            </a:r>
            <a:endParaRPr sz="1600">
              <a:solidFill>
                <a:schemeClr val="lt1"/>
              </a:solidFill>
            </a:endParaRPr>
          </a:p>
          <a:p>
            <a:pPr indent="0" lvl="0" marL="0" rtl="0" algn="l">
              <a:lnSpc>
                <a:spcPct val="115000"/>
              </a:lnSpc>
              <a:spcBef>
                <a:spcPts val="1200"/>
              </a:spcBef>
              <a:spcAft>
                <a:spcPts val="1200"/>
              </a:spcAft>
              <a:buSzPts val="1800"/>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240816" y="225703"/>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solidFill>
                  <a:schemeClr val="lt1"/>
                </a:solidFill>
              </a:rPr>
              <a:t>Linear Data Structures : Static-ARRAYS</a:t>
            </a:r>
            <a:endParaRPr>
              <a:solidFill>
                <a:schemeClr val="lt1"/>
              </a:solidFill>
            </a:endParaRPr>
          </a:p>
        </p:txBody>
      </p:sp>
      <p:sp>
        <p:nvSpPr>
          <p:cNvPr id="128" name="Google Shape;128;p20"/>
          <p:cNvSpPr txBox="1"/>
          <p:nvPr>
            <p:ph idx="1" type="body"/>
          </p:nvPr>
        </p:nvSpPr>
        <p:spPr>
          <a:xfrm>
            <a:off x="311700" y="2817609"/>
            <a:ext cx="8520600" cy="2192700"/>
          </a:xfrm>
          <a:prstGeom prst="rect">
            <a:avLst/>
          </a:prstGeom>
          <a:noFill/>
          <a:ln>
            <a:noFill/>
          </a:ln>
        </p:spPr>
        <p:txBody>
          <a:bodyPr anchorCtr="0" anchor="t" bIns="91425" lIns="91425" spcFirstLastPara="1" rIns="91425" wrap="square" tIns="91425">
            <a:normAutofit fontScale="85000" lnSpcReduction="20000"/>
          </a:bodyPr>
          <a:lstStyle/>
          <a:p>
            <a:pPr indent="-285750" lvl="0" marL="285750" rtl="0" algn="l">
              <a:lnSpc>
                <a:spcPct val="115000"/>
              </a:lnSpc>
              <a:spcBef>
                <a:spcPts val="0"/>
              </a:spcBef>
              <a:spcAft>
                <a:spcPts val="0"/>
              </a:spcAft>
              <a:buClr>
                <a:schemeClr val="lt1"/>
              </a:buClr>
              <a:buSzPct val="117647"/>
              <a:buFont typeface="Arial"/>
              <a:buChar char="•"/>
            </a:pPr>
            <a:r>
              <a:rPr lang="en">
                <a:solidFill>
                  <a:schemeClr val="lt1"/>
                </a:solidFill>
              </a:rPr>
              <a:t>It is a type of linear data structure which can store multiple values of data of single type in unique indices present inside it.</a:t>
            </a:r>
            <a:endParaRPr>
              <a:solidFill>
                <a:schemeClr val="lt1"/>
              </a:solidFill>
            </a:endParaRPr>
          </a:p>
          <a:p>
            <a:pPr indent="-285750" lvl="0" marL="285750" rtl="0" algn="l">
              <a:lnSpc>
                <a:spcPct val="115000"/>
              </a:lnSpc>
              <a:spcBef>
                <a:spcPts val="1200"/>
              </a:spcBef>
              <a:spcAft>
                <a:spcPts val="0"/>
              </a:spcAft>
              <a:buClr>
                <a:schemeClr val="lt1"/>
              </a:buClr>
              <a:buSzPct val="117647"/>
              <a:buFont typeface="Arial"/>
              <a:buChar char="•"/>
            </a:pPr>
            <a:r>
              <a:rPr lang="en">
                <a:solidFill>
                  <a:schemeClr val="lt1"/>
                </a:solidFill>
              </a:rPr>
              <a:t>In other words it is a data structure used to store only homogenous data.</a:t>
            </a:r>
            <a:endParaRPr>
              <a:solidFill>
                <a:schemeClr val="lt1"/>
              </a:solidFill>
            </a:endParaRPr>
          </a:p>
          <a:p>
            <a:pPr indent="-285750" lvl="0" marL="285750" rtl="0" algn="l">
              <a:lnSpc>
                <a:spcPct val="115000"/>
              </a:lnSpc>
              <a:spcBef>
                <a:spcPts val="1200"/>
              </a:spcBef>
              <a:spcAft>
                <a:spcPts val="0"/>
              </a:spcAft>
              <a:buClr>
                <a:schemeClr val="lt1"/>
              </a:buClr>
              <a:buSzPct val="117647"/>
              <a:buFont typeface="Arial"/>
              <a:buChar char="•"/>
            </a:pPr>
            <a:r>
              <a:rPr lang="en">
                <a:solidFill>
                  <a:schemeClr val="lt1"/>
                </a:solidFill>
              </a:rPr>
              <a:t>Data values are referenced by index values </a:t>
            </a:r>
            <a:endParaRPr>
              <a:solidFill>
                <a:schemeClr val="lt1"/>
              </a:solidFill>
            </a:endParaRPr>
          </a:p>
          <a:p>
            <a:pPr indent="-285750" lvl="0" marL="285750" rtl="0" algn="l">
              <a:lnSpc>
                <a:spcPct val="115000"/>
              </a:lnSpc>
              <a:spcBef>
                <a:spcPts val="1200"/>
              </a:spcBef>
              <a:spcAft>
                <a:spcPts val="1200"/>
              </a:spcAft>
              <a:buClr>
                <a:schemeClr val="lt1"/>
              </a:buClr>
              <a:buSzPct val="117647"/>
              <a:buFont typeface="Arial"/>
              <a:buChar char="•"/>
            </a:pPr>
            <a:r>
              <a:rPr lang="en">
                <a:solidFill>
                  <a:schemeClr val="lt1"/>
                </a:solidFill>
              </a:rPr>
              <a:t>The size of the array is pre-defined and cannot be changed </a:t>
            </a:r>
            <a:br>
              <a:rPr lang="en">
                <a:solidFill>
                  <a:schemeClr val="lt1"/>
                </a:solidFill>
              </a:rPr>
            </a:br>
            <a:r>
              <a:rPr lang="en">
                <a:solidFill>
                  <a:schemeClr val="lt1"/>
                </a:solidFill>
              </a:rPr>
              <a:t>dynamically.</a:t>
            </a:r>
            <a:endParaRPr>
              <a:solidFill>
                <a:schemeClr val="lt1"/>
              </a:solidFill>
            </a:endParaRPr>
          </a:p>
        </p:txBody>
      </p:sp>
      <p:pic>
        <p:nvPicPr>
          <p:cNvPr id="129" name="Google Shape;129;p20"/>
          <p:cNvPicPr preferRelativeResize="0"/>
          <p:nvPr/>
        </p:nvPicPr>
        <p:blipFill rotWithShape="1">
          <a:blip r:embed="rId3">
            <a:alphaModFix/>
          </a:blip>
          <a:srcRect b="0" l="0" r="0" t="0"/>
          <a:stretch/>
        </p:blipFill>
        <p:spPr>
          <a:xfrm>
            <a:off x="1955281" y="925651"/>
            <a:ext cx="5091670" cy="17998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35602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chemeClr val="lt1"/>
                </a:solidFill>
              </a:rPr>
              <a:t>          Linear Data Structures : Dynamic-Linked list</a:t>
            </a:r>
            <a:endParaRPr>
              <a:solidFill>
                <a:schemeClr val="lt1"/>
              </a:solidFill>
            </a:endParaRPr>
          </a:p>
        </p:txBody>
      </p:sp>
      <p:sp>
        <p:nvSpPr>
          <p:cNvPr id="135" name="Google Shape;135;p21"/>
          <p:cNvSpPr txBox="1"/>
          <p:nvPr>
            <p:ph idx="1" type="body"/>
          </p:nvPr>
        </p:nvSpPr>
        <p:spPr>
          <a:xfrm>
            <a:off x="311700" y="2954180"/>
            <a:ext cx="8520600" cy="1833300"/>
          </a:xfrm>
          <a:prstGeom prst="rect">
            <a:avLst/>
          </a:prstGeom>
          <a:noFill/>
          <a:ln>
            <a:noFill/>
          </a:ln>
        </p:spPr>
        <p:txBody>
          <a:bodyPr anchorCtr="0" anchor="t" bIns="91425" lIns="91425" spcFirstLastPara="1" rIns="91425" wrap="square" tIns="91425">
            <a:normAutofit fontScale="85000" lnSpcReduction="20000"/>
          </a:bodyPr>
          <a:lstStyle/>
          <a:p>
            <a:pPr indent="-285750" lvl="0" marL="285750" rtl="0" algn="l">
              <a:lnSpc>
                <a:spcPct val="115000"/>
              </a:lnSpc>
              <a:spcBef>
                <a:spcPts val="0"/>
              </a:spcBef>
              <a:spcAft>
                <a:spcPts val="0"/>
              </a:spcAft>
              <a:buClr>
                <a:schemeClr val="lt1"/>
              </a:buClr>
              <a:buSzPct val="117647"/>
              <a:buFont typeface="Arial"/>
              <a:buChar char="•"/>
            </a:pPr>
            <a:r>
              <a:rPr lang="en">
                <a:solidFill>
                  <a:schemeClr val="lt1"/>
                </a:solidFill>
              </a:rPr>
              <a:t>Data structure which consists of nodes connected one after the other where each node consists of the data value in the value field  and the address to the next node in the address field.</a:t>
            </a:r>
            <a:endParaRPr>
              <a:solidFill>
                <a:schemeClr val="lt1"/>
              </a:solidFill>
            </a:endParaRPr>
          </a:p>
          <a:p>
            <a:pPr indent="-285750" lvl="0" marL="285750" rtl="0" algn="l">
              <a:lnSpc>
                <a:spcPct val="115000"/>
              </a:lnSpc>
              <a:spcBef>
                <a:spcPts val="1200"/>
              </a:spcBef>
              <a:spcAft>
                <a:spcPts val="0"/>
              </a:spcAft>
              <a:buClr>
                <a:schemeClr val="lt1"/>
              </a:buClr>
              <a:buSzPct val="117647"/>
              <a:buFont typeface="Arial"/>
              <a:buChar char="•"/>
            </a:pPr>
            <a:r>
              <a:rPr lang="en">
                <a:solidFill>
                  <a:schemeClr val="lt1"/>
                </a:solidFill>
              </a:rPr>
              <a:t>A pointer called head points to the first node.</a:t>
            </a:r>
            <a:endParaRPr>
              <a:solidFill>
                <a:schemeClr val="lt1"/>
              </a:solidFill>
            </a:endParaRPr>
          </a:p>
          <a:p>
            <a:pPr indent="-285750" lvl="0" marL="285750" rtl="0" algn="l">
              <a:lnSpc>
                <a:spcPct val="115000"/>
              </a:lnSpc>
              <a:spcBef>
                <a:spcPts val="1200"/>
              </a:spcBef>
              <a:spcAft>
                <a:spcPts val="1200"/>
              </a:spcAft>
              <a:buClr>
                <a:schemeClr val="lt1"/>
              </a:buClr>
              <a:buSzPct val="117647"/>
              <a:buFont typeface="Arial"/>
              <a:buChar char="•"/>
            </a:pPr>
            <a:r>
              <a:rPr lang="en">
                <a:solidFill>
                  <a:schemeClr val="lt1"/>
                </a:solidFill>
              </a:rPr>
              <a:t>The address field of the last node will be NULL.</a:t>
            </a:r>
            <a:endParaRPr>
              <a:solidFill>
                <a:schemeClr val="lt1"/>
              </a:solidFill>
            </a:endParaRPr>
          </a:p>
        </p:txBody>
      </p:sp>
      <p:pic>
        <p:nvPicPr>
          <p:cNvPr id="136" name="Google Shape;136;p21"/>
          <p:cNvPicPr preferRelativeResize="0"/>
          <p:nvPr/>
        </p:nvPicPr>
        <p:blipFill rotWithShape="1">
          <a:blip r:embed="rId3">
            <a:alphaModFix/>
          </a:blip>
          <a:srcRect b="0" l="0" r="0" t="0"/>
          <a:stretch/>
        </p:blipFill>
        <p:spPr>
          <a:xfrm>
            <a:off x="957262" y="1154137"/>
            <a:ext cx="7229475" cy="160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