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6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FAAA7-EC9E-400A-9EA5-46BEDF601D1E}">
          <p14:sldIdLst>
            <p14:sldId id="256"/>
            <p14:sldId id="265"/>
            <p14:sldId id="266"/>
            <p14:sldId id="26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6007BB6-BB76-4497-8D98-869F05472F0C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1CCC3B8-6B1B-4E1B-AA02-15D910A44DF8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5896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7BB6-BB76-4497-8D98-869F05472F0C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C3B8-6B1B-4E1B-AA02-15D910A44D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30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7BB6-BB76-4497-8D98-869F05472F0C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C3B8-6B1B-4E1B-AA02-15D910A44D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1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7BB6-BB76-4497-8D98-869F05472F0C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C3B8-6B1B-4E1B-AA02-15D910A44D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04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7BB6-BB76-4497-8D98-869F05472F0C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C3B8-6B1B-4E1B-AA02-15D910A44DF8}" type="slidenum">
              <a:rPr lang="pt-BR" smtClean="0"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46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7BB6-BB76-4497-8D98-869F05472F0C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C3B8-6B1B-4E1B-AA02-15D910A44D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80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7BB6-BB76-4497-8D98-869F05472F0C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C3B8-6B1B-4E1B-AA02-15D910A44D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07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7BB6-BB76-4497-8D98-869F05472F0C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C3B8-6B1B-4E1B-AA02-15D910A44D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30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7BB6-BB76-4497-8D98-869F05472F0C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C3B8-6B1B-4E1B-AA02-15D910A44D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2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7BB6-BB76-4497-8D98-869F05472F0C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C3B8-6B1B-4E1B-AA02-15D910A44D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25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07BB6-BB76-4497-8D98-869F05472F0C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CC3B8-6B1B-4E1B-AA02-15D910A44D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6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6007BB6-BB76-4497-8D98-869F05472F0C}" type="datetimeFigureOut">
              <a:rPr lang="pt-BR" smtClean="0"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1CCC3B8-6B1B-4E1B-AA02-15D910A44D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-community.github.io/qiskit-nature/stubs/qiskit_nature.second_q.algorithms.GroundStateEigensolver.html" TargetMode="External"/><Relationship Id="rId2" Type="http://schemas.openxmlformats.org/officeDocument/2006/relationships/hyperlink" Target="https://qiskit-community.github.io/qiskit-algorithms/stubs/qiskit_algorithms.VQ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-community.github.io/qiskit-nature/stubs/qiskit_nature.second_q.algorithms.GroundStateEigensolver.html" TargetMode="External"/><Relationship Id="rId2" Type="http://schemas.openxmlformats.org/officeDocument/2006/relationships/hyperlink" Target="https://qiskit-community.github.io/qiskit-algorithms/stubs/qiskit_algorithms.VQ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qiskit-community.github.io/qiskit-nature/stubs/qiskit_nature.second_q.algorithms.GroundStateEigensolv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quantum.ibm.com/api/qiskit/0.37/qiskit.transpiler.passes.Decompo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quantum.ibm.com/api/qiskit/0.37/qiskit.transpiler.passes.Decompo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hyperlink" Target="https://docs.quantum.ibm.com/api/qiskit/0.37/qiskit.transpiler.passes.Decompos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quantum.ibm.com/api/qiskit/compiler#qiskit.compiler.transpi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quantum.ibm.com/api/qiskit/compiler#qiskit.compiler.transpi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E82C-F9E6-C38E-D361-EAD1A9CBC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pt-BR" dirty="0"/>
              <a:t>Encontrando o </a:t>
            </a:r>
            <a:r>
              <a:rPr lang="pt-BR" dirty="0" err="1"/>
              <a:t>Quantum_Circuit</a:t>
            </a:r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r>
              <a:rPr lang="pt-BR" sz="4000" dirty="0"/>
              <a:t>VQE/</a:t>
            </a:r>
            <a:r>
              <a:rPr lang="pt-BR" sz="4000" dirty="0" err="1"/>
              <a:t>GroundStateEigensolver</a:t>
            </a:r>
            <a:endParaRPr lang="pt-BR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2C3E0-B82C-0BCF-DD48-93848BDE3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Gabriel Fabian Tortoretto</a:t>
            </a:r>
          </a:p>
          <a:p>
            <a:pPr algn="ctr"/>
            <a:r>
              <a:rPr lang="pt-BR" dirty="0"/>
              <a:t>11/05/2024</a:t>
            </a:r>
          </a:p>
        </p:txBody>
      </p:sp>
    </p:spTree>
    <p:extLst>
      <p:ext uri="{BB962C8B-B14F-4D97-AF65-F5344CB8AC3E}">
        <p14:creationId xmlns:p14="http://schemas.microsoft.com/office/powerpoint/2010/main" val="173403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965E0A4-1E03-46B7-A02D-E7FFA0A6DC0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2" y="1666875"/>
            <a:ext cx="5217698" cy="439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2F9261-AD26-4B11-87DF-B70B40C4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245" y="1656985"/>
            <a:ext cx="5213184" cy="44082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EE079C-7603-44E6-BEC7-A27DBE2711FE}"/>
              </a:ext>
            </a:extLst>
          </p:cNvPr>
          <p:cNvSpPr txBox="1"/>
          <p:nvPr/>
        </p:nvSpPr>
        <p:spPr>
          <a:xfrm>
            <a:off x="1862138" y="891659"/>
            <a:ext cx="219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effectLst/>
                <a:latin typeface="Consolas" panose="020B0609020204030204" pitchFamily="49" charset="0"/>
              </a:rPr>
              <a:t>local_simulator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746CA-7680-490E-A3D0-AB3AFCE49B29}"/>
              </a:ext>
            </a:extLst>
          </p:cNvPr>
          <p:cNvSpPr txBox="1"/>
          <p:nvPr/>
        </p:nvSpPr>
        <p:spPr>
          <a:xfrm>
            <a:off x="7836852" y="891659"/>
            <a:ext cx="1717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FakeVigoV2()</a:t>
            </a:r>
          </a:p>
        </p:txBody>
      </p:sp>
    </p:spTree>
    <p:extLst>
      <p:ext uri="{BB962C8B-B14F-4D97-AF65-F5344CB8AC3E}">
        <p14:creationId xmlns:p14="http://schemas.microsoft.com/office/powerpoint/2010/main" val="213686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89B2-94E7-A840-4C72-E9D01CEC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Encontrando o QC optimizado (VQE)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FBFA-EABD-B228-3BC5-11FB3060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encontrar o circuito quântico já optimizado devemos entender as funções do </a:t>
            </a:r>
            <a:r>
              <a:rPr lang="pt-BR" dirty="0">
                <a:hlinkClick r:id="rId2"/>
              </a:rPr>
              <a:t>VQE</a:t>
            </a:r>
            <a:r>
              <a:rPr lang="pt-BR" dirty="0"/>
              <a:t> (</a:t>
            </a:r>
            <a:r>
              <a:rPr lang="pt-BR" dirty="0" err="1"/>
              <a:t>Algorithms</a:t>
            </a:r>
            <a:r>
              <a:rPr lang="pt-BR" dirty="0"/>
              <a:t>) e do </a:t>
            </a:r>
            <a:r>
              <a:rPr lang="en-US" dirty="0">
                <a:hlinkClick r:id="rId3"/>
              </a:rPr>
              <a:t>GroundStateEigensolver</a:t>
            </a:r>
            <a:r>
              <a:rPr lang="pt-BR" dirty="0"/>
              <a:t> (</a:t>
            </a:r>
            <a:r>
              <a:rPr lang="pt-BR" dirty="0" err="1"/>
              <a:t>Algorithms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B1779-555C-401E-86CF-E927C51DD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89" y="2701290"/>
            <a:ext cx="9534525" cy="3790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3F6F1E-DD5B-4C00-A155-01B0B938B018}"/>
              </a:ext>
            </a:extLst>
          </p:cNvPr>
          <p:cNvSpPr txBox="1"/>
          <p:nvPr/>
        </p:nvSpPr>
        <p:spPr>
          <a:xfrm>
            <a:off x="-5861" y="7560"/>
            <a:ext cx="112951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https://www.sciencedirect.com/science/article/pii/S0370157322003118?ref=pdf_download&amp;fr=RR-2&amp;rr=88325a89ebd14ee3</a:t>
            </a:r>
          </a:p>
        </p:txBody>
      </p:sp>
    </p:spTree>
    <p:extLst>
      <p:ext uri="{BB962C8B-B14F-4D97-AF65-F5344CB8AC3E}">
        <p14:creationId xmlns:p14="http://schemas.microsoft.com/office/powerpoint/2010/main" val="153702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89B2-94E7-A840-4C72-E9D01CEC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Encontrando o QC optimizado (VQE)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FBFA-EABD-B228-3BC5-11FB3060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encontrar o circuito quântico já optimizado devemos entender as funções do </a:t>
            </a:r>
            <a:r>
              <a:rPr lang="pt-BR" dirty="0">
                <a:hlinkClick r:id="rId2"/>
              </a:rPr>
              <a:t>VQE</a:t>
            </a:r>
            <a:r>
              <a:rPr lang="pt-BR" dirty="0"/>
              <a:t> (</a:t>
            </a:r>
            <a:r>
              <a:rPr lang="pt-BR" dirty="0" err="1"/>
              <a:t>Algorithms</a:t>
            </a:r>
            <a:r>
              <a:rPr lang="pt-BR" dirty="0"/>
              <a:t>) e do </a:t>
            </a:r>
            <a:r>
              <a:rPr lang="en-US" dirty="0">
                <a:hlinkClick r:id="rId3"/>
              </a:rPr>
              <a:t>GroundStateEigensolver</a:t>
            </a:r>
            <a:r>
              <a:rPr lang="pt-BR" dirty="0"/>
              <a:t> (</a:t>
            </a:r>
            <a:r>
              <a:rPr lang="pt-BR" dirty="0" err="1"/>
              <a:t>Algorithms</a:t>
            </a:r>
            <a:r>
              <a:rPr lang="pt-BR" dirty="0"/>
              <a:t>)</a:t>
            </a:r>
          </a:p>
          <a:p>
            <a:r>
              <a:rPr lang="pt-BR" dirty="0"/>
              <a:t>VQE : Tem como objetivo encontrar um	      que minimiza o valor esperado para um dado operador H.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F6F1E-DD5B-4C00-A155-01B0B938B018}"/>
              </a:ext>
            </a:extLst>
          </p:cNvPr>
          <p:cNvSpPr txBox="1"/>
          <p:nvPr/>
        </p:nvSpPr>
        <p:spPr>
          <a:xfrm>
            <a:off x="-5861" y="7560"/>
            <a:ext cx="112951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https://www.sciencedirect.com/science/article/pii/S0370157322003118?ref=pdf_download&amp;fr=RR-2&amp;rr=88325a89ebd14ee3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221CA1-588E-41D7-BF13-CB9FB2079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94" y="2638942"/>
            <a:ext cx="361758" cy="227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C06F60-6703-4B37-A79E-C70676115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058" y="3358399"/>
            <a:ext cx="5614988" cy="3131559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F7F42C-1BE3-4BF1-AB64-5A4A12413E66}"/>
              </a:ext>
            </a:extLst>
          </p:cNvPr>
          <p:cNvCxnSpPr/>
          <p:nvPr/>
        </p:nvCxnSpPr>
        <p:spPr>
          <a:xfrm>
            <a:off x="2154115" y="5627077"/>
            <a:ext cx="1635370" cy="26376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0D880EF-5E82-4062-96DE-365718D57A94}"/>
              </a:ext>
            </a:extLst>
          </p:cNvPr>
          <p:cNvSpPr txBox="1"/>
          <p:nvPr/>
        </p:nvSpPr>
        <p:spPr>
          <a:xfrm>
            <a:off x="483577" y="4855591"/>
            <a:ext cx="1851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</a:t>
            </a:r>
            <a:r>
              <a:rPr lang="en-US" dirty="0" err="1"/>
              <a:t>objetivo</a:t>
            </a:r>
            <a:r>
              <a:rPr lang="en-US" dirty="0"/>
              <a:t> é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parametros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071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89B2-94E7-A840-4C72-E9D01CEC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Encontrando o QC optimizado (VQE)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FBFA-EABD-B228-3BC5-11FB3060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057" y="1797708"/>
            <a:ext cx="4974073" cy="4351337"/>
          </a:xfrm>
        </p:spPr>
        <p:txBody>
          <a:bodyPr/>
          <a:lstStyle/>
          <a:p>
            <a:r>
              <a:rPr lang="pt-BR" dirty="0"/>
              <a:t>Analisando o código:</a:t>
            </a:r>
          </a:p>
          <a:p>
            <a:endParaRPr lang="pt-BR" dirty="0"/>
          </a:p>
          <a:p>
            <a:r>
              <a:rPr lang="pt-BR" dirty="0"/>
              <a:t>Não executamos o VQE manualmente, utilizamos o </a:t>
            </a:r>
            <a:r>
              <a:rPr lang="en-US" dirty="0">
                <a:latin typeface="Consolas" panose="020B0609020204030204" pitchFamily="49" charset="0"/>
              </a:rPr>
              <a:t>GroundStateEigensolver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Normalmente, para um objeto da classe VQE (Solver)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F6F1E-DD5B-4C00-A155-01B0B938B018}"/>
              </a:ext>
            </a:extLst>
          </p:cNvPr>
          <p:cNvSpPr txBox="1"/>
          <p:nvPr/>
        </p:nvSpPr>
        <p:spPr>
          <a:xfrm>
            <a:off x="-5861" y="7560"/>
            <a:ext cx="112951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https://www.sciencedirect.com/science/article/pii/S0370157322003118?ref=pdf_download&amp;fr=RR-2&amp;rr=88325a89ebd14ee3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70824-A902-4E16-B05A-7662664633F9}"/>
              </a:ext>
            </a:extLst>
          </p:cNvPr>
          <p:cNvSpPr txBox="1"/>
          <p:nvPr/>
        </p:nvSpPr>
        <p:spPr>
          <a:xfrm>
            <a:off x="5339130" y="1803301"/>
            <a:ext cx="5747970" cy="30469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driver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PySCFDriver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 ... )</a:t>
            </a: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es_problem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driver.run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estimator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Estimator(</a:t>
            </a:r>
            <a:r>
              <a:rPr lang="en-U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local_simulator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'shots'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mapper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JordanWignerMapper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ansatz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UCCSD( ... )</a:t>
            </a: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vqe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VQE(estimator, ansatz, COBYLA())</a:t>
            </a: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calc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GroundStateEigensolver(mapper,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vqe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calc.solve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es_problem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A9F48-6F14-400A-9FBD-557D6B220756}"/>
              </a:ext>
            </a:extLst>
          </p:cNvPr>
          <p:cNvSpPr txBox="1"/>
          <p:nvPr/>
        </p:nvSpPr>
        <p:spPr>
          <a:xfrm>
            <a:off x="365057" y="4818175"/>
            <a:ext cx="81394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Consolas" panose="020B0609020204030204" pitchFamily="49" charset="0"/>
              </a:rPr>
              <a:t>&lt;class '</a:t>
            </a:r>
            <a:r>
              <a:rPr lang="en-US" sz="1200" b="0" i="0" dirty="0" err="1">
                <a:effectLst/>
                <a:latin typeface="Consolas" panose="020B0609020204030204" pitchFamily="49" charset="0"/>
              </a:rPr>
              <a:t>qiskit_algorithms.minimum_eigensolvers.vqe.VQE</a:t>
            </a:r>
            <a:r>
              <a:rPr lang="en-US" sz="1200" b="0" i="0" dirty="0">
                <a:effectLst/>
                <a:latin typeface="Consolas" panose="020B0609020204030204" pitchFamily="49" charset="0"/>
              </a:rPr>
              <a:t>'&gt;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5EE8CB-0B57-48C5-B4AD-83F384BF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242" y="2977697"/>
            <a:ext cx="5881858" cy="34273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EAC44F-892F-44CD-B78A-F6B825CC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230" y="1777415"/>
            <a:ext cx="5612790" cy="7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4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0" grpId="1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89B2-94E7-A840-4C72-E9D01CEC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Encontrando o QC optimizado (VQE)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FBFA-EABD-B228-3BC5-11FB3060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303" y="1803301"/>
            <a:ext cx="4901535" cy="4351337"/>
          </a:xfrm>
        </p:spPr>
        <p:txBody>
          <a:bodyPr/>
          <a:lstStyle/>
          <a:p>
            <a:r>
              <a:rPr lang="pt-BR" dirty="0"/>
              <a:t>Entendendo o </a:t>
            </a:r>
            <a:r>
              <a:rPr lang="en-US" dirty="0">
                <a:hlinkClick r:id="rId2"/>
              </a:rPr>
              <a:t>GroundStateEigensolver</a:t>
            </a:r>
            <a:r>
              <a:rPr lang="pt-BR" dirty="0"/>
              <a:t> :</a:t>
            </a:r>
          </a:p>
          <a:p>
            <a:endParaRPr lang="pt-BR" dirty="0"/>
          </a:p>
          <a:p>
            <a:r>
              <a:rPr lang="pt-BR" dirty="0" err="1"/>
              <a:t>qubit_mapper</a:t>
            </a:r>
            <a:r>
              <a:rPr lang="pt-BR" dirty="0"/>
              <a:t> : </a:t>
            </a:r>
            <a:r>
              <a:rPr lang="en-US" dirty="0" err="1">
                <a:latin typeface="Consolas" panose="020B0609020204030204" pitchFamily="49" charset="0"/>
              </a:rPr>
              <a:t>JordanWignerMapper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pt-BR" dirty="0"/>
              <a:t>solver : </a:t>
            </a:r>
            <a:r>
              <a:rPr lang="pt-BR" dirty="0">
                <a:latin typeface="Consolas" panose="020B0609020204030204" pitchFamily="49" charset="0"/>
              </a:rPr>
              <a:t>VQE()</a:t>
            </a:r>
          </a:p>
          <a:p>
            <a:r>
              <a:rPr lang="pt-BR" dirty="0" err="1"/>
              <a:t>problem</a:t>
            </a:r>
            <a:r>
              <a:rPr lang="pt-BR" dirty="0"/>
              <a:t> : </a:t>
            </a:r>
            <a:r>
              <a:rPr lang="en-US" dirty="0" err="1">
                <a:latin typeface="Consolas" panose="020B0609020204030204" pitchFamily="49" charset="0"/>
              </a:rPr>
              <a:t>es_problem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</a:t>
            </a:r>
            <a:r>
              <a:rPr lang="en-US" dirty="0" err="1"/>
              <a:t>Hamiltoniano</a:t>
            </a:r>
            <a:r>
              <a:rPr lang="en-US" dirty="0"/>
              <a:t>)</a:t>
            </a:r>
            <a:endParaRPr lang="pt-BR" dirty="0"/>
          </a:p>
          <a:p>
            <a:endParaRPr lang="pt-BR" dirty="0"/>
          </a:p>
          <a:p>
            <a:r>
              <a:rPr lang="pt-BR" dirty="0"/>
              <a:t>O GroundStateEigensolver executa o VQE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F6F1E-DD5B-4C00-A155-01B0B938B018}"/>
              </a:ext>
            </a:extLst>
          </p:cNvPr>
          <p:cNvSpPr txBox="1"/>
          <p:nvPr/>
        </p:nvSpPr>
        <p:spPr>
          <a:xfrm>
            <a:off x="-5861" y="7560"/>
            <a:ext cx="112951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https://www.sciencedirect.com/science/article/pii/S0370157322003118?ref=pdf_download&amp;fr=RR-2&amp;rr=88325a89ebd14ee3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972DCE-2ED6-4111-9815-F37DA7A2B15B}"/>
              </a:ext>
            </a:extLst>
          </p:cNvPr>
          <p:cNvGrpSpPr/>
          <p:nvPr/>
        </p:nvGrpSpPr>
        <p:grpSpPr>
          <a:xfrm>
            <a:off x="5108330" y="1433553"/>
            <a:ext cx="6084276" cy="5395398"/>
            <a:chOff x="5108330" y="1433553"/>
            <a:chExt cx="6084276" cy="53953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B532200-27B3-4425-985A-0C8D9A3B1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3838" y="4666103"/>
              <a:ext cx="5609492" cy="216284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CE2182-6843-4CD4-8E34-27024AA15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385"/>
            <a:stretch/>
          </p:blipFill>
          <p:spPr>
            <a:xfrm>
              <a:off x="5108330" y="1433553"/>
              <a:ext cx="6084276" cy="319999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8471DA0-823E-4018-8164-238C124D819D}"/>
              </a:ext>
            </a:extLst>
          </p:cNvPr>
          <p:cNvSpPr txBox="1"/>
          <p:nvPr/>
        </p:nvSpPr>
        <p:spPr>
          <a:xfrm>
            <a:off x="169252" y="5305486"/>
            <a:ext cx="5044586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vqe_solver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VQE(estimator, ansatz, COBYLA</a:t>
            </a:r>
            <a:r>
              <a:rPr lang="en-US" sz="1200" dirty="0">
                <a:solidFill>
                  <a:srgbClr val="C678DD"/>
                </a:solidFill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calc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GroundStateEigensolver(mapper,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vqe_solver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calc.solve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es_problem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9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C8D988F-052B-4EF9-9459-984025C0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29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7B55A0-82CB-4D6A-B8BB-ADAC9E157DFF}"/>
              </a:ext>
            </a:extLst>
          </p:cNvPr>
          <p:cNvSpPr txBox="1"/>
          <p:nvPr/>
        </p:nvSpPr>
        <p:spPr>
          <a:xfrm>
            <a:off x="246185" y="8792"/>
            <a:ext cx="6101860" cy="68634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 GroundStateEigensolver(</a:t>
            </a:r>
            <a:r>
              <a:rPr lang="en-US" sz="11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GroundStateSolver</a:t>
            </a:r>
            <a:r>
              <a:rPr lang="en-US" sz="11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1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        self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qubit_mapper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QubitMapper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        solver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MinimumEigensolver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1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qubit_mapper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._solver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solver</a:t>
            </a:r>
          </a:p>
          <a:p>
            <a:b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1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property</a:t>
            </a:r>
            <a:endParaRPr lang="en-US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solver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MinimumEigensolver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._solver</a:t>
            </a:r>
            <a:endParaRPr lang="en-US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        self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        problem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BaseProblem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aux_operators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SparseLabelOp</a:t>
            </a:r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SparsePauliOp</a:t>
            </a:r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None </a:t>
            </a:r>
            <a:r>
              <a:rPr lang="en-US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None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EigenstateResult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"""Compute Ground State properties.</a:t>
            </a:r>
            <a:endParaRPr lang="en-US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problem: A class encoding a problem to be solved.</a:t>
            </a:r>
            <a:endParaRPr lang="en-US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aux_operators</a:t>
            </a:r>
            <a:r>
              <a:rPr lang="en-US" sz="11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 Additional auxiliary operators to evaluate.</a:t>
            </a:r>
            <a:endParaRPr lang="en-US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Returns:</a:t>
            </a:r>
            <a:endParaRPr lang="en-US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An interpreted :class:`~.</a:t>
            </a:r>
            <a:r>
              <a:rPr lang="en-US" sz="11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EigenstateResult</a:t>
            </a:r>
            <a:r>
              <a:rPr lang="en-US" sz="11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`. For more information see also</a:t>
            </a:r>
            <a:endParaRPr lang="en-US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    :meth:`~.</a:t>
            </a:r>
            <a:r>
              <a:rPr lang="en-US" sz="11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BaseProblem.interpret</a:t>
            </a:r>
            <a:r>
              <a:rPr lang="en-US" sz="11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`.</a:t>
            </a:r>
            <a:endParaRPr lang="en-US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"""</a:t>
            </a:r>
            <a:endParaRPr lang="en-US" sz="11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main_operator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aux_ops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.get_qubit_operators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(problem, 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aux_operators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raw_mes_result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.solver.compute_minimum_eigenvalue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main_operator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aux_ops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eigenstate_result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EigenstateResult.from_result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raw_mes_result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result </a:t>
            </a:r>
            <a:r>
              <a:rPr lang="en-US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problem.interpret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eigenstate_result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result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49B37F-4117-48CD-8B32-501FE27CCD7E}"/>
              </a:ext>
            </a:extLst>
          </p:cNvPr>
          <p:cNvCxnSpPr>
            <a:cxnSpLocks/>
          </p:cNvCxnSpPr>
          <p:nvPr/>
        </p:nvCxnSpPr>
        <p:spPr>
          <a:xfrm>
            <a:off x="3147651" y="800100"/>
            <a:ext cx="16002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C1C0AA9-0B3E-456B-9DB8-5C73E22A9F64}"/>
              </a:ext>
            </a:extLst>
          </p:cNvPr>
          <p:cNvSpPr txBox="1"/>
          <p:nvPr/>
        </p:nvSpPr>
        <p:spPr>
          <a:xfrm>
            <a:off x="4777159" y="615434"/>
            <a:ext cx="6159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JordanWignerMapper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9D3E6E-C135-4BB4-8F78-EB37CCBFBCCA}"/>
              </a:ext>
            </a:extLst>
          </p:cNvPr>
          <p:cNvSpPr txBox="1"/>
          <p:nvPr/>
        </p:nvSpPr>
        <p:spPr>
          <a:xfrm>
            <a:off x="4747851" y="993558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VQE()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672453-0DB4-46FF-A9CA-D8D04C903CC1}"/>
              </a:ext>
            </a:extLst>
          </p:cNvPr>
          <p:cNvCxnSpPr>
            <a:cxnSpLocks/>
          </p:cNvCxnSpPr>
          <p:nvPr/>
        </p:nvCxnSpPr>
        <p:spPr>
          <a:xfrm>
            <a:off x="3147651" y="996489"/>
            <a:ext cx="1600200" cy="181735"/>
          </a:xfrm>
          <a:prstGeom prst="bentConnector3">
            <a:avLst>
              <a:gd name="adj1" fmla="val 2362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3FDDC06-E11B-47C2-A601-909999F8BA4E}"/>
              </a:ext>
            </a:extLst>
          </p:cNvPr>
          <p:cNvCxnSpPr>
            <a:cxnSpLocks/>
          </p:cNvCxnSpPr>
          <p:nvPr/>
        </p:nvCxnSpPr>
        <p:spPr>
          <a:xfrm flipV="1">
            <a:off x="2631836" y="2787163"/>
            <a:ext cx="1175233" cy="205153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2818AA-6FF2-4134-9FFC-79096FF7CC1C}"/>
              </a:ext>
            </a:extLst>
          </p:cNvPr>
          <p:cNvSpPr txBox="1"/>
          <p:nvPr/>
        </p:nvSpPr>
        <p:spPr>
          <a:xfrm>
            <a:off x="3807069" y="2602497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es_problem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49D448-4AD8-46FF-A9DF-F46243A2BA37}"/>
              </a:ext>
            </a:extLst>
          </p:cNvPr>
          <p:cNvCxnSpPr>
            <a:cxnSpLocks/>
          </p:cNvCxnSpPr>
          <p:nvPr/>
        </p:nvCxnSpPr>
        <p:spPr>
          <a:xfrm>
            <a:off x="5199191" y="6016869"/>
            <a:ext cx="16002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671BDAE-01C4-4F6C-98B8-39695FACA2C5}"/>
              </a:ext>
            </a:extLst>
          </p:cNvPr>
          <p:cNvSpPr txBox="1"/>
          <p:nvPr/>
        </p:nvSpPr>
        <p:spPr>
          <a:xfrm>
            <a:off x="6829424" y="5693703"/>
            <a:ext cx="39587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GroundStateSolver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chama o VQE().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compute_minimum_eigenvalue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785F72-348B-483A-89E0-81D8910005EC}"/>
              </a:ext>
            </a:extLst>
          </p:cNvPr>
          <p:cNvSpPr txBox="1"/>
          <p:nvPr/>
        </p:nvSpPr>
        <p:spPr>
          <a:xfrm>
            <a:off x="5218241" y="3442428"/>
            <a:ext cx="6938591" cy="292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VQE(estimator, ansatz, COBYLA</a:t>
            </a:r>
            <a:r>
              <a:rPr lang="en-US" sz="1300" dirty="0">
                <a:solidFill>
                  <a:srgbClr val="C678DD"/>
                </a:solidFill>
                <a:latin typeface="Consolas" panose="020B0609020204030204" pitchFamily="49" charset="0"/>
              </a:rPr>
              <a:t>()</a:t>
            </a:r>
            <a:r>
              <a:rPr lang="en-US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3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compute_minimum_eigenvalue</a:t>
            </a:r>
            <a:r>
              <a:rPr lang="en-US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main_operator</a:t>
            </a:r>
            <a:r>
              <a:rPr lang="en-US" sz="13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3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F95F98-C547-4E33-AD86-8491BA3ECA69}"/>
              </a:ext>
            </a:extLst>
          </p:cNvPr>
          <p:cNvCxnSpPr>
            <a:cxnSpLocks/>
          </p:cNvCxnSpPr>
          <p:nvPr/>
        </p:nvCxnSpPr>
        <p:spPr>
          <a:xfrm flipV="1">
            <a:off x="8808793" y="3868616"/>
            <a:ext cx="0" cy="15791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AE989C1-4A19-4E58-9103-4C8089421846}"/>
              </a:ext>
            </a:extLst>
          </p:cNvPr>
          <p:cNvSpPr/>
          <p:nvPr/>
        </p:nvSpPr>
        <p:spPr>
          <a:xfrm>
            <a:off x="246185" y="5410148"/>
            <a:ext cx="5292969" cy="3693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3143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50" grpId="0"/>
      <p:bldP spid="52" grpId="0"/>
      <p:bldP spid="54" grpId="0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89B2-94E7-A840-4C72-E9D01CEC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4" y="0"/>
            <a:ext cx="9692640" cy="1325562"/>
          </a:xfrm>
        </p:spPr>
        <p:txBody>
          <a:bodyPr anchor="ctr"/>
          <a:lstStyle/>
          <a:p>
            <a:r>
              <a:rPr lang="pt-BR" dirty="0"/>
              <a:t>Analisando o Código</a:t>
            </a:r>
          </a:p>
        </p:txBody>
      </p:sp>
    </p:spTree>
    <p:extLst>
      <p:ext uri="{BB962C8B-B14F-4D97-AF65-F5344CB8AC3E}">
        <p14:creationId xmlns:p14="http://schemas.microsoft.com/office/powerpoint/2010/main" val="261378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89B2-94E7-A840-4C72-E9D01CEC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O que queremos?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FBFA-EABD-B228-3BC5-11FB3060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Queremos determinar o Circuito Quântico otimizado do VQE.</a:t>
            </a:r>
          </a:p>
        </p:txBody>
      </p:sp>
      <p:pic>
        <p:nvPicPr>
          <p:cNvPr id="1026" name="Picture 2" descr="What is… a Quantum Circuit Transpiler? | by Amelie Schreiber | Towards Data  Science">
            <a:extLst>
              <a:ext uri="{FF2B5EF4-FFF2-40B4-BE49-F238E27FC236}">
                <a16:creationId xmlns:a16="http://schemas.microsoft.com/office/drawing/2014/main" id="{0F0E1373-234F-4B42-BE8F-3C7C1D199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796380"/>
            <a:ext cx="77152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81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3338A4E-11D7-4485-8FF8-5FD2BDCF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anchor="ctr"/>
          <a:lstStyle/>
          <a:p>
            <a:r>
              <a:rPr lang="pt-BR" dirty="0"/>
              <a:t>Imprimindo o QC do ANSATZ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2807D-7DE8-4F9E-9C24-0FAABCE8B200}"/>
              </a:ext>
            </a:extLst>
          </p:cNvPr>
          <p:cNvSpPr txBox="1"/>
          <p:nvPr/>
        </p:nvSpPr>
        <p:spPr>
          <a:xfrm>
            <a:off x="316685" y="1696457"/>
            <a:ext cx="3668086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driver </a:t>
            </a:r>
            <a:r>
              <a:rPr lang="en-US" sz="12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PySCFDriver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atom</a:t>
            </a:r>
            <a:r>
              <a:rPr lang="en-US" sz="12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</a:t>
            </a:r>
            <a:r>
              <a:rPr lang="en-US" sz="120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0 0 0; H 0 0 1"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basis</a:t>
            </a:r>
            <a:r>
              <a:rPr lang="en-US" sz="12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"sto3g"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charge</a:t>
            </a:r>
            <a:r>
              <a:rPr lang="en-US" sz="12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spin</a:t>
            </a:r>
            <a:r>
              <a:rPr lang="en-US" sz="12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12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DistanceUnit.ANGSTROM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es_problem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driver.run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mapper </a:t>
            </a:r>
            <a:r>
              <a:rPr lang="en-US" sz="12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JordanWignerMapper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ansatz </a:t>
            </a:r>
            <a:r>
              <a:rPr lang="en-US" sz="12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UCCSD(</a:t>
            </a:r>
          </a:p>
          <a:p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es_problem.num_spatial_orbitals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es_problem.num_particles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mapper,</a:t>
            </a:r>
          </a:p>
          <a:p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initial_state</a:t>
            </a:r>
            <a:r>
              <a:rPr lang="en-US" sz="12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HartreeFock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es_problem.num_spatial_orbitals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es_problem.num_particles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mapper,</a:t>
            </a:r>
          </a:p>
          <a:p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),</a:t>
            </a:r>
          </a:p>
          <a:p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ansatz.draw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mpl</a:t>
            </a:r>
            <a:r>
              <a:rPr lang="en-US" sz="120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779AC3-E108-4282-A6A2-11EBBF858B04}"/>
              </a:ext>
            </a:extLst>
          </p:cNvPr>
          <p:cNvGrpSpPr/>
          <p:nvPr/>
        </p:nvGrpSpPr>
        <p:grpSpPr>
          <a:xfrm>
            <a:off x="4465088" y="1691322"/>
            <a:ext cx="3004553" cy="4070194"/>
            <a:chOff x="6484671" y="1593958"/>
            <a:chExt cx="3004553" cy="407019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47F1DDA-0030-4094-84AB-AE5FA761B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799"/>
            <a:stretch/>
          </p:blipFill>
          <p:spPr>
            <a:xfrm>
              <a:off x="6484671" y="1593958"/>
              <a:ext cx="3004553" cy="3462638"/>
            </a:xfrm>
            <a:prstGeom prst="rect">
              <a:avLst/>
            </a:prstGeom>
          </p:spPr>
        </p:pic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CFD53205-6A39-4887-B7F9-101A6BBB4FE1}"/>
                </a:ext>
              </a:extLst>
            </p:cNvPr>
            <p:cNvSpPr/>
            <p:nvPr/>
          </p:nvSpPr>
          <p:spPr>
            <a:xfrm rot="16200000">
              <a:off x="8085331" y="4521100"/>
              <a:ext cx="207446" cy="1070991"/>
            </a:xfrm>
            <a:prstGeom prst="leftBrace">
              <a:avLst>
                <a:gd name="adj1" fmla="val 125024"/>
                <a:gd name="adj2" fmla="val 51567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B54133-DDC1-4D5A-A301-17423F2DE27E}"/>
                </a:ext>
              </a:extLst>
            </p:cNvPr>
            <p:cNvSpPr txBox="1"/>
            <p:nvPr/>
          </p:nvSpPr>
          <p:spPr>
            <a:xfrm>
              <a:off x="7179803" y="5264042"/>
              <a:ext cx="2018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err="1">
                  <a:effectLst/>
                  <a:latin typeface="Consolas" panose="020B0609020204030204" pitchFamily="49" charset="0"/>
                </a:rPr>
                <a:t>EvolutionGate</a:t>
              </a:r>
              <a:endParaRPr lang="en-US" sz="20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17953CC-7B43-467C-85CF-8C7653159C62}"/>
              </a:ext>
            </a:extLst>
          </p:cNvPr>
          <p:cNvSpPr txBox="1"/>
          <p:nvPr/>
        </p:nvSpPr>
        <p:spPr>
          <a:xfrm>
            <a:off x="8959442" y="1994483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UCCSD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FE7D21-4C1D-4259-A6EC-6470BF647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757" y="2611120"/>
            <a:ext cx="2694200" cy="121472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60DDB-E0C4-4B06-B227-E5176D253D5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9487949" y="3825846"/>
            <a:ext cx="5908" cy="62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EFA92F-220A-473D-9560-3963C239C2E1}"/>
              </a:ext>
            </a:extLst>
          </p:cNvPr>
          <p:cNvSpPr txBox="1"/>
          <p:nvPr/>
        </p:nvSpPr>
        <p:spPr>
          <a:xfrm>
            <a:off x="8062856" y="4532740"/>
            <a:ext cx="2850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j-lt"/>
              </a:rPr>
              <a:t>Evolui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temporalmente</a:t>
            </a:r>
            <a:r>
              <a:rPr lang="en-US" sz="2000" dirty="0">
                <a:latin typeface="+mj-lt"/>
              </a:rPr>
              <a:t> de </a:t>
            </a:r>
            <a:r>
              <a:rPr lang="en-US" sz="2000" dirty="0" err="1">
                <a:latin typeface="+mj-lt"/>
              </a:rPr>
              <a:t>acordo</a:t>
            </a:r>
            <a:r>
              <a:rPr lang="en-US" sz="2000" dirty="0">
                <a:latin typeface="+mj-lt"/>
              </a:rPr>
              <a:t> com um </a:t>
            </a:r>
            <a:r>
              <a:rPr lang="en-US" sz="2000" dirty="0" err="1">
                <a:latin typeface="+mj-lt"/>
              </a:rPr>
              <a:t>hamiltoniano</a:t>
            </a:r>
            <a:r>
              <a:rPr lang="en-US" sz="2000" dirty="0">
                <a:latin typeface="+mj-lt"/>
              </a:rPr>
              <a:t> 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B042AA-EA1D-4831-B34C-3D1327EB60ED}"/>
              </a:ext>
            </a:extLst>
          </p:cNvPr>
          <p:cNvSpPr txBox="1"/>
          <p:nvPr/>
        </p:nvSpPr>
        <p:spPr>
          <a:xfrm>
            <a:off x="7632312" y="5855187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effectLst/>
                <a:latin typeface="Consolas" panose="020B0609020204030204" pitchFamily="49" charset="0"/>
              </a:rPr>
              <a:t>es_problem</a:t>
            </a:r>
            <a:r>
              <a:rPr lang="en-US" sz="200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driver.run</a:t>
            </a:r>
            <a:r>
              <a:rPr lang="en-US" sz="2000" dirty="0"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33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 animBg="1"/>
      <p:bldP spid="24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3338A4E-11D7-4485-8FF8-5FD2BDCF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anchor="ctr"/>
          <a:lstStyle/>
          <a:p>
            <a:r>
              <a:rPr lang="pt-BR" dirty="0"/>
              <a:t>Imprimindo o QC do ANSATZ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83A14-B623-45B3-A199-8F688C1910D4}"/>
              </a:ext>
            </a:extLst>
          </p:cNvPr>
          <p:cNvSpPr txBox="1"/>
          <p:nvPr/>
        </p:nvSpPr>
        <p:spPr>
          <a:xfrm>
            <a:off x="3916513" y="2079259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effectLst/>
                <a:latin typeface="Consolas" panose="020B0609020204030204" pitchFamily="49" charset="0"/>
              </a:rPr>
              <a:t>es_problem</a:t>
            </a:r>
            <a:r>
              <a:rPr lang="en-US" sz="2000" dirty="0"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driver.run</a:t>
            </a:r>
            <a:r>
              <a:rPr lang="en-US" sz="200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12A5F-1FBA-44E5-8ED5-C804E9C7D5AA}"/>
              </a:ext>
            </a:extLst>
          </p:cNvPr>
          <p:cNvSpPr txBox="1"/>
          <p:nvPr/>
        </p:nvSpPr>
        <p:spPr>
          <a:xfrm>
            <a:off x="492367" y="3202548"/>
            <a:ext cx="105595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</a:rPr>
              <a:t>&lt;class 'qiskit_nature.second_q.problems.electronic_structure_problem.ElectronicStructureProblem'&gt;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5F9026D-25CB-4154-847C-5DBBDD15EF69}"/>
              </a:ext>
            </a:extLst>
          </p:cNvPr>
          <p:cNvSpPr/>
          <p:nvPr/>
        </p:nvSpPr>
        <p:spPr>
          <a:xfrm rot="5400000">
            <a:off x="5587509" y="1839744"/>
            <a:ext cx="369277" cy="1995854"/>
          </a:xfrm>
          <a:prstGeom prst="rightBrace">
            <a:avLst>
              <a:gd name="adj1" fmla="val 9404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F0D418-DF9D-46ED-AAFE-4C313EA2DD11}"/>
              </a:ext>
            </a:extLst>
          </p:cNvPr>
          <p:cNvSpPr txBox="1"/>
          <p:nvPr/>
        </p:nvSpPr>
        <p:spPr>
          <a:xfrm>
            <a:off x="492367" y="3814584"/>
            <a:ext cx="3856891" cy="2677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driver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PySCFDriver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atom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 0 0 0; H 0 0 1"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basis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"sto3g"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charge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spin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DistanceUnit.ANGSTROM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es_problem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driver.run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second_q_ops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es_problem.second_q_ops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hamiltonian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second_q_ops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hamiltonian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63E6D3-4B05-45D4-8C0E-C7643BF113E8}"/>
              </a:ext>
            </a:extLst>
          </p:cNvPr>
          <p:cNvSpPr txBox="1"/>
          <p:nvPr/>
        </p:nvSpPr>
        <p:spPr>
          <a:xfrm>
            <a:off x="5081952" y="4106971"/>
            <a:ext cx="337624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b="0" i="0" dirty="0">
                <a:effectLst/>
                <a:latin typeface="Consolas" panose="020B0609020204030204" pitchFamily="49" charset="0"/>
              </a:rPr>
              <a:t>Fermionic Operator</a:t>
            </a:r>
          </a:p>
          <a:p>
            <a:pPr algn="l"/>
            <a:r>
              <a:rPr lang="en-US" sz="1000" b="0" i="0" dirty="0">
                <a:effectLst/>
                <a:latin typeface="Consolas" panose="020B0609020204030204" pitchFamily="49" charset="0"/>
              </a:rPr>
              <a:t>number spin orbitals=4, number terms=36</a:t>
            </a:r>
          </a:p>
          <a:p>
            <a:pPr algn="l"/>
            <a:r>
              <a:rPr lang="en-US" sz="1000" b="0" i="0" dirty="0">
                <a:effectLst/>
                <a:latin typeface="Consolas" panose="020B0609020204030204" pitchFamily="49" charset="0"/>
              </a:rPr>
              <a:t>  -1.1108441798837272 * ( +_0 -_0 )</a:t>
            </a:r>
          </a:p>
          <a:p>
            <a:pPr algn="l"/>
            <a:r>
              <a:rPr lang="en-US" sz="1000" b="0" i="0" dirty="0">
                <a:effectLst/>
                <a:latin typeface="Consolas" panose="020B0609020204030204" pitchFamily="49" charset="0"/>
              </a:rPr>
              <a:t>+ -0.589121003706083 * ( +_1 -_1 )</a:t>
            </a:r>
          </a:p>
          <a:p>
            <a:pPr algn="l"/>
            <a:r>
              <a:rPr lang="en-US" sz="1000" b="0" i="0" dirty="0">
                <a:effectLst/>
                <a:latin typeface="Consolas" panose="020B0609020204030204" pitchFamily="49" charset="0"/>
              </a:rPr>
              <a:t>+ -1.1108441798837272 * ( +_2 -_2 )</a:t>
            </a:r>
          </a:p>
          <a:p>
            <a:pPr algn="l"/>
            <a:r>
              <a:rPr lang="en-US" sz="1000" b="0" i="0" dirty="0">
                <a:effectLst/>
                <a:latin typeface="Consolas" panose="020B0609020204030204" pitchFamily="49" charset="0"/>
              </a:rPr>
              <a:t>(...)</a:t>
            </a:r>
          </a:p>
          <a:p>
            <a:pPr algn="l"/>
            <a:r>
              <a:rPr lang="en-US" sz="1000" b="0" i="0" dirty="0">
                <a:effectLst/>
                <a:latin typeface="Consolas" panose="020B0609020204030204" pitchFamily="49" charset="0"/>
              </a:rPr>
              <a:t>+ 0.09839529174273509 * ( +_3 +_1 -_0 -_2 )</a:t>
            </a:r>
          </a:p>
          <a:p>
            <a:pPr algn="l"/>
            <a:r>
              <a:rPr lang="en-US" sz="1000" b="0" i="0" dirty="0">
                <a:effectLst/>
                <a:latin typeface="Consolas" panose="020B0609020204030204" pitchFamily="49" charset="0"/>
              </a:rPr>
              <a:t>+ 0.09839529174273509 * ( +_3 +_2 -_3 -_2 )</a:t>
            </a:r>
          </a:p>
          <a:p>
            <a:pPr algn="l"/>
            <a:r>
              <a:rPr lang="en-US" sz="1000" b="0" i="0" dirty="0">
                <a:effectLst/>
                <a:latin typeface="Consolas" panose="020B0609020204030204" pitchFamily="49" charset="0"/>
              </a:rPr>
              <a:t>+ 0.09839529174273509 * ( +_3 +_3 -_2 -_2 )</a:t>
            </a:r>
          </a:p>
          <a:p>
            <a:pPr algn="l"/>
            <a:r>
              <a:rPr lang="en-US" sz="1000" b="0" i="0" dirty="0">
                <a:effectLst/>
                <a:latin typeface="Consolas" panose="020B0609020204030204" pitchFamily="49" charset="0"/>
              </a:rPr>
              <a:t>+ 0.3108533815598567 * ( +_3 +_0 -_0 -_3 )</a:t>
            </a:r>
          </a:p>
          <a:p>
            <a:pPr algn="l"/>
            <a:r>
              <a:rPr lang="en-US" sz="1000" b="0" i="0" dirty="0">
                <a:effectLst/>
                <a:latin typeface="Consolas" panose="020B0609020204030204" pitchFamily="49" charset="0"/>
              </a:rPr>
              <a:t>+ 0.3265353734712868 * ( +_3 +_1 -_1 -_3 )</a:t>
            </a:r>
          </a:p>
          <a:p>
            <a:pPr algn="l"/>
            <a:r>
              <a:rPr lang="en-US" sz="1000" b="0" i="0" dirty="0">
                <a:effectLst/>
                <a:latin typeface="Consolas" panose="020B0609020204030204" pitchFamily="49" charset="0"/>
              </a:rPr>
              <a:t>+ 0.3108533815598567 * ( +_3 +_2 -_2 -_3 )</a:t>
            </a:r>
          </a:p>
          <a:p>
            <a:pPr algn="l"/>
            <a:r>
              <a:rPr lang="en-US" sz="1000" b="0" i="0" dirty="0">
                <a:effectLst/>
                <a:latin typeface="Consolas" panose="020B0609020204030204" pitchFamily="49" charset="0"/>
              </a:rPr>
              <a:t>+ 0.3265353734712868 * ( +_3 +_3 -_3 -_3 )</a:t>
            </a:r>
            <a:endParaRPr lang="en-US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574419-1070-48C9-B4D2-7AC0EE2E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652" y="4106971"/>
            <a:ext cx="2359860" cy="20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6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5" grpId="0" animBg="1"/>
      <p:bldP spid="23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89B2-94E7-A840-4C72-E9D01CEC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Imprimindo o QC do ANSATZ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FBFA-EABD-B228-3BC5-11FB3060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abrir mais o circuito quântico do </a:t>
            </a:r>
            <a:r>
              <a:rPr lang="pt-BR" dirty="0" err="1"/>
              <a:t>Ansatz</a:t>
            </a:r>
            <a:r>
              <a:rPr lang="pt-BR" dirty="0"/>
              <a:t> utilizando o </a:t>
            </a:r>
            <a:r>
              <a:rPr lang="pt-BR" dirty="0">
                <a:hlinkClick r:id="rId2"/>
              </a:rPr>
              <a:t>Decompose</a:t>
            </a:r>
            <a:endParaRPr lang="pt-BR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4639E2-1F87-40A3-976D-22BC9335A1B6}"/>
              </a:ext>
            </a:extLst>
          </p:cNvPr>
          <p:cNvGrpSpPr/>
          <p:nvPr/>
        </p:nvGrpSpPr>
        <p:grpSpPr>
          <a:xfrm>
            <a:off x="904203" y="2743201"/>
            <a:ext cx="2357743" cy="3335891"/>
            <a:chOff x="6484671" y="1593958"/>
            <a:chExt cx="3004553" cy="40903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AEAEE3-321B-498B-9B83-8608E4B232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799"/>
            <a:stretch/>
          </p:blipFill>
          <p:spPr>
            <a:xfrm>
              <a:off x="6484671" y="1593958"/>
              <a:ext cx="3004553" cy="3462638"/>
            </a:xfrm>
            <a:prstGeom prst="rect">
              <a:avLst/>
            </a:prstGeom>
          </p:spPr>
        </p:pic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43FC1010-A98A-4EED-BAD2-EFBFE2BE60CC}"/>
                </a:ext>
              </a:extLst>
            </p:cNvPr>
            <p:cNvSpPr/>
            <p:nvPr/>
          </p:nvSpPr>
          <p:spPr>
            <a:xfrm rot="16200000">
              <a:off x="8085331" y="4521100"/>
              <a:ext cx="207446" cy="1070991"/>
            </a:xfrm>
            <a:prstGeom prst="leftBrace">
              <a:avLst>
                <a:gd name="adj1" fmla="val 125024"/>
                <a:gd name="adj2" fmla="val 51567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E10D58-029B-4EF5-8CE1-844B600BF5E1}"/>
                </a:ext>
              </a:extLst>
            </p:cNvPr>
            <p:cNvSpPr txBox="1"/>
            <p:nvPr/>
          </p:nvSpPr>
          <p:spPr>
            <a:xfrm>
              <a:off x="6843673" y="5284216"/>
              <a:ext cx="2018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i="0" dirty="0" err="1">
                  <a:effectLst/>
                  <a:latin typeface="Consolas" panose="020B0609020204030204" pitchFamily="49" charset="0"/>
                </a:rPr>
                <a:t>EvolutionGate</a:t>
              </a:r>
              <a:endParaRPr lang="en-US" sz="200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D7291A9-F3C2-4B9E-8E52-CCA9B74B9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511" y="2625938"/>
            <a:ext cx="6671896" cy="369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4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89B2-94E7-A840-4C72-E9D01CEC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Imprimindo o QC do ANSATZ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FBFA-EABD-B228-3BC5-11FB3060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abrir mais o circuito quântico do </a:t>
            </a:r>
            <a:r>
              <a:rPr lang="pt-BR" dirty="0" err="1"/>
              <a:t>Ansatz</a:t>
            </a:r>
            <a:r>
              <a:rPr lang="pt-BR" dirty="0"/>
              <a:t> utilizando o </a:t>
            </a:r>
            <a:r>
              <a:rPr lang="pt-BR" dirty="0">
                <a:hlinkClick r:id="rId2"/>
              </a:rPr>
              <a:t>Decompose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DE86E-0D0B-4C7E-BFAD-6F276EFEA0DA}"/>
              </a:ext>
            </a:extLst>
          </p:cNvPr>
          <p:cNvSpPr txBox="1"/>
          <p:nvPr/>
        </p:nvSpPr>
        <p:spPr>
          <a:xfrm>
            <a:off x="3361475" y="2538134"/>
            <a:ext cx="4396154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ansatz.decompose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().draw(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mpl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D05345-D46B-464E-A14C-1E03941F7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02" y="3075722"/>
            <a:ext cx="9944100" cy="205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2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89B2-94E7-A840-4C72-E9D01CEC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Imprimindo o QC do ANSATZ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FBFA-EABD-B228-3BC5-11FB3060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abrir mais o circuito quântico do </a:t>
            </a:r>
            <a:r>
              <a:rPr lang="pt-BR" dirty="0" err="1"/>
              <a:t>Ansatz</a:t>
            </a:r>
            <a:r>
              <a:rPr lang="pt-BR" dirty="0"/>
              <a:t> utilizando o </a:t>
            </a:r>
            <a:r>
              <a:rPr lang="pt-BR" dirty="0">
                <a:hlinkClick r:id="rId2"/>
              </a:rPr>
              <a:t>Decompose</a:t>
            </a:r>
            <a:endParaRPr lang="pt-B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D05345-D46B-464E-A14C-1E03941F7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02" y="2196491"/>
            <a:ext cx="9944100" cy="205810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614E038F-B809-43D6-9DAE-0D87CCE395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90"/>
          <a:stretch/>
        </p:blipFill>
        <p:spPr>
          <a:xfrm>
            <a:off x="1045055" y="5087820"/>
            <a:ext cx="3503730" cy="843554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69FB2DCF-B4F3-47B2-8E4E-3C03CC2ACE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967"/>
          <a:stretch/>
        </p:blipFill>
        <p:spPr>
          <a:xfrm>
            <a:off x="5188230" y="5244419"/>
            <a:ext cx="5591068" cy="5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22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89B2-94E7-A840-4C72-E9D01CEC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Imprimindo o QC do ANSATZ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FBFA-EABD-B228-3BC5-11FB3060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decompor o sistema em gates básicos, utilizamos a função </a:t>
            </a:r>
            <a:r>
              <a:rPr lang="pt-BR" dirty="0">
                <a:hlinkClick r:id="rId2"/>
              </a:rPr>
              <a:t>transpile</a:t>
            </a:r>
            <a:r>
              <a:rPr lang="pt-BR" dirty="0"/>
              <a:t>, responsável por transpilar um QC para uma determinada arquitetura.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9A573-1536-4CC7-B14D-1E8AF64C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756" y="1547237"/>
            <a:ext cx="7869591" cy="505623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CFD9A5-35A2-47E0-B9A8-5E10684CADB6}"/>
              </a:ext>
            </a:extLst>
          </p:cNvPr>
          <p:cNvSpPr/>
          <p:nvPr/>
        </p:nvSpPr>
        <p:spPr>
          <a:xfrm>
            <a:off x="2018920" y="5622202"/>
            <a:ext cx="3612333" cy="271604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5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89B2-94E7-A840-4C72-E9D01CEC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dirty="0"/>
              <a:t>Imprimindo o QC do ANSATZ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FBFA-EABD-B228-3BC5-11FB3060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decompor o sistema em gates básicos, utilizamos a função </a:t>
            </a:r>
            <a:r>
              <a:rPr lang="pt-BR" dirty="0">
                <a:hlinkClick r:id="rId2"/>
              </a:rPr>
              <a:t>transpile</a:t>
            </a:r>
            <a:r>
              <a:rPr lang="pt-BR" dirty="0"/>
              <a:t>, responsável por transpilar um QC para uma determinada arquitetura.</a:t>
            </a:r>
          </a:p>
          <a:p>
            <a:endParaRPr lang="pt-BR" dirty="0"/>
          </a:p>
          <a:p>
            <a:r>
              <a:rPr lang="pt-BR" dirty="0"/>
              <a:t>Depende do </a:t>
            </a:r>
            <a:r>
              <a:rPr lang="pt-BR" dirty="0" err="1"/>
              <a:t>backend</a:t>
            </a:r>
            <a:r>
              <a:rPr lang="pt-BR" dirty="0"/>
              <a:t> (hardware utilizado) : Simulador / Quantum </a:t>
            </a:r>
            <a:r>
              <a:rPr lang="pt-BR" dirty="0" err="1"/>
              <a:t>Computers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BE8DA-3ECA-4920-8FE7-16721567D73B}"/>
              </a:ext>
            </a:extLst>
          </p:cNvPr>
          <p:cNvSpPr txBox="1"/>
          <p:nvPr/>
        </p:nvSpPr>
        <p:spPr>
          <a:xfrm>
            <a:off x="3020639" y="3814584"/>
            <a:ext cx="5077825" cy="2677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qiskit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transpile</a:t>
            </a:r>
            <a:endParaRPr lang="en-U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sz="1200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Braket</a:t>
            </a:r>
            <a:endParaRPr lang="en-U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braket.tracking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Tracker</a:t>
            </a:r>
          </a:p>
          <a:p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qiskit_braket_provider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provider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BraketProvider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local_simulator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BraketLocalBackend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sv1_simualtor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provider.get_backend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"SV1"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fake_vigo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FakeVigoV2()</a:t>
            </a:r>
          </a:p>
          <a:p>
            <a:endParaRPr lang="en-US" sz="12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transpile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(ansatz, </a:t>
            </a:r>
            <a:r>
              <a:rPr lang="en-US" sz="1200" dirty="0">
                <a:solidFill>
                  <a:srgbClr val="D19A66"/>
                </a:solidFill>
                <a:latin typeface="Consolas" panose="020B0609020204030204" pitchFamily="49" charset="0"/>
              </a:rPr>
              <a:t>backend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BB2BF"/>
                </a:solidFill>
                <a:latin typeface="Consolas" panose="020B0609020204030204" pitchFamily="49" charset="0"/>
              </a:rPr>
              <a:t>local_simulator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).draw(</a:t>
            </a:r>
            <a:r>
              <a:rPr 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 err="1">
                <a:solidFill>
                  <a:srgbClr val="98C379"/>
                </a:solidFill>
                <a:latin typeface="Consolas" panose="020B0609020204030204" pitchFamily="49" charset="0"/>
              </a:rPr>
              <a:t>mpl</a:t>
            </a:r>
            <a:r>
              <a:rPr lang="en-US" sz="1200" dirty="0">
                <a:solidFill>
                  <a:srgbClr val="98C379"/>
                </a:solidFill>
                <a:latin typeface="Consolas" panose="020B0609020204030204" pitchFamily="49" charset="0"/>
              </a:rPr>
              <a:t>'</a:t>
            </a:r>
            <a:r>
              <a:rPr lang="en-US" sz="12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159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4416</TotalTime>
  <Words>1555</Words>
  <Application>Microsoft Office PowerPoint</Application>
  <PresentationFormat>Widescreen</PresentationFormat>
  <Paragraphs>157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Schoolbook</vt:lpstr>
      <vt:lpstr>Consolas</vt:lpstr>
      <vt:lpstr>Wingdings 2</vt:lpstr>
      <vt:lpstr>View</vt:lpstr>
      <vt:lpstr>Encontrando o Quantum_Circuit   VQE/GroundStateEigensolver</vt:lpstr>
      <vt:lpstr>O que queremos?</vt:lpstr>
      <vt:lpstr>Imprimindo o QC do ANSATZ</vt:lpstr>
      <vt:lpstr>Imprimindo o QC do ANSATZ</vt:lpstr>
      <vt:lpstr>Imprimindo o QC do ANSATZ</vt:lpstr>
      <vt:lpstr>Imprimindo o QC do ANSATZ</vt:lpstr>
      <vt:lpstr>Imprimindo o QC do ANSATZ</vt:lpstr>
      <vt:lpstr>Imprimindo o QC do ANSATZ</vt:lpstr>
      <vt:lpstr>Imprimindo o QC do ANSATZ</vt:lpstr>
      <vt:lpstr>PowerPoint Presentation</vt:lpstr>
      <vt:lpstr>Encontrando o QC optimizado (VQE)</vt:lpstr>
      <vt:lpstr>Encontrando o QC optimizado (VQE)</vt:lpstr>
      <vt:lpstr>Encontrando o QC optimizado (VQE)</vt:lpstr>
      <vt:lpstr>Encontrando o QC optimizado (VQE)</vt:lpstr>
      <vt:lpstr>PowerPoint Presentation</vt:lpstr>
      <vt:lpstr>Analisando o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Tortoretto</dc:creator>
  <cp:lastModifiedBy>Gabriel</cp:lastModifiedBy>
  <cp:revision>57</cp:revision>
  <dcterms:created xsi:type="dcterms:W3CDTF">2023-06-19T20:44:33Z</dcterms:created>
  <dcterms:modified xsi:type="dcterms:W3CDTF">2024-05-13T13:11:18Z</dcterms:modified>
</cp:coreProperties>
</file>