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 b="def" i="def"/>
      <a:tcStyle>
        <a:tcBdr/>
        <a:fill>
          <a:solidFill>
            <a:srgbClr val="E8E7E7"/>
          </a:solidFill>
        </a:fill>
      </a:tcStyle>
    </a:band2H>
    <a:firstCol>
      <a:tcTxStyle b="on" i="off">
        <a:fontRef idx="maj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381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381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 b="def" i="def"/>
      <a:tcStyle>
        <a:tcBdr/>
        <a:fill>
          <a:solidFill>
            <a:srgbClr val="E8E7E7"/>
          </a:solidFill>
        </a:fill>
      </a:tcStyle>
    </a:band2H>
    <a:firstCol>
      <a:tcTxStyle b="on" i="off">
        <a:fontRef idx="maj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381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381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 b="def" i="def"/>
      <a:tcStyle>
        <a:tcBdr/>
        <a:fill>
          <a:solidFill>
            <a:srgbClr val="E8E7E7"/>
          </a:solidFill>
        </a:fill>
      </a:tcStyle>
    </a:band2H>
    <a:firstCol>
      <a:tcTxStyle b="on" i="off">
        <a:fontRef idx="maj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381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381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5F2EE"/>
          </a:solidFill>
        </a:fill>
      </a:tcStyle>
    </a:band2H>
    <a:firstCol>
      <a:tcTxStyle b="on" i="off">
        <a:fontRef idx="major">
          <a:srgbClr val="F5F2EE"/>
        </a:fontRef>
        <a:srgbClr val="F5F2E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5F2EE"/>
          </a:solidFill>
        </a:fill>
      </a:tcStyle>
    </a:lastRow>
    <a:firstRow>
      <a:tcTxStyle b="on" i="off">
        <a:fontRef idx="major">
          <a:srgbClr val="F5F2EE"/>
        </a:fontRef>
        <a:srgbClr val="F5F2E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381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381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9;p3" descr="Google Shape;9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11;p4" descr="Google Shape;11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13;p5" descr="Google Shape;13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5;p6" descr="Google Shape;15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17;p7" descr="Google Shape;17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19;p8" descr="Google Shape;19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5F2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;p2" descr="Google Shape;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o del título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Texto del título</a:t>
            </a:r>
          </a:p>
        </p:txBody>
      </p:sp>
      <p:sp>
        <p:nvSpPr>
          <p:cNvPr id="4" name="Nivel de texto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Número de diapositiva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nificación del Proyecto de Desarrollo de Software"/>
          <p:cNvSpPr txBox="1"/>
          <p:nvPr/>
        </p:nvSpPr>
        <p:spPr>
          <a:xfrm>
            <a:off x="1828800" y="1543050"/>
            <a:ext cx="5486400" cy="1860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0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Planificación del Proyecto de Desarrollo de Software</a:t>
            </a:r>
          </a:p>
        </p:txBody>
      </p:sp>
      <p:sp>
        <p:nvSpPr>
          <p:cNvPr id="77" name="Análisis de Requerimientos y Desarrollo"/>
          <p:cNvSpPr txBox="1"/>
          <p:nvPr/>
        </p:nvSpPr>
        <p:spPr>
          <a:xfrm>
            <a:off x="914400" y="2571750"/>
            <a:ext cx="731520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Análisis de Requerimientos y Desarrollo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onclusión"/>
          <p:cNvSpPr txBox="1"/>
          <p:nvPr/>
        </p:nvSpPr>
        <p:spPr>
          <a:xfrm>
            <a:off x="1828800" y="1028700"/>
            <a:ext cx="5486400" cy="666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Conclusión</a:t>
            </a:r>
          </a:p>
        </p:txBody>
      </p:sp>
      <p:sp>
        <p:nvSpPr>
          <p:cNvPr id="104" name="Seguir todas las etapas del ciclo de vida del software es fundamental para cumplir con las expectativas del cliente. La elección de tecnologías libres y un enfoque en la calidad del usuario son claves para el éxito del proyecto."/>
          <p:cNvSpPr txBox="1"/>
          <p:nvPr/>
        </p:nvSpPr>
        <p:spPr>
          <a:xfrm>
            <a:off x="914400" y="1800225"/>
            <a:ext cx="7315200" cy="2421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b="1" sz="2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Seguir todas las etapas del ciclo de vida del software es fundamental para cumplir con las expectativas del cliente. La elección de tecnologías libres y un enfoque en la calidad del usuario son claves para el éxito del proyecto.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¡Gracias!"/>
          <p:cNvSpPr txBox="1"/>
          <p:nvPr/>
        </p:nvSpPr>
        <p:spPr>
          <a:xfrm>
            <a:off x="1828800" y="1028700"/>
            <a:ext cx="5486400" cy="935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¡Gracias!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ntroducción"/>
          <p:cNvSpPr txBox="1"/>
          <p:nvPr/>
        </p:nvSpPr>
        <p:spPr>
          <a:xfrm>
            <a:off x="1828800" y="1028700"/>
            <a:ext cx="5486400" cy="666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Introducción</a:t>
            </a:r>
          </a:p>
        </p:txBody>
      </p:sp>
      <p:sp>
        <p:nvSpPr>
          <p:cNvPr id="80" name="Este documento presenta una guía detallada para la planificación y ejecución de un proyecto de desarrollo de software, abordando desde el análisis de requisitos hasta el mantenimiento posterior. Se cubren aspectos clave como el diseño, desarrollo, pruebas y despliegue."/>
          <p:cNvSpPr txBox="1"/>
          <p:nvPr/>
        </p:nvSpPr>
        <p:spPr>
          <a:xfrm>
            <a:off x="914400" y="1800225"/>
            <a:ext cx="7315200" cy="3390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b="1" sz="2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Este documento presenta una guía detallada para la planificación y ejecución de un proyecto de desarrollo de software, abordando desde el análisis de requisitos hasta el mantenimiento posterior. Se cubren aspectos clave como el diseño, desarrollo, pruebas y despliegue.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abla de contenido"/>
          <p:cNvSpPr txBox="1"/>
          <p:nvPr/>
        </p:nvSpPr>
        <p:spPr>
          <a:xfrm>
            <a:off x="914400" y="1028700"/>
            <a:ext cx="7315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Tabla de contenido</a:t>
            </a:r>
          </a:p>
        </p:txBody>
      </p:sp>
      <p:sp>
        <p:nvSpPr>
          <p:cNvPr id="83" name="Análisis de Requerimientos…"/>
          <p:cNvSpPr txBox="1"/>
          <p:nvPr/>
        </p:nvSpPr>
        <p:spPr>
          <a:xfrm>
            <a:off x="914400" y="1543050"/>
            <a:ext cx="7315200" cy="2114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buClr>
                <a:srgbClr val="424242"/>
              </a:buClr>
              <a:buSzPct val="100000"/>
              <a:buFont typeface="Trebuchet MS"/>
              <a:buChar char="-"/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Análisis de Requerimientos</a:t>
            </a:r>
          </a:p>
          <a:p>
            <a:pPr>
              <a:lnSpc>
                <a:spcPct val="120000"/>
              </a:lnSpc>
              <a:buClr>
                <a:srgbClr val="424242"/>
              </a:buClr>
              <a:buSzPct val="100000"/>
              <a:buFont typeface="Trebuchet MS"/>
              <a:buChar char="-"/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Diseño</a:t>
            </a:r>
          </a:p>
          <a:p>
            <a:pPr>
              <a:lnSpc>
                <a:spcPct val="120000"/>
              </a:lnSpc>
              <a:buClr>
                <a:srgbClr val="424242"/>
              </a:buClr>
              <a:buSzPct val="100000"/>
              <a:buFont typeface="Trebuchet MS"/>
              <a:buChar char="-"/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Desarrollo</a:t>
            </a:r>
          </a:p>
          <a:p>
            <a:pPr>
              <a:lnSpc>
                <a:spcPct val="120000"/>
              </a:lnSpc>
              <a:buClr>
                <a:srgbClr val="424242"/>
              </a:buClr>
              <a:buSzPct val="100000"/>
              <a:buFont typeface="Trebuchet MS"/>
              <a:buChar char="-"/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Pruebas</a:t>
            </a:r>
          </a:p>
          <a:p>
            <a:pPr>
              <a:lnSpc>
                <a:spcPct val="120000"/>
              </a:lnSpc>
              <a:buClr>
                <a:srgbClr val="424242"/>
              </a:buClr>
              <a:buSzPct val="100000"/>
              <a:buFont typeface="Trebuchet MS"/>
              <a:buChar char="-"/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Despliegue</a:t>
            </a:r>
          </a:p>
          <a:p>
            <a:pPr>
              <a:lnSpc>
                <a:spcPct val="120000"/>
              </a:lnSpc>
              <a:buClr>
                <a:srgbClr val="424242"/>
              </a:buClr>
              <a:buSzPct val="100000"/>
              <a:buFont typeface="Trebuchet MS"/>
              <a:buChar char="-"/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Mantenimiento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nálisis de Requerimientos"/>
          <p:cNvSpPr txBox="1"/>
          <p:nvPr/>
        </p:nvSpPr>
        <p:spPr>
          <a:xfrm>
            <a:off x="914400" y="1028700"/>
            <a:ext cx="7315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Análisis de Requerimientos</a:t>
            </a:r>
          </a:p>
        </p:txBody>
      </p:sp>
      <p:sp>
        <p:nvSpPr>
          <p:cNvPr id="86" name="Objetivo: Comprender profundamente lo que el cliente necesita.…"/>
          <p:cNvSpPr txBox="1"/>
          <p:nvPr/>
        </p:nvSpPr>
        <p:spPr>
          <a:xfrm>
            <a:off x="914400" y="1800225"/>
            <a:ext cx="7315200" cy="300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Objetivo: Comprender profundamente lo que el cliente necesita.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Reunión inicial con el cliente para captar necesidades y preocupaciones.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Requerimientos funcionales incluyen: consulta en tiempo real de disponibilidad, opción de reservas con o sin luz y un sistema de pagos seguro.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Requerimientos no funcionales abarcan accesibilidad, normativas de protección de datos y experiencia en múltiples dispositivos.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Documentación: Crear un documento de especificaciones para referencia durante el desarrollo.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Diseño"/>
          <p:cNvSpPr txBox="1"/>
          <p:nvPr/>
        </p:nvSpPr>
        <p:spPr>
          <a:xfrm>
            <a:off x="914400" y="1028700"/>
            <a:ext cx="7315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Diseño</a:t>
            </a:r>
          </a:p>
        </p:txBody>
      </p:sp>
      <p:sp>
        <p:nvSpPr>
          <p:cNvPr id="89" name="Objetivo: Definir la construcción de la aplicación.…"/>
          <p:cNvSpPr txBox="1"/>
          <p:nvPr/>
        </p:nvSpPr>
        <p:spPr>
          <a:xfrm>
            <a:off x="914400" y="1800225"/>
            <a:ext cx="7315200" cy="300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Objetivo: Definir la construcción de la aplicación.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Lenguaje de programación: Python con Django, o PHP con Laravel.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Base de datos: PostgreSQL para gestionar grandes volúmenes de datos.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Frontend: HTML5, CSS3 y JavaScript; considerar frameworks como React o Vue.js.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Entorno de desarrollo: Visual Studio Code o Atom, y uso de Git para control de versiones.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Arquitectura: Modelo cliente-servidor para separación de lógica de presentación y negocio.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Desarrollo"/>
          <p:cNvSpPr txBox="1"/>
          <p:nvPr/>
        </p:nvSpPr>
        <p:spPr>
          <a:xfrm>
            <a:off x="914400" y="1028700"/>
            <a:ext cx="7315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Desarrollo</a:t>
            </a:r>
          </a:p>
        </p:txBody>
      </p:sp>
      <p:sp>
        <p:nvSpPr>
          <p:cNvPr id="92" name="Objetivo: Implementar todas las funcionalidades necesarias.…"/>
          <p:cNvSpPr txBox="1"/>
          <p:nvPr/>
        </p:nvSpPr>
        <p:spPr>
          <a:xfrm>
            <a:off x="914400" y="1800225"/>
            <a:ext cx="7315200" cy="2709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Objetivo: Implementar todas las funcionalidades necesarias.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Backend: Programar la lógica del servidor, incluyendo gestión de reservas y pagos, protegiendo la información del usuario.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Frontend: Diseñar una interfaz intuitiva, realizando pruebas de usabilidad.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Integración de pagos: Incorporar una pasarela de pago segura cumpliendo estándares de protección de datos.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Control de luz: Facilitar la selección de reservas con o sin luz y calcular precios automáticamente.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ruebas"/>
          <p:cNvSpPr txBox="1"/>
          <p:nvPr/>
        </p:nvSpPr>
        <p:spPr>
          <a:xfrm>
            <a:off x="914400" y="1028700"/>
            <a:ext cx="7315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Pruebas</a:t>
            </a:r>
          </a:p>
        </p:txBody>
      </p:sp>
      <p:sp>
        <p:nvSpPr>
          <p:cNvPr id="95" name="Objetivo: Asegurar el correcto funcionamiento de la aplicación.…"/>
          <p:cNvSpPr txBox="1"/>
          <p:nvPr/>
        </p:nvSpPr>
        <p:spPr>
          <a:xfrm>
            <a:off x="914400" y="1800225"/>
            <a:ext cx="7315200" cy="183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Objetivo: Asegurar el correcto funcionamiento de la aplicación.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Pruebas unitarias para cada componente del sistema.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Pruebas de integración para la interacción entre módulos.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Pruebas funcionales para verificar cumplimiento de requisitos.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Pruebas de usabilidad con usuarios reales para mejorar la experiencia.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Pruebas de rendimiento simulando alto volumen de usuarios.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espliegue"/>
          <p:cNvSpPr txBox="1"/>
          <p:nvPr/>
        </p:nvSpPr>
        <p:spPr>
          <a:xfrm>
            <a:off x="914400" y="1028700"/>
            <a:ext cx="7315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Despliegue</a:t>
            </a:r>
          </a:p>
        </p:txBody>
      </p:sp>
      <p:sp>
        <p:nvSpPr>
          <p:cNvPr id="98" name="Objetivo: Hacer la aplicación disponible para el público.…"/>
          <p:cNvSpPr txBox="1"/>
          <p:nvPr/>
        </p:nvSpPr>
        <p:spPr>
          <a:xfrm>
            <a:off x="914400" y="1800225"/>
            <a:ext cx="7315200" cy="1541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Objetivo: Hacer la aplicación disponible para el público.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Seleccionar un servidor como Apache o Nginx.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Configurar un nombre de dominio optimizado para SEO.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Configurar la base de datos en el servidor y establecer copias de seguridad automáticas.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Mantenimiento"/>
          <p:cNvSpPr txBox="1"/>
          <p:nvPr/>
        </p:nvSpPr>
        <p:spPr>
          <a:xfrm>
            <a:off x="914400" y="1028700"/>
            <a:ext cx="7315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Mantenimiento</a:t>
            </a:r>
          </a:p>
        </p:txBody>
      </p:sp>
      <p:sp>
        <p:nvSpPr>
          <p:cNvPr id="101" name="Objetivo: Asegurar un funcionamiento continuo y mejoras.…"/>
          <p:cNvSpPr txBox="1"/>
          <p:nvPr/>
        </p:nvSpPr>
        <p:spPr>
          <a:xfrm>
            <a:off x="914400" y="1800225"/>
            <a:ext cx="7315200" cy="1541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Objetivo: Asegurar un funcionamiento continuo y mejoras.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Establecer un sistema para reportar errores y problemas.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Programar actualizaciones regulares para nuevas funciones.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Proporcionar soporte técnico mediante una sección de FAQ o tutoriales.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eme78">
  <a:themeElements>
    <a:clrScheme name="Theme78">
      <a:dk1>
        <a:srgbClr val="000000"/>
      </a:dk1>
      <a:lt1>
        <a:srgbClr val="F5F2EE"/>
      </a:lt1>
      <a:dk2>
        <a:srgbClr val="A7A7A7"/>
      </a:dk2>
      <a:lt2>
        <a:srgbClr val="535353"/>
      </a:lt2>
      <a:accent1>
        <a:srgbClr val="3F3533"/>
      </a:accent1>
      <a:accent2>
        <a:srgbClr val="231E1D"/>
      </a:accent2>
      <a:accent3>
        <a:srgbClr val="1B1716"/>
      </a:accent3>
      <a:accent4>
        <a:srgbClr val="13100F"/>
      </a:accent4>
      <a:accent5>
        <a:srgbClr val="0B0909"/>
      </a:accent5>
      <a:accent6>
        <a:srgbClr val="030202"/>
      </a:accent6>
      <a:hlink>
        <a:srgbClr val="0000FF"/>
      </a:hlink>
      <a:folHlink>
        <a:srgbClr val="FF00FF"/>
      </a:folHlink>
    </a:clrScheme>
    <a:fontScheme name="Theme78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eme7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F2E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eme78">
  <a:themeElements>
    <a:clrScheme name="Theme78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F3533"/>
      </a:accent1>
      <a:accent2>
        <a:srgbClr val="231E1D"/>
      </a:accent2>
      <a:accent3>
        <a:srgbClr val="1B1716"/>
      </a:accent3>
      <a:accent4>
        <a:srgbClr val="13100F"/>
      </a:accent4>
      <a:accent5>
        <a:srgbClr val="0B0909"/>
      </a:accent5>
      <a:accent6>
        <a:srgbClr val="030202"/>
      </a:accent6>
      <a:hlink>
        <a:srgbClr val="0000FF"/>
      </a:hlink>
      <a:folHlink>
        <a:srgbClr val="FF00FF"/>
      </a:folHlink>
    </a:clrScheme>
    <a:fontScheme name="Theme78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eme7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F2E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