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CDCCCC"/>
          </a:solidFill>
        </a:fill>
      </a:tcStyle>
    </a:wholeTbl>
    <a:band2H>
      <a:tcTxStyle b="def" i="def"/>
      <a:tcStyle>
        <a:tcBdr/>
        <a:fill>
          <a:solidFill>
            <a:srgbClr val="E8E7E7"/>
          </a:solidFill>
        </a:fill>
      </a:tcStyle>
    </a:band2H>
    <a:firstCol>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Col>
    <a:la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381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lastRow>
    <a:fir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381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CDCCCC"/>
          </a:solidFill>
        </a:fill>
      </a:tcStyle>
    </a:wholeTbl>
    <a:band2H>
      <a:tcTxStyle b="def" i="def"/>
      <a:tcStyle>
        <a:tcBdr/>
        <a:fill>
          <a:solidFill>
            <a:srgbClr val="E8E7E7"/>
          </a:solidFill>
        </a:fill>
      </a:tcStyle>
    </a:band2H>
    <a:firstCol>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Col>
    <a:la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381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lastRow>
    <a:fir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381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CDCCCC"/>
          </a:solidFill>
        </a:fill>
      </a:tcStyle>
    </a:wholeTbl>
    <a:band2H>
      <a:tcTxStyle b="def" i="def"/>
      <a:tcStyle>
        <a:tcBdr/>
        <a:fill>
          <a:solidFill>
            <a:srgbClr val="E8E7E7"/>
          </a:solidFill>
        </a:fill>
      </a:tcStyle>
    </a:band2H>
    <a:firstCol>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Col>
    <a:la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381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lastRow>
    <a:fir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381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5F2EE"/>
          </a:solidFill>
        </a:fill>
      </a:tcStyle>
    </a:band2H>
    <a:firstCol>
      <a:tcTxStyle b="on" i="off">
        <a:fontRef idx="minor">
          <a:srgbClr val="F5F2EE"/>
        </a:fontRef>
        <a:srgbClr val="F5F2E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5F2EE"/>
          </a:solidFill>
        </a:fill>
      </a:tcStyle>
    </a:lastRow>
    <a:firstRow>
      <a:tcTxStyle b="on" i="off">
        <a:fontRef idx="minor">
          <a:srgbClr val="F5F2EE"/>
        </a:fontRef>
        <a:srgbClr val="F5F2EE"/>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000000"/>
          </a:solidFill>
        </a:fill>
      </a:tcStyle>
    </a:firstCol>
    <a:la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38100" cap="flat">
              <a:solidFill>
                <a:srgbClr val="F5F2EE"/>
              </a:solidFill>
              <a:prstDash val="solid"/>
              <a:round/>
            </a:ln>
          </a:top>
          <a:bottom>
            <a:ln w="127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000000"/>
          </a:solidFill>
        </a:fill>
      </a:tcStyle>
    </a:lastRow>
    <a:firstRow>
      <a:tcTxStyle b="on" i="off">
        <a:fontRef idx="minor">
          <a:srgbClr val="F5F2EE"/>
        </a:fontRef>
        <a:srgbClr val="F5F2EE"/>
      </a:tcTxStyle>
      <a:tcStyle>
        <a:tcBdr>
          <a:left>
            <a:ln w="12700" cap="flat">
              <a:solidFill>
                <a:srgbClr val="F5F2EE"/>
              </a:solidFill>
              <a:prstDash val="solid"/>
              <a:round/>
            </a:ln>
          </a:left>
          <a:right>
            <a:ln w="12700" cap="flat">
              <a:solidFill>
                <a:srgbClr val="F5F2EE"/>
              </a:solidFill>
              <a:prstDash val="solid"/>
              <a:round/>
            </a:ln>
          </a:right>
          <a:top>
            <a:ln w="12700" cap="flat">
              <a:solidFill>
                <a:srgbClr val="F5F2EE"/>
              </a:solidFill>
              <a:prstDash val="solid"/>
              <a:round/>
            </a:ln>
          </a:top>
          <a:bottom>
            <a:ln w="38100" cap="flat">
              <a:solidFill>
                <a:srgbClr val="F5F2EE"/>
              </a:solidFill>
              <a:prstDash val="solid"/>
              <a:round/>
            </a:ln>
          </a:bottom>
          <a:insideH>
            <a:ln w="12700" cap="flat">
              <a:solidFill>
                <a:srgbClr val="F5F2EE"/>
              </a:solidFill>
              <a:prstDash val="solid"/>
              <a:round/>
            </a:ln>
          </a:insideH>
          <a:insideV>
            <a:ln w="12700" cap="flat">
              <a:solidFill>
                <a:srgbClr val="F5F2EE"/>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a:defRPr>
    </a:lvl1pPr>
    <a:lvl2pPr indent="228600" latinLnBrk="0">
      <a:defRPr sz="1200">
        <a:latin typeface="+mn-lt"/>
        <a:ea typeface="+mn-ea"/>
        <a:cs typeface="+mn-cs"/>
        <a:sym typeface="Helvetica"/>
      </a:defRPr>
    </a:lvl2pPr>
    <a:lvl3pPr indent="457200" latinLnBrk="0">
      <a:defRPr sz="1200">
        <a:latin typeface="+mn-lt"/>
        <a:ea typeface="+mn-ea"/>
        <a:cs typeface="+mn-cs"/>
        <a:sym typeface="Helvetica"/>
      </a:defRPr>
    </a:lvl3pPr>
    <a:lvl4pPr indent="685800" latinLnBrk="0">
      <a:defRPr sz="1200">
        <a:latin typeface="+mn-lt"/>
        <a:ea typeface="+mn-ea"/>
        <a:cs typeface="+mn-cs"/>
        <a:sym typeface="Helvetica"/>
      </a:defRPr>
    </a:lvl4pPr>
    <a:lvl5pPr indent="914400" latinLnBrk="0">
      <a:defRPr sz="1200">
        <a:latin typeface="+mn-lt"/>
        <a:ea typeface="+mn-ea"/>
        <a:cs typeface="+mn-cs"/>
        <a:sym typeface="Helvetica"/>
      </a:defRPr>
    </a:lvl5pPr>
    <a:lvl6pPr indent="1143000" latinLnBrk="0">
      <a:defRPr sz="1200">
        <a:latin typeface="+mn-lt"/>
        <a:ea typeface="+mn-ea"/>
        <a:cs typeface="+mn-cs"/>
        <a:sym typeface="Helvetica"/>
      </a:defRPr>
    </a:lvl6pPr>
    <a:lvl7pPr indent="1371600" latinLnBrk="0">
      <a:defRPr sz="1200">
        <a:latin typeface="+mn-lt"/>
        <a:ea typeface="+mn-ea"/>
        <a:cs typeface="+mn-cs"/>
        <a:sym typeface="Helvetica"/>
      </a:defRPr>
    </a:lvl7pPr>
    <a:lvl8pPr indent="1600200" latinLnBrk="0">
      <a:defRPr sz="1200">
        <a:latin typeface="+mn-lt"/>
        <a:ea typeface="+mn-ea"/>
        <a:cs typeface="+mn-cs"/>
        <a:sym typeface="Helvetica"/>
      </a:defRPr>
    </a:lvl8pPr>
    <a:lvl9pPr indent="1828800" latinLnBrk="0">
      <a:defRPr sz="1200">
        <a:latin typeface="+mn-lt"/>
        <a:ea typeface="+mn-ea"/>
        <a:cs typeface="+mn-cs"/>
        <a:sym typeface="Helvetic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USTOM">
    <p:spTree>
      <p:nvGrpSpPr>
        <p:cNvPr id="1" name=""/>
        <p:cNvGrpSpPr/>
        <p:nvPr/>
      </p:nvGrpSpPr>
      <p:grpSpPr>
        <a:xfrm>
          <a:off x="0" y="0"/>
          <a:ext cx="0" cy="0"/>
          <a:chOff x="0" y="0"/>
          <a:chExt cx="0" cy="0"/>
        </a:xfrm>
      </p:grpSpPr>
      <p:sp>
        <p:nvSpPr>
          <p:cNvPr id="1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
    <p:spTree>
      <p:nvGrpSpPr>
        <p:cNvPr id="1" name=""/>
        <p:cNvGrpSpPr/>
        <p:nvPr/>
      </p:nvGrpSpPr>
      <p:grpSpPr>
        <a:xfrm>
          <a:off x="0" y="0"/>
          <a:ext cx="0" cy="0"/>
          <a:chOff x="0" y="0"/>
          <a:chExt cx="0" cy="0"/>
        </a:xfrm>
      </p:grpSpPr>
      <p:pic>
        <p:nvPicPr>
          <p:cNvPr id="19" name="Google Shape;9;p3" descr="Google Shape;9;p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
    <p:spTree>
      <p:nvGrpSpPr>
        <p:cNvPr id="1" name=""/>
        <p:cNvGrpSpPr/>
        <p:nvPr/>
      </p:nvGrpSpPr>
      <p:grpSpPr>
        <a:xfrm>
          <a:off x="0" y="0"/>
          <a:ext cx="0" cy="0"/>
          <a:chOff x="0" y="0"/>
          <a:chExt cx="0" cy="0"/>
        </a:xfrm>
      </p:grpSpPr>
      <p:pic>
        <p:nvPicPr>
          <p:cNvPr id="27" name="Google Shape;11;p4" descr="Google Shape;11;p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_1">
    <p:spTree>
      <p:nvGrpSpPr>
        <p:cNvPr id="1" name=""/>
        <p:cNvGrpSpPr/>
        <p:nvPr/>
      </p:nvGrpSpPr>
      <p:grpSpPr>
        <a:xfrm>
          <a:off x="0" y="0"/>
          <a:ext cx="0" cy="0"/>
          <a:chOff x="0" y="0"/>
          <a:chExt cx="0" cy="0"/>
        </a:xfrm>
      </p:grpSpPr>
      <p:pic>
        <p:nvPicPr>
          <p:cNvPr id="35" name="Google Shape;13;p5" descr="Google Shape;13;p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_1_1">
    <p:spTree>
      <p:nvGrpSpPr>
        <p:cNvPr id="1" name=""/>
        <p:cNvGrpSpPr/>
        <p:nvPr/>
      </p:nvGrpSpPr>
      <p:grpSpPr>
        <a:xfrm>
          <a:off x="0" y="0"/>
          <a:ext cx="0" cy="0"/>
          <a:chOff x="0" y="0"/>
          <a:chExt cx="0" cy="0"/>
        </a:xfrm>
      </p:grpSpPr>
      <p:pic>
        <p:nvPicPr>
          <p:cNvPr id="43" name="Google Shape;15;p6" descr="Google Shape;15;p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_1_1_1">
    <p:spTree>
      <p:nvGrpSpPr>
        <p:cNvPr id="1" name=""/>
        <p:cNvGrpSpPr/>
        <p:nvPr/>
      </p:nvGrpSpPr>
      <p:grpSpPr>
        <a:xfrm>
          <a:off x="0" y="0"/>
          <a:ext cx="0" cy="0"/>
          <a:chOff x="0" y="0"/>
          <a:chExt cx="0" cy="0"/>
        </a:xfrm>
      </p:grpSpPr>
      <p:pic>
        <p:nvPicPr>
          <p:cNvPr id="51" name="Google Shape;17;p7" descr="Google Shape;17;p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_1_1_1_1">
    <p:spTree>
      <p:nvGrpSpPr>
        <p:cNvPr id="1" name=""/>
        <p:cNvGrpSpPr/>
        <p:nvPr/>
      </p:nvGrpSpPr>
      <p:grpSpPr>
        <a:xfrm>
          <a:off x="0" y="0"/>
          <a:ext cx="0" cy="0"/>
          <a:chOff x="0" y="0"/>
          <a:chExt cx="0" cy="0"/>
        </a:xfrm>
      </p:grpSpPr>
      <p:pic>
        <p:nvPicPr>
          <p:cNvPr id="59" name="Google Shape;19;p8" descr="Google Shape;19;p8"/>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6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_1_1_1_1_1">
    <p:spTree>
      <p:nvGrpSpPr>
        <p:cNvPr id="1" name=""/>
        <p:cNvGrpSpPr/>
        <p:nvPr/>
      </p:nvGrpSpPr>
      <p:grpSpPr>
        <a:xfrm>
          <a:off x="0" y="0"/>
          <a:ext cx="0" cy="0"/>
          <a:chOff x="0" y="0"/>
          <a:chExt cx="0" cy="0"/>
        </a:xfrm>
      </p:grpSpPr>
      <p:sp>
        <p:nvSpPr>
          <p:cNvPr id="6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5F2EE"/>
        </a:solidFill>
      </p:bgPr>
    </p:bg>
    <p:spTree>
      <p:nvGrpSpPr>
        <p:cNvPr id="1" name=""/>
        <p:cNvGrpSpPr/>
        <p:nvPr/>
      </p:nvGrpSpPr>
      <p:grpSpPr>
        <a:xfrm>
          <a:off x="0" y="0"/>
          <a:ext cx="0" cy="0"/>
          <a:chOff x="0" y="0"/>
          <a:chExt cx="0" cy="0"/>
        </a:xfrm>
      </p:grpSpPr>
      <p:pic>
        <p:nvPicPr>
          <p:cNvPr id="2" name="Google Shape;7;p2" descr="Google Shape;7;p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 name="Texto del título"/>
          <p:cNvSpPr txBox="1"/>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Texto del título</a:t>
            </a:r>
          </a:p>
        </p:txBody>
      </p:sp>
      <p:sp>
        <p:nvSpPr>
          <p:cNvPr id="4" name="Nivel de texto 1…"/>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Nivel de texto 1</a:t>
            </a:r>
          </a:p>
          <a:p>
            <a:pPr lvl="1"/>
            <a:r>
              <a:t>Nivel de texto 2</a:t>
            </a:r>
          </a:p>
          <a:p>
            <a:pPr lvl="2"/>
            <a:r>
              <a:t>Nivel de texto 3</a:t>
            </a:r>
          </a:p>
          <a:p>
            <a:pPr lvl="3"/>
            <a:r>
              <a:t>Nivel de texto 4</a:t>
            </a:r>
          </a:p>
          <a:p>
            <a:pPr lvl="4"/>
            <a:r>
              <a:t>Nivel de texto 5</a:t>
            </a:r>
          </a:p>
        </p:txBody>
      </p:sp>
      <p:sp>
        <p:nvSpPr>
          <p:cNvPr id="5" name="Número de diapositiva"/>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Informe sobre Lenguajes de Marcas"/>
          <p:cNvSpPr txBox="1"/>
          <p:nvPr/>
        </p:nvSpPr>
        <p:spPr>
          <a:xfrm>
            <a:off x="1828800" y="1543050"/>
            <a:ext cx="5486400" cy="12636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121212"/>
                </a:solidFill>
                <a:latin typeface="Times New Roman"/>
                <a:ea typeface="Times New Roman"/>
                <a:cs typeface="Times New Roman"/>
                <a:sym typeface="Times New Roman"/>
              </a:defRPr>
            </a:lvl1pPr>
          </a:lstStyle>
          <a:p>
            <a:pPr/>
            <a:r>
              <a:t>Informe sobre Lenguajes de Marcas</a:t>
            </a:r>
          </a:p>
        </p:txBody>
      </p:sp>
      <p:sp>
        <p:nvSpPr>
          <p:cNvPr id="77" name="Estructuración y descripción de datos en informática"/>
          <p:cNvSpPr txBox="1"/>
          <p:nvPr/>
        </p:nvSpPr>
        <p:spPr>
          <a:xfrm>
            <a:off x="914400" y="2571750"/>
            <a:ext cx="7315200"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424242"/>
                </a:solidFill>
                <a:latin typeface="Times New Roman"/>
                <a:ea typeface="Times New Roman"/>
                <a:cs typeface="Times New Roman"/>
                <a:sym typeface="Times New Roman"/>
              </a:defRPr>
            </a:lvl1pPr>
          </a:lstStyle>
          <a:p>
            <a:pPr/>
            <a:r>
              <a:t>Estructuración y descripción de datos en informática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Markdown"/>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Markdown</a:t>
            </a:r>
          </a:p>
        </p:txBody>
      </p:sp>
      <p:sp>
        <p:nvSpPr>
          <p:cNvPr id="104" name="Lenguaje de marcado ligero para convertir texto plano en HTML.…"/>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Lenguaje de marcado ligero para convertir texto plano en HTML.</a:t>
            </a:r>
          </a:p>
          <a:p>
            <a:pPr>
              <a:defRPr sz="2000">
                <a:solidFill>
                  <a:srgbClr val="424242"/>
                </a:solidFill>
                <a:latin typeface="Times New Roman"/>
                <a:ea typeface="Times New Roman"/>
                <a:cs typeface="Times New Roman"/>
                <a:sym typeface="Times New Roman"/>
              </a:defRPr>
            </a:pPr>
            <a:r>
              <a:t>Su simplicidad y legibilidad son sus principales ventajas.</a:t>
            </a:r>
          </a:p>
          <a:p>
            <a:pPr>
              <a:defRPr sz="2000">
                <a:solidFill>
                  <a:srgbClr val="424242"/>
                </a:solidFill>
                <a:latin typeface="Times New Roman"/>
                <a:ea typeface="Times New Roman"/>
                <a:cs typeface="Times New Roman"/>
                <a:sym typeface="Times New Roman"/>
              </a:defRPr>
            </a:pPr>
            <a:r>
              <a:t>Ámbitos de aplicación: documentación, blogs, sistemas de gestión de contenido.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Características de Markdown"/>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Markdown</a:t>
            </a:r>
          </a:p>
        </p:txBody>
      </p:sp>
      <p:sp>
        <p:nvSpPr>
          <p:cNvPr id="107" name="Utiliza caracteres especiales para definir estructuración.…"/>
          <p:cNvSpPr txBox="1"/>
          <p:nvPr/>
        </p:nvSpPr>
        <p:spPr>
          <a:xfrm>
            <a:off x="914400" y="1800225"/>
            <a:ext cx="7315200"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Utiliza caracteres especiales para definir estructuración.</a:t>
            </a:r>
          </a:p>
          <a:p>
            <a:pPr>
              <a:defRPr sz="2000">
                <a:solidFill>
                  <a:srgbClr val="424242"/>
                </a:solidFill>
                <a:latin typeface="Times New Roman"/>
                <a:ea typeface="Times New Roman"/>
                <a:cs typeface="Times New Roman"/>
                <a:sym typeface="Times New Roman"/>
              </a:defRPr>
            </a:pPr>
            <a:r>
              <a:t>Permite una rápida conversión a HTML.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LaTeX"/>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LaTeX</a:t>
            </a:r>
          </a:p>
        </p:txBody>
      </p:sp>
      <p:sp>
        <p:nvSpPr>
          <p:cNvPr id="110" name="Sistema de preparación de documentos para textos científicos y técnicos.…"/>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Sistema de preparación de documentos para textos científicos y técnicos.</a:t>
            </a:r>
          </a:p>
          <a:p>
            <a:pPr>
              <a:defRPr sz="2000">
                <a:solidFill>
                  <a:srgbClr val="424242"/>
                </a:solidFill>
                <a:latin typeface="Times New Roman"/>
                <a:ea typeface="Times New Roman"/>
                <a:cs typeface="Times New Roman"/>
                <a:sym typeface="Times New Roman"/>
              </a:defRPr>
            </a:pPr>
            <a:r>
              <a:t>Ofrece alta calidad tipográfica y soporte para ecuaciones.</a:t>
            </a:r>
          </a:p>
          <a:p>
            <a:pPr>
              <a:defRPr sz="2000">
                <a:solidFill>
                  <a:srgbClr val="424242"/>
                </a:solidFill>
                <a:latin typeface="Times New Roman"/>
                <a:ea typeface="Times New Roman"/>
                <a:cs typeface="Times New Roman"/>
                <a:sym typeface="Times New Roman"/>
              </a:defRPr>
            </a:pPr>
            <a:r>
              <a:t>Ámbitos de aplicación: tesis, artículos científicos, libros técnicos.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Características de LaTeX"/>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LaTeX</a:t>
            </a:r>
          </a:p>
        </p:txBody>
      </p:sp>
      <p:sp>
        <p:nvSpPr>
          <p:cNvPr id="113" name="Produce documentos de alta calidad.…"/>
          <p:cNvSpPr txBox="1"/>
          <p:nvPr/>
        </p:nvSpPr>
        <p:spPr>
          <a:xfrm>
            <a:off x="914400" y="1800225"/>
            <a:ext cx="7315200"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Produce documentos de alta calidad.</a:t>
            </a:r>
          </a:p>
          <a:p>
            <a:pPr>
              <a:defRPr sz="2000">
                <a:solidFill>
                  <a:srgbClr val="424242"/>
                </a:solidFill>
                <a:latin typeface="Times New Roman"/>
                <a:ea typeface="Times New Roman"/>
                <a:cs typeface="Times New Roman"/>
                <a:sym typeface="Times New Roman"/>
              </a:defRPr>
            </a:pPr>
            <a:r>
              <a:t>Ideal para publicaciones académicas.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JSON (JavaScript Object Notation)"/>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JSON (JavaScript Object Notation)</a:t>
            </a:r>
          </a:p>
        </p:txBody>
      </p:sp>
      <p:sp>
        <p:nvSpPr>
          <p:cNvPr id="116" name="Formato de intercambio de datos en pares clave-valor.…"/>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Formato de intercambio de datos en pares clave-valor.</a:t>
            </a:r>
          </a:p>
          <a:p>
            <a:pPr>
              <a:defRPr sz="2000">
                <a:solidFill>
                  <a:srgbClr val="424242"/>
                </a:solidFill>
                <a:latin typeface="Times New Roman"/>
                <a:ea typeface="Times New Roman"/>
                <a:cs typeface="Times New Roman"/>
                <a:sym typeface="Times New Roman"/>
              </a:defRPr>
            </a:pPr>
            <a:r>
              <a:t>Fundamental para comunicación entre sistemas.</a:t>
            </a:r>
          </a:p>
          <a:p>
            <a:pPr>
              <a:defRPr sz="2000">
                <a:solidFill>
                  <a:srgbClr val="424242"/>
                </a:solidFill>
                <a:latin typeface="Times New Roman"/>
                <a:ea typeface="Times New Roman"/>
                <a:cs typeface="Times New Roman"/>
                <a:sym typeface="Times New Roman"/>
              </a:defRPr>
            </a:pPr>
            <a:r>
              <a:t>Ámbitos de aplicación: comunicación entre servidores y clientes en aplicaciones web.</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aracterísticas de JSON"/>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JSON</a:t>
            </a:r>
          </a:p>
        </p:txBody>
      </p:sp>
      <p:sp>
        <p:nvSpPr>
          <p:cNvPr id="119" name="Ligero y eficiente.…"/>
          <p:cNvSpPr txBox="1"/>
          <p:nvPr/>
        </p:nvSpPr>
        <p:spPr>
          <a:xfrm>
            <a:off x="914400" y="1800225"/>
            <a:ext cx="7315200"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Ligero y eficiente.</a:t>
            </a:r>
          </a:p>
          <a:p>
            <a:pPr>
              <a:defRPr sz="2000">
                <a:solidFill>
                  <a:srgbClr val="424242"/>
                </a:solidFill>
                <a:latin typeface="Times New Roman"/>
                <a:ea typeface="Times New Roman"/>
                <a:cs typeface="Times New Roman"/>
                <a:sym typeface="Times New Roman"/>
              </a:defRPr>
            </a:pPr>
            <a:r>
              <a:t>Fácil lectura para humanos y máquinas.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YAML (YAML Ain't Markup Language)"/>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YAML (YAML Ain't Markup Language)</a:t>
            </a:r>
          </a:p>
        </p:txBody>
      </p:sp>
      <p:sp>
        <p:nvSpPr>
          <p:cNvPr id="122" name="Lenguaje de serialización de datos caracterizado por su simplicidad.…"/>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Lenguaje de serialización de datos caracterizado por su simplicidad.</a:t>
            </a:r>
          </a:p>
          <a:p>
            <a:pPr>
              <a:defRPr sz="2000">
                <a:solidFill>
                  <a:srgbClr val="424242"/>
                </a:solidFill>
                <a:latin typeface="Times New Roman"/>
                <a:ea typeface="Times New Roman"/>
                <a:cs typeface="Times New Roman"/>
                <a:sym typeface="Times New Roman"/>
              </a:defRPr>
            </a:pPr>
            <a:r>
              <a:t>Utiliza estructura basada en indentación.</a:t>
            </a:r>
          </a:p>
          <a:p>
            <a:pPr>
              <a:defRPr sz="2000">
                <a:solidFill>
                  <a:srgbClr val="424242"/>
                </a:solidFill>
                <a:latin typeface="Times New Roman"/>
                <a:ea typeface="Times New Roman"/>
                <a:cs typeface="Times New Roman"/>
                <a:sym typeface="Times New Roman"/>
              </a:defRPr>
            </a:pPr>
            <a:r>
              <a:t>Ámbitos de aplicación: archivos de configuración, despliegue de infraestructura.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Características de YAML"/>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YAML</a:t>
            </a:r>
          </a:p>
        </p:txBody>
      </p:sp>
      <p:sp>
        <p:nvSpPr>
          <p:cNvPr id="125" name="Fácil de leer y escribir.…"/>
          <p:cNvSpPr txBox="1"/>
          <p:nvPr/>
        </p:nvSpPr>
        <p:spPr>
          <a:xfrm>
            <a:off x="914400" y="1800225"/>
            <a:ext cx="7315200"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Fácil de leer y escribir.</a:t>
            </a:r>
          </a:p>
          <a:p>
            <a:pPr>
              <a:defRPr sz="2000">
                <a:solidFill>
                  <a:srgbClr val="424242"/>
                </a:solidFill>
                <a:latin typeface="Times New Roman"/>
                <a:ea typeface="Times New Roman"/>
                <a:cs typeface="Times New Roman"/>
                <a:sym typeface="Times New Roman"/>
              </a:defRPr>
            </a:pPr>
            <a:r>
              <a:t>Representa jerarquías de manera natural.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Conclusión"/>
          <p:cNvSpPr txBox="1"/>
          <p:nvPr/>
        </p:nvSpPr>
        <p:spPr>
          <a:xfrm>
            <a:off x="1828800" y="1028700"/>
            <a:ext cx="5486400" cy="666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424242"/>
                </a:solidFill>
                <a:latin typeface="Times New Roman"/>
                <a:ea typeface="Times New Roman"/>
                <a:cs typeface="Times New Roman"/>
                <a:sym typeface="Times New Roman"/>
              </a:defRPr>
            </a:lvl1pPr>
          </a:lstStyle>
          <a:p>
            <a:pPr/>
            <a:r>
              <a:t>Conclusión</a:t>
            </a:r>
          </a:p>
        </p:txBody>
      </p:sp>
      <p:sp>
        <p:nvSpPr>
          <p:cNvPr id="128" name="Los lenguajes de marcas son esenciales en informática y desarrollo multiplataforma. Cada uno tiene características únicas para diferentes aplicaciones, desde la creación de sitios web hasta el manejo de datos complejos. Dominar estos lenguajes es una habilidad importante para profesionales en el campo."/>
          <p:cNvSpPr txBox="1"/>
          <p:nvPr/>
        </p:nvSpPr>
        <p:spPr>
          <a:xfrm>
            <a:off x="914400" y="1800225"/>
            <a:ext cx="7315200" cy="246584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b="1" sz="2400">
                <a:solidFill>
                  <a:srgbClr val="424242"/>
                </a:solidFill>
                <a:latin typeface="Times New Roman"/>
                <a:ea typeface="Times New Roman"/>
                <a:cs typeface="Times New Roman"/>
                <a:sym typeface="Times New Roman"/>
              </a:defRPr>
            </a:lvl1pPr>
          </a:lstStyle>
          <a:p>
            <a:pPr/>
            <a:r>
              <a:t>Los lenguajes de marcas son esenciales en informática y desarrollo multiplataforma. Cada uno tiene características únicas para diferentes aplicaciones, desde la creación de sitios web hasta el manejo de datos complejos. Dominar estos lenguajes es una habilidad importante para profesionales en el campo.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racias!"/>
          <p:cNvSpPr txBox="1"/>
          <p:nvPr/>
        </p:nvSpPr>
        <p:spPr>
          <a:xfrm>
            <a:off x="1828800" y="1866900"/>
            <a:ext cx="5486400" cy="9353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424242"/>
                </a:solidFill>
                <a:latin typeface="Times New Roman"/>
                <a:ea typeface="Times New Roman"/>
                <a:cs typeface="Times New Roman"/>
                <a:sym typeface="Times New Roman"/>
              </a:defRPr>
            </a:lvl1pPr>
          </a:lstStyle>
          <a:p>
            <a:pPr/>
            <a:r>
              <a:t>¡Gracias!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Introducción"/>
          <p:cNvSpPr txBox="1"/>
          <p:nvPr/>
        </p:nvSpPr>
        <p:spPr>
          <a:xfrm>
            <a:off x="1828800" y="1028700"/>
            <a:ext cx="5486400" cy="666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4000">
                <a:solidFill>
                  <a:srgbClr val="424242"/>
                </a:solidFill>
                <a:latin typeface="Times New Roman"/>
                <a:ea typeface="Times New Roman"/>
                <a:cs typeface="Times New Roman"/>
                <a:sym typeface="Times New Roman"/>
              </a:defRPr>
            </a:lvl1pPr>
          </a:lstStyle>
          <a:p>
            <a:pPr/>
            <a:r>
              <a:t>Introducción</a:t>
            </a:r>
          </a:p>
        </p:txBody>
      </p:sp>
      <p:sp>
        <p:nvSpPr>
          <p:cNvPr id="80" name="Los lenguajes de marcas son fundamentales en la informática y el desarrollo multiplataforma. Este informe se centra en la identificación y descripción de los lenguajes de marcas más relevantes, así como en sus características, ámbitos de aplicación y ventajas."/>
          <p:cNvSpPr txBox="1"/>
          <p:nvPr/>
        </p:nvSpPr>
        <p:spPr>
          <a:xfrm>
            <a:off x="914400" y="1800225"/>
            <a:ext cx="7315200" cy="290602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b="1" sz="2800">
                <a:solidFill>
                  <a:srgbClr val="424242"/>
                </a:solidFill>
                <a:latin typeface="Times New Roman"/>
                <a:ea typeface="Times New Roman"/>
                <a:cs typeface="Times New Roman"/>
                <a:sym typeface="Times New Roman"/>
              </a:defRPr>
            </a:lvl1pPr>
          </a:lstStyle>
          <a:p>
            <a:pPr/>
            <a:r>
              <a:t>Los lenguajes de marcas son fundamentales en la informática y el desarrollo multiplataforma. Este informe se centra en la identificación y descripción de los lenguajes de marcas más relevantes, así como en sus características, ámbitos de aplicación y ventajas.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abla de contenido"/>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Tabla de contenido</a:t>
            </a:r>
          </a:p>
        </p:txBody>
      </p:sp>
      <p:sp>
        <p:nvSpPr>
          <p:cNvPr id="83" name="HTML (HyperText Markup Language)…"/>
          <p:cNvSpPr txBox="1"/>
          <p:nvPr/>
        </p:nvSpPr>
        <p:spPr>
          <a:xfrm>
            <a:off x="914400" y="1543050"/>
            <a:ext cx="7315200" cy="490145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HTML (HyperText Markup Language)</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HTML</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XML (eXtensible Markup Language)</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XML</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XHTML (eXtensible HyperText Markup Language)</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XHTML</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Markdown</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Markdown</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LaTeX</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LaTeX</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JSON (JavaScript Object Notation)</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JSON</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YAML (YAML Ain't Markup Language)</a:t>
            </a:r>
          </a:p>
          <a:p>
            <a:pPr>
              <a:lnSpc>
                <a:spcPct val="120000"/>
              </a:lnSpc>
              <a:buClr>
                <a:srgbClr val="424242"/>
              </a:buClr>
              <a:buSzPct val="100000"/>
              <a:buFont typeface="Trebuchet MS"/>
              <a:buChar char="-"/>
              <a:defRPr b="1" sz="2000">
                <a:solidFill>
                  <a:srgbClr val="424242"/>
                </a:solidFill>
                <a:latin typeface="Times New Roman"/>
                <a:ea typeface="Times New Roman"/>
                <a:cs typeface="Times New Roman"/>
                <a:sym typeface="Times New Roman"/>
              </a:defRPr>
            </a:pPr>
            <a:r>
              <a:t> Características de YAML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HTML (HyperText Markup Language)"/>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HTML (HyperText Markup Language)</a:t>
            </a:r>
          </a:p>
        </p:txBody>
      </p:sp>
      <p:sp>
        <p:nvSpPr>
          <p:cNvPr id="86" name="HTML es el lenguaje de marcado estándar para la creación de páginas web.…"/>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HTML es el lenguaje de marcado estándar para la creación de páginas web.</a:t>
            </a:r>
          </a:p>
          <a:p>
            <a:pPr>
              <a:defRPr sz="2000">
                <a:solidFill>
                  <a:srgbClr val="424242"/>
                </a:solidFill>
                <a:latin typeface="Times New Roman"/>
                <a:ea typeface="Times New Roman"/>
                <a:cs typeface="Times New Roman"/>
                <a:sym typeface="Times New Roman"/>
              </a:defRPr>
            </a:pPr>
            <a:r>
              <a:t>Permite la estructuración de contenido mediante etiquetas.</a:t>
            </a:r>
          </a:p>
          <a:p>
            <a:pPr>
              <a:defRPr sz="2000">
                <a:solidFill>
                  <a:srgbClr val="424242"/>
                </a:solidFill>
                <a:latin typeface="Times New Roman"/>
                <a:ea typeface="Times New Roman"/>
                <a:cs typeface="Times New Roman"/>
                <a:sym typeface="Times New Roman"/>
              </a:defRPr>
            </a:pPr>
            <a:r>
              <a:t>Ámbitos de aplicación: desarrollo de sitios web y aplicaciones web.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Características de HTML"/>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HTML</a:t>
            </a:r>
          </a:p>
        </p:txBody>
      </p:sp>
      <p:sp>
        <p:nvSpPr>
          <p:cNvPr id="89" name="Organiza el contenido en una jerarquía clara mediante etiquetas.…"/>
          <p:cNvSpPr txBox="1"/>
          <p:nvPr/>
        </p:nvSpPr>
        <p:spPr>
          <a:xfrm>
            <a:off x="914400" y="1800225"/>
            <a:ext cx="7315200" cy="9569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Organiza el contenido en una jerarquía clara mediante etiquetas.</a:t>
            </a:r>
          </a:p>
          <a:p>
            <a:pPr>
              <a:defRPr sz="2000">
                <a:solidFill>
                  <a:srgbClr val="424242"/>
                </a:solidFill>
                <a:latin typeface="Times New Roman"/>
                <a:ea typeface="Times New Roman"/>
                <a:cs typeface="Times New Roman"/>
                <a:sym typeface="Times New Roman"/>
              </a:defRPr>
            </a:pPr>
            <a:r>
              <a:t>Permite la interacción del usuario a través de enlaces y formularios.</a:t>
            </a:r>
          </a:p>
          <a:p>
            <a:pPr>
              <a:defRPr sz="2000">
                <a:solidFill>
                  <a:srgbClr val="424242"/>
                </a:solidFill>
                <a:latin typeface="Times New Roman"/>
                <a:ea typeface="Times New Roman"/>
                <a:cs typeface="Times New Roman"/>
                <a:sym typeface="Times New Roman"/>
              </a:defRPr>
            </a:pPr>
            <a:r>
              <a:t>Compatible con todos los navegadores web.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XML (eXtensible Markup Language)"/>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XML (eXtensible Markup Language)</a:t>
            </a:r>
          </a:p>
        </p:txBody>
      </p:sp>
      <p:sp>
        <p:nvSpPr>
          <p:cNvPr id="92" name="XML permite definir etiquetas personalizadas, ofreciendo flexibilidad en la representación de datos.…"/>
          <p:cNvSpPr txBox="1"/>
          <p:nvPr/>
        </p:nvSpPr>
        <p:spPr>
          <a:xfrm>
            <a:off x="914400" y="1800225"/>
            <a:ext cx="7315200" cy="15411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XML permite definir etiquetas personalizadas, ofreciendo flexibilidad en la representación de datos.</a:t>
            </a:r>
          </a:p>
          <a:p>
            <a:pPr>
              <a:defRPr sz="2000">
                <a:solidFill>
                  <a:srgbClr val="424242"/>
                </a:solidFill>
                <a:latin typeface="Times New Roman"/>
                <a:ea typeface="Times New Roman"/>
                <a:cs typeface="Times New Roman"/>
                <a:sym typeface="Times New Roman"/>
              </a:defRPr>
            </a:pPr>
            <a:r>
              <a:t>Se centra en el contenido y estructura de los datos.</a:t>
            </a:r>
          </a:p>
          <a:p>
            <a:pPr>
              <a:defRPr sz="2000">
                <a:solidFill>
                  <a:srgbClr val="424242"/>
                </a:solidFill>
                <a:latin typeface="Times New Roman"/>
                <a:ea typeface="Times New Roman"/>
                <a:cs typeface="Times New Roman"/>
                <a:sym typeface="Times New Roman"/>
              </a:defRPr>
            </a:pPr>
            <a:r>
              <a:t>Ámbitos de aplicación: intercambio de datos, servicios web, almacenamiento de datos estructurados.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Características de XML"/>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XML</a:t>
            </a:r>
          </a:p>
        </p:txBody>
      </p:sp>
      <p:sp>
        <p:nvSpPr>
          <p:cNvPr id="95" name="Permite la personalización de etiquetas.…"/>
          <p:cNvSpPr txBox="1"/>
          <p:nvPr/>
        </p:nvSpPr>
        <p:spPr>
          <a:xfrm>
            <a:off x="914400" y="1800225"/>
            <a:ext cx="7315200" cy="9569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Permite la personalización de etiquetas.</a:t>
            </a:r>
          </a:p>
          <a:p>
            <a:pPr>
              <a:defRPr sz="2000">
                <a:solidFill>
                  <a:srgbClr val="424242"/>
                </a:solidFill>
                <a:latin typeface="Times New Roman"/>
                <a:ea typeface="Times New Roman"/>
                <a:cs typeface="Times New Roman"/>
                <a:sym typeface="Times New Roman"/>
              </a:defRPr>
            </a:pPr>
            <a:r>
              <a:t>Es legible para humanos y máquinas.</a:t>
            </a:r>
          </a:p>
          <a:p>
            <a:pPr>
              <a:defRPr sz="2000">
                <a:solidFill>
                  <a:srgbClr val="424242"/>
                </a:solidFill>
                <a:latin typeface="Times New Roman"/>
                <a:ea typeface="Times New Roman"/>
                <a:cs typeface="Times New Roman"/>
                <a:sym typeface="Times New Roman"/>
              </a:defRPr>
            </a:pPr>
            <a:r>
              <a:t>Puede validarse mediante DTD o XML Schema.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XHTML (eXtensible HyperText Markup Language)"/>
          <p:cNvSpPr txBox="1"/>
          <p:nvPr/>
        </p:nvSpPr>
        <p:spPr>
          <a:xfrm>
            <a:off x="914400" y="1028700"/>
            <a:ext cx="7315200" cy="8891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XHTML (eXtensible HyperText Markup Language)</a:t>
            </a:r>
          </a:p>
        </p:txBody>
      </p:sp>
      <p:sp>
        <p:nvSpPr>
          <p:cNvPr id="98" name="Reformulación de HTML 4.01 basada en XML.…"/>
          <p:cNvSpPr txBox="1"/>
          <p:nvPr/>
        </p:nvSpPr>
        <p:spPr>
          <a:xfrm>
            <a:off x="914400" y="1800225"/>
            <a:ext cx="7315200" cy="1249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Reformulación de HTML 4.01 basada en XML.</a:t>
            </a:r>
          </a:p>
          <a:p>
            <a:pPr>
              <a:defRPr sz="2000">
                <a:solidFill>
                  <a:srgbClr val="424242"/>
                </a:solidFill>
                <a:latin typeface="Times New Roman"/>
                <a:ea typeface="Times New Roman"/>
                <a:cs typeface="Times New Roman"/>
                <a:sym typeface="Times New Roman"/>
              </a:defRPr>
            </a:pPr>
            <a:r>
              <a:t>Diseñado para ser más estricto y compatible con aplicaciones basadas en XML.</a:t>
            </a:r>
          </a:p>
          <a:p>
            <a:pPr>
              <a:defRPr sz="2000">
                <a:solidFill>
                  <a:srgbClr val="424242"/>
                </a:solidFill>
                <a:latin typeface="Times New Roman"/>
                <a:ea typeface="Times New Roman"/>
                <a:cs typeface="Times New Roman"/>
                <a:sym typeface="Times New Roman"/>
              </a:defRPr>
            </a:pPr>
            <a:r>
              <a:t>Ámbitos de aplicación: desarrollo web.</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Características de XHTML"/>
          <p:cNvSpPr txBox="1"/>
          <p:nvPr/>
        </p:nvSpPr>
        <p:spPr>
          <a:xfrm>
            <a:off x="914400" y="1028700"/>
            <a:ext cx="7315200" cy="482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121212"/>
                </a:solidFill>
                <a:latin typeface="Times New Roman"/>
                <a:ea typeface="Times New Roman"/>
                <a:cs typeface="Times New Roman"/>
                <a:sym typeface="Times New Roman"/>
              </a:defRPr>
            </a:lvl1pPr>
          </a:lstStyle>
          <a:p>
            <a:pPr/>
            <a:r>
              <a:t>Características de XHTML</a:t>
            </a:r>
          </a:p>
        </p:txBody>
      </p:sp>
      <p:sp>
        <p:nvSpPr>
          <p:cNvPr id="101" name="Todos los elementos deben estar correctamente cerrados y anidados.…"/>
          <p:cNvSpPr txBox="1"/>
          <p:nvPr/>
        </p:nvSpPr>
        <p:spPr>
          <a:xfrm>
            <a:off x="914400" y="1800225"/>
            <a:ext cx="7315200"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424242"/>
                </a:solidFill>
                <a:latin typeface="Times New Roman"/>
                <a:ea typeface="Times New Roman"/>
                <a:cs typeface="Times New Roman"/>
                <a:sym typeface="Times New Roman"/>
              </a:defRPr>
            </a:pPr>
            <a:r>
              <a:t>Todos los elementos deben estar correctamente cerrados y anidados.</a:t>
            </a:r>
          </a:p>
          <a:p>
            <a:pPr>
              <a:defRPr sz="2000">
                <a:solidFill>
                  <a:srgbClr val="424242"/>
                </a:solidFill>
                <a:latin typeface="Times New Roman"/>
                <a:ea typeface="Times New Roman"/>
                <a:cs typeface="Times New Roman"/>
                <a:sym typeface="Times New Roman"/>
              </a:defRPr>
            </a:pPr>
            <a:r>
              <a:t>Mejora la interoperabilidad entre navegadores.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eme87">
  <a:themeElements>
    <a:clrScheme name="Theme87">
      <a:dk1>
        <a:srgbClr val="000000"/>
      </a:dk1>
      <a:lt1>
        <a:srgbClr val="F5F2EE"/>
      </a:lt1>
      <a:dk2>
        <a:srgbClr val="A7A7A7"/>
      </a:dk2>
      <a:lt2>
        <a:srgbClr val="535353"/>
      </a:lt2>
      <a:accent1>
        <a:srgbClr val="3F3533"/>
      </a:accent1>
      <a:accent2>
        <a:srgbClr val="231E1D"/>
      </a:accent2>
      <a:accent3>
        <a:srgbClr val="1B1716"/>
      </a:accent3>
      <a:accent4>
        <a:srgbClr val="13100F"/>
      </a:accent4>
      <a:accent5>
        <a:srgbClr val="0B0909"/>
      </a:accent5>
      <a:accent6>
        <a:srgbClr val="030202"/>
      </a:accent6>
      <a:hlink>
        <a:srgbClr val="0000FF"/>
      </a:hlink>
      <a:folHlink>
        <a:srgbClr val="FF00FF"/>
      </a:folHlink>
    </a:clrScheme>
    <a:fontScheme name="Theme87">
      <a:majorFont>
        <a:latin typeface="Helvetica"/>
        <a:ea typeface="Helvetica"/>
        <a:cs typeface="Helvetica"/>
      </a:majorFont>
      <a:minorFont>
        <a:latin typeface="Helvetica"/>
        <a:ea typeface="Helvetica"/>
        <a:cs typeface="Helvetica"/>
      </a:minorFont>
    </a:fontScheme>
    <a:fmtScheme name="Theme8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
              </a:srgbClr>
            </a:outerShdw>
          </a:effectLst>
        </a:effectStyle>
        <a:effectStyle>
          <a:effectLst>
            <a:outerShdw sx="100000" sy="100000" kx="0" ky="0" algn="b" rotWithShape="0" blurRad="38100" dist="23000" dir="5400000">
              <a:srgbClr val="000000">
                <a:alpha val="35"/>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2EE"/>
        </a:solidFill>
        <a:ln w="25400" cap="flat">
          <a:solidFill>
            <a:schemeClr val="accent1"/>
          </a:solidFill>
          <a:prstDash val="solid"/>
          <a:round/>
        </a:ln>
        <a:effectLst>
          <a:outerShdw sx="100000" sy="100000" kx="0" ky="0" algn="b" rotWithShape="0" blurRad="38100" dist="23000" dir="5400000">
            <a:srgbClr val="000000">
              <a:alpha val="35"/>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eme87">
  <a:themeElements>
    <a:clrScheme name="Theme87">
      <a:dk1>
        <a:srgbClr val="000000"/>
      </a:dk1>
      <a:lt1>
        <a:srgbClr val="FFFFFF"/>
      </a:lt1>
      <a:dk2>
        <a:srgbClr val="A7A7A7"/>
      </a:dk2>
      <a:lt2>
        <a:srgbClr val="535353"/>
      </a:lt2>
      <a:accent1>
        <a:srgbClr val="3F3533"/>
      </a:accent1>
      <a:accent2>
        <a:srgbClr val="231E1D"/>
      </a:accent2>
      <a:accent3>
        <a:srgbClr val="1B1716"/>
      </a:accent3>
      <a:accent4>
        <a:srgbClr val="13100F"/>
      </a:accent4>
      <a:accent5>
        <a:srgbClr val="0B0909"/>
      </a:accent5>
      <a:accent6>
        <a:srgbClr val="030202"/>
      </a:accent6>
      <a:hlink>
        <a:srgbClr val="0000FF"/>
      </a:hlink>
      <a:folHlink>
        <a:srgbClr val="FF00FF"/>
      </a:folHlink>
    </a:clrScheme>
    <a:fontScheme name="Theme87">
      <a:majorFont>
        <a:latin typeface="Helvetica"/>
        <a:ea typeface="Helvetica"/>
        <a:cs typeface="Helvetica"/>
      </a:majorFont>
      <a:minorFont>
        <a:latin typeface="Helvetica"/>
        <a:ea typeface="Helvetica"/>
        <a:cs typeface="Helvetica"/>
      </a:minorFont>
    </a:fontScheme>
    <a:fmtScheme name="Theme8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
              </a:srgbClr>
            </a:outerShdw>
          </a:effectLst>
        </a:effectStyle>
        <a:effectStyle>
          <a:effectLst>
            <a:outerShdw sx="100000" sy="100000" kx="0" ky="0" algn="b" rotWithShape="0" blurRad="38100" dist="23000" dir="5400000">
              <a:srgbClr val="000000">
                <a:alpha val="35"/>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2EE"/>
        </a:solidFill>
        <a:ln w="25400" cap="flat">
          <a:solidFill>
            <a:schemeClr val="accent1"/>
          </a:solidFill>
          <a:prstDash val="solid"/>
          <a:round/>
        </a:ln>
        <a:effectLst>
          <a:outerShdw sx="100000" sy="100000" kx="0" ky="0" algn="b" rotWithShape="0" blurRad="38100" dist="23000" dir="5400000">
            <a:srgbClr val="000000">
              <a:alpha val="35"/>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