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trip\Desktop\CV\Google%20Project%20Management\George%20T%20-Project-pl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trip\Desktop\CV\Google%20Project%20Management\George%20T%20-Project-pl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Tablet Navigation Difficulty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rgbClr val="92D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9A-463D-9B05-900AE994F5EA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09A-463D-9B05-900AE994F5EA}"/>
              </c:ext>
            </c:extLst>
          </c:dPt>
          <c:dPt>
            <c:idx val="3"/>
            <c:invertIfNegative val="0"/>
            <c:bubble3D val="0"/>
            <c:spPr>
              <a:solidFill>
                <a:srgbClr val="B8E08C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9A-463D-9B05-900AE994F5EA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09A-463D-9B05-900AE994F5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Sheet1!$B$14:$B$18</c:f>
              <c:strCache>
                <c:ptCount val="5"/>
                <c:pt idx="0">
                  <c:v>Difficult</c:v>
                </c:pt>
                <c:pt idx="2">
                  <c:v>Neutral</c:v>
                </c:pt>
                <c:pt idx="4">
                  <c:v>Easy</c:v>
                </c:pt>
              </c:strCache>
            </c:strRef>
          </c:cat>
          <c:val>
            <c:numRef>
              <c:f>Sheet1!$E$14:$E$18</c:f>
              <c:numCache>
                <c:formatCode>0%</c:formatCode>
                <c:ptCount val="5"/>
                <c:pt idx="0">
                  <c:v>0.04</c:v>
                </c:pt>
                <c:pt idx="1">
                  <c:v>0.18</c:v>
                </c:pt>
                <c:pt idx="2">
                  <c:v>0.3</c:v>
                </c:pt>
                <c:pt idx="3">
                  <c:v>0.28000000000000003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A-463D-9B05-900AE994F5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790832"/>
        <c:axId val="501791160"/>
      </c:barChart>
      <c:catAx>
        <c:axId val="50179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91160"/>
        <c:crosses val="autoZero"/>
        <c:auto val="1"/>
        <c:lblAlgn val="ctr"/>
        <c:lblOffset val="100"/>
        <c:noMultiLvlLbl val="0"/>
      </c:catAx>
      <c:valAx>
        <c:axId val="50179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9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Type of Order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07-4EFF-BFD9-A0841F15A5A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07-4EFF-BFD9-A0841F15A5A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07-4EFF-BFD9-A0841F15A5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Sheet1!$A$7:$A$10</c:f>
              <c:strCache>
                <c:ptCount val="4"/>
                <c:pt idx="0">
                  <c:v>Drinks</c:v>
                </c:pt>
                <c:pt idx="1">
                  <c:v>Appetizer</c:v>
                </c:pt>
                <c:pt idx="2">
                  <c:v>Dinner</c:v>
                </c:pt>
                <c:pt idx="3">
                  <c:v>Dessert</c:v>
                </c:pt>
              </c:strCache>
            </c:strRef>
          </c:cat>
          <c:val>
            <c:numRef>
              <c:f>Sheet1!$E$7:$E$10</c:f>
              <c:numCache>
                <c:formatCode>0%</c:formatCode>
                <c:ptCount val="4"/>
                <c:pt idx="0">
                  <c:v>0.56000000000000005</c:v>
                </c:pt>
                <c:pt idx="1">
                  <c:v>0.82</c:v>
                </c:pt>
                <c:pt idx="2">
                  <c:v>1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07-4EFF-BFD9-A0841F15A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8982048"/>
        <c:axId val="608982704"/>
      </c:barChart>
      <c:catAx>
        <c:axId val="60898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982704"/>
        <c:crosses val="autoZero"/>
        <c:auto val="1"/>
        <c:lblAlgn val="ctr"/>
        <c:lblOffset val="100"/>
        <c:noMultiLvlLbl val="0"/>
      </c:catAx>
      <c:valAx>
        <c:axId val="60898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98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aa0f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aa0f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0C7182"/>
                </a:solidFill>
              </a:rPr>
              <a:t>Test Launch Findings</a:t>
            </a:r>
            <a:br>
              <a:rPr lang="en" sz="4200" b="1" dirty="0">
                <a:solidFill>
                  <a:srgbClr val="0C7182"/>
                </a:solidFill>
              </a:rPr>
            </a:br>
            <a:r>
              <a:rPr lang="en" sz="4200" b="1" dirty="0">
                <a:solidFill>
                  <a:srgbClr val="0C7182"/>
                </a:solidFill>
              </a:rPr>
              <a:t>Presentation</a:t>
            </a:r>
            <a:endParaRPr sz="4200" b="1" dirty="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en-US" sz="2000" dirty="0"/>
              <a:t>In summary </a:t>
            </a:r>
            <a:r>
              <a:rPr lang="en-US" sz="2000" dirty="0">
                <a:solidFill>
                  <a:srgbClr val="FF0000"/>
                </a:solidFill>
              </a:rPr>
              <a:t>72%</a:t>
            </a:r>
            <a:r>
              <a:rPr lang="en-US" sz="2000" dirty="0"/>
              <a:t>  (36/50 customers) of participants ranked the experience positive [</a:t>
            </a:r>
            <a:r>
              <a:rPr lang="en-US" sz="2000" dirty="0">
                <a:solidFill>
                  <a:srgbClr val="FF0000"/>
                </a:solidFill>
              </a:rPr>
              <a:t>Rating 4 (20) , Rating 5 (16)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, indicating the need for further improvement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buClr>
                <a:schemeClr val="dk1"/>
              </a:buClr>
              <a:buSzPts val="3600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600"/>
            </a:pPr>
            <a:endParaRPr lang="en-US" sz="1800" dirty="0">
              <a:solidFill>
                <a:schemeClr val="dk1"/>
              </a:solidFill>
            </a:endParaRPr>
          </a:p>
          <a:p>
            <a:pPr marL="742950" lvl="0" indent="-74295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Test  Launch and survey were conducted with the tablet ordering system</a:t>
            </a:r>
          </a:p>
          <a:p>
            <a:pPr marL="742950" lvl="0" indent="-74295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0" indent="-74295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50 customers participated in the pre-launch survey (digitally sent)</a:t>
            </a:r>
          </a:p>
          <a:p>
            <a:pPr lvl="0">
              <a:buClr>
                <a:schemeClr val="dk1"/>
              </a:buClr>
              <a:buSzPts val="3600"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0" indent="-74295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A total of 16 survey questions were asked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Summary ( Milestone Test Launch)</a:t>
            </a:r>
            <a:endParaRPr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70C0"/>
                </a:solidFill>
              </a:rPr>
              <a:t>In this test, we wanted to measure</a:t>
            </a:r>
            <a:endParaRPr sz="2800" dirty="0">
              <a:solidFill>
                <a:srgbClr val="0070C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8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</a:rPr>
              <a:t>Ease of Software Use (Need for Instructions)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</a:rPr>
              <a:t>Customer UX (User Experience)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</a:rPr>
              <a:t>Order Processing Time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</a:rPr>
              <a:t>Order Accuracy (Comments)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</a:rPr>
              <a:t>Type of Order (Drinks/Appetizers/Dinner/Desert)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</a:rPr>
              <a:t>Order Delivery Time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</a:rPr>
              <a:t>Customer acquisition (Newsletter / Birthday Club)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</a:rPr>
              <a:t>Technical Issues encountered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Overview</a:t>
            </a:r>
            <a:endParaRPr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Findings</a:t>
            </a:r>
            <a:endParaRPr i="1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AE9647E-B657-7DA1-9D5D-56CB0DDD90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106146"/>
              </p:ext>
            </p:extLst>
          </p:nvPr>
        </p:nvGraphicFramePr>
        <p:xfrm>
          <a:off x="4745746" y="1405920"/>
          <a:ext cx="4086554" cy="2493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7D1EDA3-1648-E8FF-6A06-CAF142637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7126"/>
              </p:ext>
            </p:extLst>
          </p:nvPr>
        </p:nvGraphicFramePr>
        <p:xfrm>
          <a:off x="197606" y="1405920"/>
          <a:ext cx="4429284" cy="252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" sz="36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" sz="36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" sz="36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" sz="36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Order accuracy was 72% in the test Launch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r>
              <a:rPr lang="en" sz="1800" dirty="0">
                <a:solidFill>
                  <a:schemeClr val="dk1"/>
                </a:solidFill>
              </a:rPr>
              <a:t>Increase order accuracy with a target of 100% , by ensuring ease of order process and optimizing the terminal so kitchen can view customer comments on orders ( Exceptions/ substitutions)</a:t>
            </a:r>
            <a:endParaRPr sz="900"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2D621-2B9A-AB47-0370-85EEB9A6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856393"/>
            <a:ext cx="420052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30 % of orders were delivered in  21-30 minutes ( Train staff to process orders faster through the terminal / Hire more kitchen staff)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Eliminate delays more than 30 minutes (6 clients) explore  delay issues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1 Customer waited more than 41 minutes (Eliminate these delays, Give Free desert / Coupons in extreme delays)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lang="en-US" sz="36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A7324-4DB0-BE59-A5E3-A7EF88F27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1" y="860250"/>
            <a:ext cx="4248150" cy="144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244</Words>
  <Application>Microsoft Office PowerPoint</Application>
  <PresentationFormat>On-screen Show (16:9)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Wingdings</vt:lpstr>
      <vt:lpstr>Simple Light</vt:lpstr>
      <vt:lpstr>Test Launch Findings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Launch Findings</dc:title>
  <dc:creator>George Trypidakis</dc:creator>
  <cp:lastModifiedBy>George Trypidakis</cp:lastModifiedBy>
  <cp:revision>5</cp:revision>
  <dcterms:modified xsi:type="dcterms:W3CDTF">2022-09-04T01:12:18Z</dcterms:modified>
</cp:coreProperties>
</file>