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5"/>
  </p:notesMasterIdLst>
  <p:sldIdLst>
    <p:sldId id="256" r:id="rId3"/>
    <p:sldId id="257" r:id="rId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E4F9EB2-DFE2-45E5-B44C-3D5F68BCB2B2}">
  <a:tblStyle styleId="{4E4F9EB2-DFE2-45E5-B44C-3D5F68BCB2B2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996" y="6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d234627cd3_0_1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" name="Google Shape;97;gd234627cd3_0_1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d234627cd3_0_1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gd234627cd3_0_1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2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p12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8" name="Google Shape;68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9" name="Google Shape;69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5" name="Google Shape;75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6" name="Google Shape;76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9" name="Google Shape;79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3" name="Google Shape;83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4" name="Google Shape;84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5" name="Google Shape;85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88" name="Google Shape;88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2" name="Google Shape;92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1" name="Google Shape;41;p1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9" name="Google Shape;99;p25"/>
          <p:cNvGraphicFramePr/>
          <p:nvPr>
            <p:extLst>
              <p:ext uri="{D42A27DB-BD31-4B8C-83A1-F6EECF244321}">
                <p14:modId xmlns:p14="http://schemas.microsoft.com/office/powerpoint/2010/main" val="1272254171"/>
              </p:ext>
            </p:extLst>
          </p:nvPr>
        </p:nvGraphicFramePr>
        <p:xfrm>
          <a:off x="0" y="426325"/>
          <a:ext cx="9143975" cy="4717175"/>
        </p:xfrm>
        <a:graphic>
          <a:graphicData uri="http://schemas.openxmlformats.org/drawingml/2006/table">
            <a:tbl>
              <a:tblPr>
                <a:noFill/>
                <a:tableStyleId>{4E4F9EB2-DFE2-45E5-B44C-3D5F68BCB2B2}</a:tableStyleId>
              </a:tblPr>
              <a:tblGrid>
                <a:gridCol w="1125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9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87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5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80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7376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82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1100" u="none" strike="noStrike" cap="none"/>
                        <a:t>Stakeholder</a:t>
                      </a:r>
                      <a:endParaRPr sz="800" u="none" strike="noStrike" cap="none">
                        <a:solidFill>
                          <a:srgbClr val="666666"/>
                        </a:solidFill>
                      </a:endParaRPr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n" sz="1100"/>
                        <a:t>Role (Related to project)</a:t>
                      </a:r>
                      <a:endParaRPr sz="800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n" sz="1100"/>
                        <a:t>Involvement</a:t>
                      </a:r>
                      <a:endParaRPr sz="800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Impact</a:t>
                      </a:r>
                      <a:endParaRPr sz="1100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1000"/>
                        <a:t>Power or Influence (H/M/L)</a:t>
                      </a:r>
                      <a:endParaRPr sz="1000" u="none" strike="noStrike" cap="none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1000"/>
                        <a:t>Interest (H/M/L)</a:t>
                      </a:r>
                      <a:endParaRPr sz="1000" u="none" strike="noStrike" cap="none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n" sz="1100"/>
                        <a:t>Engagement</a:t>
                      </a:r>
                      <a:endParaRPr sz="800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7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dirty="0">
                          <a:solidFill>
                            <a:schemeClr val="dk1"/>
                          </a:solidFill>
                        </a:rPr>
                        <a:t>Director of Product</a:t>
                      </a:r>
                      <a:endParaRPr sz="1000" dirty="0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dirty="0">
                          <a:solidFill>
                            <a:schemeClr val="dk1"/>
                          </a:solidFill>
                        </a:rPr>
                        <a:t>Project Sponsor</a:t>
                      </a:r>
                      <a:endParaRPr sz="1000" dirty="0"/>
                    </a:p>
                  </a:txBody>
                  <a:tcPr marL="66675" marR="66675" marT="50000" marB="5000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1000" dirty="0"/>
                        <a:t>High-level Decision Making;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1000" dirty="0"/>
                        <a:t>Team resource &amp; Guidance</a:t>
                      </a:r>
                      <a:endParaRPr sz="1000" dirty="0"/>
                    </a:p>
                  </a:txBody>
                  <a:tcPr marL="66675" marR="66675" marT="50000" marB="5000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dirty="0">
                          <a:solidFill>
                            <a:schemeClr val="dk1"/>
                          </a:solidFill>
                        </a:rPr>
                        <a:t>Wants the project to succeed. No resistance.</a:t>
                      </a:r>
                      <a:endParaRPr sz="1000" dirty="0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dirty="0"/>
                        <a:t>H</a:t>
                      </a:r>
                      <a:endParaRPr sz="1000" u="none" strike="noStrike" cap="none" dirty="0"/>
                    </a:p>
                  </a:txBody>
                  <a:tcPr marL="66675" marR="66675" marT="50000" marB="5000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/>
                        <a:t>M</a:t>
                      </a:r>
                      <a:endParaRPr sz="1000" u="none" strike="noStrike" cap="none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dirty="0"/>
                        <a:t>Regular but not daily communication to give updates and receive guidance</a:t>
                      </a:r>
                      <a:endParaRPr sz="1000" u="none" strike="noStrike" cap="none" dirty="0"/>
                    </a:p>
                  </a:txBody>
                  <a:tcPr marL="66675" marR="66675" marT="50000" marB="5000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5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dirty="0">
                          <a:solidFill>
                            <a:schemeClr val="dk1"/>
                          </a:solidFill>
                        </a:rPr>
                        <a:t>Landscape &amp; Website Designer</a:t>
                      </a:r>
                      <a:endParaRPr sz="1000" dirty="0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dirty="0">
                          <a:solidFill>
                            <a:schemeClr val="dk1"/>
                          </a:solidFill>
                        </a:rPr>
                        <a:t>Project Team Member</a:t>
                      </a:r>
                      <a:endParaRPr sz="1000" dirty="0"/>
                    </a:p>
                  </a:txBody>
                  <a:tcPr marL="66675" marR="66675" marT="50000" marB="5000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1000" dirty="0"/>
                        <a:t>Technical and Product Expertise; Team Relations</a:t>
                      </a:r>
                      <a:endParaRPr sz="1000" dirty="0"/>
                    </a:p>
                  </a:txBody>
                  <a:tcPr marL="66675" marR="66675" marT="50000" marB="5000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dirty="0">
                          <a:solidFill>
                            <a:schemeClr val="dk1"/>
                          </a:solidFill>
                        </a:rPr>
                        <a:t>Invested in the project as a team member. Possible resistance if Landscape Designer role is affected.</a:t>
                      </a:r>
                      <a:endParaRPr sz="1000" dirty="0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/>
                        <a:t>H</a:t>
                      </a:r>
                      <a:endParaRPr sz="1000" u="none" strike="noStrike" cap="none"/>
                    </a:p>
                  </a:txBody>
                  <a:tcPr marL="66675" marR="66675" marT="50000" marB="5000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dirty="0"/>
                        <a:t>H</a:t>
                      </a:r>
                      <a:endParaRPr sz="1000" u="none" strike="noStrike" cap="none" dirty="0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dirty="0"/>
                        <a:t>Daily team communication</a:t>
                      </a:r>
                      <a:endParaRPr sz="1000" u="none" strike="noStrike" cap="none" dirty="0"/>
                    </a:p>
                  </a:txBody>
                  <a:tcPr marL="66675" marR="66675" marT="50000" marB="5000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94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dirty="0">
                          <a:solidFill>
                            <a:schemeClr val="dk1"/>
                          </a:solidFill>
                        </a:rPr>
                        <a:t>Existing Clients and Employees</a:t>
                      </a:r>
                      <a:endParaRPr sz="1000" dirty="0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000" dirty="0">
                          <a:solidFill>
                            <a:schemeClr val="dk1"/>
                          </a:solidFill>
                        </a:rPr>
                        <a:t>Primary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000" dirty="0">
                          <a:solidFill>
                            <a:schemeClr val="dk1"/>
                          </a:solidFill>
                        </a:rPr>
                        <a:t>Stakeholders</a:t>
                      </a:r>
                      <a:endParaRPr lang="en-US" sz="1000" dirty="0"/>
                    </a:p>
                  </a:txBody>
                  <a:tcPr marL="66675" marR="66675" marT="50000" marB="5000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1000" dirty="0"/>
                        <a:t>Feedback and Insights on Customer Experience</a:t>
                      </a:r>
                      <a:endParaRPr sz="1000" dirty="0"/>
                    </a:p>
                  </a:txBody>
                  <a:tcPr marL="66675" marR="66675" marT="50000" marB="5000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en" sz="1000" dirty="0">
                          <a:solidFill>
                            <a:schemeClr val="dk1"/>
                          </a:solidFill>
                        </a:rPr>
                        <a:t>Some highly interested; others less so. Resistance only if Plant Pals affects main product line.</a:t>
                      </a:r>
                      <a:endParaRPr sz="1000" dirty="0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/>
                        <a:t>M</a:t>
                      </a:r>
                      <a:endParaRPr sz="1000" u="none" strike="noStrike" cap="none"/>
                    </a:p>
                  </a:txBody>
                  <a:tcPr marL="66675" marR="66675" marT="50000" marB="5000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dirty="0"/>
                        <a:t>M</a:t>
                      </a:r>
                      <a:endParaRPr sz="1000" u="none" strike="noStrike" cap="none" dirty="0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dirty="0"/>
                        <a:t>Inform , test and get feedback.</a:t>
                      </a:r>
                      <a:endParaRPr sz="1000" u="none" strike="noStrike" cap="none" dirty="0"/>
                    </a:p>
                  </a:txBody>
                  <a:tcPr marL="66675" marR="66675" marT="50000" marB="5000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937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dirty="0">
                          <a:solidFill>
                            <a:schemeClr val="dk1"/>
                          </a:solidFill>
                        </a:rPr>
                        <a:t>Office Green’s Investors</a:t>
                      </a:r>
                      <a:endParaRPr sz="1000" dirty="0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dirty="0">
                          <a:solidFill>
                            <a:schemeClr val="dk1"/>
                          </a:solidFill>
                        </a:rPr>
                        <a:t>Primary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dirty="0">
                          <a:solidFill>
                            <a:schemeClr val="dk1"/>
                          </a:solidFill>
                        </a:rPr>
                        <a:t>Stakeholders</a:t>
                      </a:r>
                      <a:endParaRPr sz="1000" dirty="0"/>
                    </a:p>
                  </a:txBody>
                  <a:tcPr marL="66675" marR="66675" marT="50000" marB="5000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1000" dirty="0">
                          <a:solidFill>
                            <a:schemeClr val="dk1"/>
                          </a:solidFill>
                        </a:rPr>
                        <a:t>Financial Support and Interest</a:t>
                      </a:r>
                      <a:endParaRPr sz="1000" dirty="0">
                        <a:solidFill>
                          <a:schemeClr val="dk1"/>
                        </a:solidFill>
                      </a:endParaRPr>
                    </a:p>
                  </a:txBody>
                  <a:tcPr marL="66675" marR="66675" marT="50000" marB="5000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en" sz="1000" dirty="0">
                          <a:solidFill>
                            <a:schemeClr val="dk1"/>
                          </a:solidFill>
                        </a:rPr>
                        <a:t>Little impact at present. Project could affect their investment if it affects Office Green’s performance. </a:t>
                      </a:r>
                      <a:endParaRPr sz="1000" dirty="0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/>
                        <a:t>M</a:t>
                      </a:r>
                      <a:endParaRPr sz="1000" u="none" strike="noStrike" cap="none"/>
                    </a:p>
                  </a:txBody>
                  <a:tcPr marL="66675" marR="66675" marT="50000" marB="5000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dirty="0"/>
                        <a:t>L</a:t>
                      </a:r>
                      <a:endParaRPr sz="1000" u="none" strike="noStrike" cap="none" dirty="0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dirty="0">
                          <a:solidFill>
                            <a:schemeClr val="dk1"/>
                          </a:solidFill>
                        </a:rPr>
                        <a:t>Not directly involved but require updates on progress and performance.</a:t>
                      </a:r>
                      <a:endParaRPr sz="1000" dirty="0"/>
                    </a:p>
                  </a:txBody>
                  <a:tcPr marL="66675" marR="66675" marT="50000" marB="5000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37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dirty="0">
                          <a:solidFill>
                            <a:schemeClr val="dk1"/>
                          </a:solidFill>
                        </a:rPr>
                        <a:t>Office Green Receptionist</a:t>
                      </a:r>
                      <a:endParaRPr sz="1000" dirty="0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000" dirty="0">
                          <a:solidFill>
                            <a:schemeClr val="dk1"/>
                          </a:solidFill>
                        </a:rPr>
                        <a:t>Primary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000" dirty="0">
                          <a:solidFill>
                            <a:schemeClr val="dk1"/>
                          </a:solidFill>
                        </a:rPr>
                        <a:t>Stakeholders</a:t>
                      </a:r>
                      <a:endParaRPr lang="en-US" sz="1000" dirty="0"/>
                    </a:p>
                  </a:txBody>
                  <a:tcPr marL="66675" marR="66675" marT="50000" marB="5000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000" dirty="0"/>
                        <a:t>Customer support </a:t>
                      </a:r>
                      <a:endParaRPr sz="1000" dirty="0"/>
                    </a:p>
                  </a:txBody>
                  <a:tcPr marL="66675" marR="66675" marT="50000" marB="5000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dirty="0">
                          <a:solidFill>
                            <a:schemeClr val="dk1"/>
                          </a:solidFill>
                        </a:rPr>
                        <a:t>Little impact on their role. No resistance.</a:t>
                      </a:r>
                      <a:endParaRPr sz="1000" dirty="0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/>
                        <a:t>L</a:t>
                      </a:r>
                      <a:endParaRPr sz="1000" u="none" strike="noStrike" cap="none"/>
                    </a:p>
                  </a:txBody>
                  <a:tcPr marL="66675" marR="66675" marT="50000" marB="5000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dirty="0"/>
                        <a:t>L</a:t>
                      </a:r>
                      <a:endParaRPr sz="1000" u="none" strike="noStrike" cap="none" dirty="0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dirty="0">
                          <a:solidFill>
                            <a:schemeClr val="dk1"/>
                          </a:solidFill>
                        </a:rPr>
                        <a:t>Not directly involved, but should </a:t>
                      </a:r>
                      <a:r>
                        <a:rPr lang="en" sz="1000">
                          <a:solidFill>
                            <a:schemeClr val="dk1"/>
                          </a:solidFill>
                        </a:rPr>
                        <a:t>be updated before launch</a:t>
                      </a:r>
                      <a:endParaRPr sz="1000" dirty="0"/>
                    </a:p>
                  </a:txBody>
                  <a:tcPr marL="66675" marR="66675" marT="50000" marB="5000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0" name="Google Shape;100;p25"/>
          <p:cNvSpPr txBox="1"/>
          <p:nvPr/>
        </p:nvSpPr>
        <p:spPr>
          <a:xfrm>
            <a:off x="0" y="0"/>
            <a:ext cx="91440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4285F4"/>
                </a:solidFill>
                <a:highlight>
                  <a:schemeClr val="lt1"/>
                </a:highlight>
              </a:rPr>
              <a:t>Understanding stakeholders (stakeholder analysis)</a:t>
            </a:r>
            <a:endParaRPr sz="2000" b="1">
              <a:solidFill>
                <a:srgbClr val="4285F4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6"/>
          <p:cNvSpPr txBox="1"/>
          <p:nvPr/>
        </p:nvSpPr>
        <p:spPr>
          <a:xfrm>
            <a:off x="2642351" y="705986"/>
            <a:ext cx="2817600" cy="18681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i="0" u="none" strike="noStrike" cap="none">
                <a:solidFill>
                  <a:srgbClr val="666666"/>
                </a:solidFill>
              </a:rPr>
              <a:t>Keep satisfied (high priority)</a:t>
            </a:r>
            <a:endParaRPr sz="1400" i="0" u="none" strike="noStrike" cap="none">
              <a:solidFill>
                <a:srgbClr val="666666"/>
              </a:solidFill>
            </a:endParaRPr>
          </a:p>
        </p:txBody>
      </p:sp>
      <p:sp>
        <p:nvSpPr>
          <p:cNvPr id="106" name="Google Shape;106;p26"/>
          <p:cNvSpPr txBox="1"/>
          <p:nvPr/>
        </p:nvSpPr>
        <p:spPr>
          <a:xfrm>
            <a:off x="5459946" y="705986"/>
            <a:ext cx="2817600" cy="18681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i="0" u="none" strike="noStrike" cap="none">
                <a:solidFill>
                  <a:srgbClr val="666666"/>
                </a:solidFill>
              </a:rPr>
              <a:t>Manage closely (high effort)</a:t>
            </a:r>
            <a:endParaRPr sz="1400" i="0" u="none" strike="noStrike" cap="none">
              <a:solidFill>
                <a:srgbClr val="666666"/>
              </a:solidFill>
            </a:endParaRPr>
          </a:p>
        </p:txBody>
      </p:sp>
      <p:sp>
        <p:nvSpPr>
          <p:cNvPr id="107" name="Google Shape;107;p26"/>
          <p:cNvSpPr txBox="1"/>
          <p:nvPr/>
        </p:nvSpPr>
        <p:spPr>
          <a:xfrm>
            <a:off x="2642351" y="2574221"/>
            <a:ext cx="2817600" cy="18681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i="0" u="none" strike="noStrike" cap="none">
                <a:solidFill>
                  <a:srgbClr val="666666"/>
                </a:solidFill>
              </a:rPr>
              <a:t>Monitor (minimum effort)</a:t>
            </a:r>
            <a:endParaRPr sz="1400" i="0" u="none" strike="noStrike" cap="none">
              <a:solidFill>
                <a:srgbClr val="666666"/>
              </a:solidFill>
            </a:endParaRPr>
          </a:p>
        </p:txBody>
      </p:sp>
      <p:sp>
        <p:nvSpPr>
          <p:cNvPr id="108" name="Google Shape;108;p26"/>
          <p:cNvSpPr txBox="1"/>
          <p:nvPr/>
        </p:nvSpPr>
        <p:spPr>
          <a:xfrm>
            <a:off x="5459946" y="2574221"/>
            <a:ext cx="2817600" cy="18681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rgbClr val="666666"/>
                </a:solidFill>
              </a:rPr>
              <a:t>Show consideration</a:t>
            </a:r>
            <a:endParaRPr sz="1400" i="0" u="none" strike="noStrike" cap="none">
              <a:solidFill>
                <a:srgbClr val="666666"/>
              </a:solidFill>
            </a:endParaRPr>
          </a:p>
        </p:txBody>
      </p:sp>
      <p:sp>
        <p:nvSpPr>
          <p:cNvPr id="109" name="Google Shape;109;p26"/>
          <p:cNvSpPr txBox="1"/>
          <p:nvPr/>
        </p:nvSpPr>
        <p:spPr>
          <a:xfrm rot="-5400000">
            <a:off x="1463200" y="2475949"/>
            <a:ext cx="834600" cy="2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1" i="0" u="none" strike="noStrike" cap="none">
                <a:solidFill>
                  <a:srgbClr val="6AA84F"/>
                </a:solidFill>
              </a:rPr>
              <a:t>Power</a:t>
            </a:r>
            <a:endParaRPr sz="1600" b="1" i="0" u="none" strike="noStrike" cap="none">
              <a:solidFill>
                <a:srgbClr val="6AA84F"/>
              </a:solidFill>
            </a:endParaRPr>
          </a:p>
        </p:txBody>
      </p:sp>
      <p:sp>
        <p:nvSpPr>
          <p:cNvPr id="110" name="Google Shape;110;p26"/>
          <p:cNvSpPr txBox="1"/>
          <p:nvPr/>
        </p:nvSpPr>
        <p:spPr>
          <a:xfrm>
            <a:off x="1311100" y="602636"/>
            <a:ext cx="1220400" cy="2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666666"/>
                </a:solidFill>
              </a:rPr>
              <a:t>high</a:t>
            </a:r>
            <a:endParaRPr sz="1400" b="1" i="0" u="none" strike="noStrike" cap="none">
              <a:solidFill>
                <a:srgbClr val="666666"/>
              </a:solidFill>
            </a:endParaRPr>
          </a:p>
        </p:txBody>
      </p:sp>
      <p:sp>
        <p:nvSpPr>
          <p:cNvPr id="111" name="Google Shape;111;p26"/>
          <p:cNvSpPr txBox="1"/>
          <p:nvPr/>
        </p:nvSpPr>
        <p:spPr>
          <a:xfrm>
            <a:off x="1311100" y="4208025"/>
            <a:ext cx="1220400" cy="2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666666"/>
                </a:solidFill>
              </a:rPr>
              <a:t>low</a:t>
            </a:r>
            <a:endParaRPr sz="1400" b="1" i="0" u="none" strike="noStrike" cap="none">
              <a:solidFill>
                <a:srgbClr val="666666"/>
              </a:solidFill>
            </a:endParaRPr>
          </a:p>
        </p:txBody>
      </p:sp>
      <p:cxnSp>
        <p:nvCxnSpPr>
          <p:cNvPr id="112" name="Google Shape;112;p26"/>
          <p:cNvCxnSpPr/>
          <p:nvPr/>
        </p:nvCxnSpPr>
        <p:spPr>
          <a:xfrm rot="10800000">
            <a:off x="2283756" y="993450"/>
            <a:ext cx="0" cy="1476600"/>
          </a:xfrm>
          <a:prstGeom prst="straightConnector1">
            <a:avLst/>
          </a:prstGeom>
          <a:noFill/>
          <a:ln w="19050" cap="flat" cmpd="sng">
            <a:solidFill>
              <a:srgbClr val="6AA84F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13" name="Google Shape;113;p26"/>
          <p:cNvCxnSpPr/>
          <p:nvPr/>
        </p:nvCxnSpPr>
        <p:spPr>
          <a:xfrm>
            <a:off x="2283756" y="2695294"/>
            <a:ext cx="0" cy="1542900"/>
          </a:xfrm>
          <a:prstGeom prst="straightConnector1">
            <a:avLst/>
          </a:prstGeom>
          <a:noFill/>
          <a:ln w="19050" cap="flat" cmpd="sng">
            <a:solidFill>
              <a:srgbClr val="6AA84F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14" name="Google Shape;114;p26"/>
          <p:cNvSpPr txBox="1"/>
          <p:nvPr/>
        </p:nvSpPr>
        <p:spPr>
          <a:xfrm>
            <a:off x="5001201" y="4445944"/>
            <a:ext cx="1007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500" b="1">
                <a:solidFill>
                  <a:srgbClr val="666666"/>
                </a:solidFill>
              </a:rPr>
              <a:t>med</a:t>
            </a:r>
            <a:endParaRPr sz="1500" b="1" i="0" u="none" strike="noStrike" cap="none">
              <a:solidFill>
                <a:srgbClr val="666666"/>
              </a:solidFill>
            </a:endParaRPr>
          </a:p>
        </p:txBody>
      </p:sp>
      <p:sp>
        <p:nvSpPr>
          <p:cNvPr id="115" name="Google Shape;115;p26"/>
          <p:cNvSpPr txBox="1"/>
          <p:nvPr/>
        </p:nvSpPr>
        <p:spPr>
          <a:xfrm>
            <a:off x="7643525" y="4445934"/>
            <a:ext cx="9243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666666"/>
                </a:solidFill>
              </a:rPr>
              <a:t>high</a:t>
            </a:r>
            <a:endParaRPr sz="1400" b="1" i="0" u="none" strike="noStrike" cap="none">
              <a:solidFill>
                <a:srgbClr val="666666"/>
              </a:solidFill>
            </a:endParaRPr>
          </a:p>
        </p:txBody>
      </p:sp>
      <p:sp>
        <p:nvSpPr>
          <p:cNvPr id="116" name="Google Shape;116;p26"/>
          <p:cNvSpPr txBox="1"/>
          <p:nvPr/>
        </p:nvSpPr>
        <p:spPr>
          <a:xfrm>
            <a:off x="2302900" y="4445934"/>
            <a:ext cx="9243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666666"/>
                </a:solidFill>
              </a:rPr>
              <a:t>low</a:t>
            </a:r>
            <a:endParaRPr sz="1400" b="1" i="0" u="none" strike="noStrike" cap="none">
              <a:solidFill>
                <a:srgbClr val="666666"/>
              </a:solidFill>
            </a:endParaRPr>
          </a:p>
        </p:txBody>
      </p:sp>
      <p:cxnSp>
        <p:nvCxnSpPr>
          <p:cNvPr id="117" name="Google Shape;117;p26"/>
          <p:cNvCxnSpPr>
            <a:stCxn id="114" idx="3"/>
          </p:cNvCxnSpPr>
          <p:nvPr/>
        </p:nvCxnSpPr>
        <p:spPr>
          <a:xfrm>
            <a:off x="6008301" y="4617394"/>
            <a:ext cx="1840200" cy="0"/>
          </a:xfrm>
          <a:prstGeom prst="straightConnector1">
            <a:avLst/>
          </a:prstGeom>
          <a:noFill/>
          <a:ln w="19050" cap="flat" cmpd="sng">
            <a:solidFill>
              <a:srgbClr val="FF99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18" name="Google Shape;118;p26"/>
          <p:cNvCxnSpPr>
            <a:stCxn id="114" idx="1"/>
            <a:endCxn id="116" idx="3"/>
          </p:cNvCxnSpPr>
          <p:nvPr/>
        </p:nvCxnSpPr>
        <p:spPr>
          <a:xfrm rot="10800000">
            <a:off x="3227301" y="4617394"/>
            <a:ext cx="1773900" cy="0"/>
          </a:xfrm>
          <a:prstGeom prst="straightConnector1">
            <a:avLst/>
          </a:prstGeom>
          <a:noFill/>
          <a:ln w="19050" cap="flat" cmpd="sng">
            <a:solidFill>
              <a:srgbClr val="FF99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19" name="Google Shape;119;p26"/>
          <p:cNvSpPr txBox="1"/>
          <p:nvPr/>
        </p:nvSpPr>
        <p:spPr>
          <a:xfrm>
            <a:off x="-10050" y="76200"/>
            <a:ext cx="9144000" cy="4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1" i="0" u="none" strike="noStrike" cap="none">
                <a:solidFill>
                  <a:srgbClr val="4285F4"/>
                </a:solidFill>
              </a:rPr>
              <a:t>Prioritizing </a:t>
            </a:r>
            <a:r>
              <a:rPr lang="en" sz="2000" b="1">
                <a:solidFill>
                  <a:srgbClr val="4285F4"/>
                </a:solidFill>
              </a:rPr>
              <a:t>s</a:t>
            </a:r>
            <a:r>
              <a:rPr lang="en" sz="2000" b="1" i="0" u="none" strike="noStrike" cap="none">
                <a:solidFill>
                  <a:srgbClr val="4285F4"/>
                </a:solidFill>
              </a:rPr>
              <a:t>takeholders (power grid)</a:t>
            </a:r>
            <a:endParaRPr sz="1400" b="1" i="0" u="none" strike="noStrike" cap="none">
              <a:solidFill>
                <a:srgbClr val="4285F4"/>
              </a:solidFill>
            </a:endParaRPr>
          </a:p>
        </p:txBody>
      </p:sp>
      <p:sp>
        <p:nvSpPr>
          <p:cNvPr id="120" name="Google Shape;120;p26"/>
          <p:cNvSpPr/>
          <p:nvPr/>
        </p:nvSpPr>
        <p:spPr>
          <a:xfrm>
            <a:off x="5055546" y="1030113"/>
            <a:ext cx="808800" cy="342900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rgbClr val="FFFFFF"/>
                </a:solidFill>
              </a:rPr>
              <a:t>Director of Product</a:t>
            </a:r>
            <a:endParaRPr sz="900" b="1" dirty="0">
              <a:solidFill>
                <a:srgbClr val="FFFFFF"/>
              </a:solidFill>
            </a:endParaRPr>
          </a:p>
        </p:txBody>
      </p:sp>
      <p:sp>
        <p:nvSpPr>
          <p:cNvPr id="121" name="Google Shape;121;p26"/>
          <p:cNvSpPr/>
          <p:nvPr/>
        </p:nvSpPr>
        <p:spPr>
          <a:xfrm>
            <a:off x="3305605" y="2127150"/>
            <a:ext cx="756900" cy="342900"/>
          </a:xfrm>
          <a:prstGeom prst="roundRect">
            <a:avLst>
              <a:gd name="adj" fmla="val 16667"/>
            </a:avLst>
          </a:prstGeom>
          <a:solidFill>
            <a:srgbClr val="1155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rgbClr val="FFFFFF"/>
                </a:solidFill>
              </a:rPr>
              <a:t>OG Investors</a:t>
            </a:r>
            <a:endParaRPr sz="900" b="1" dirty="0">
              <a:solidFill>
                <a:srgbClr val="FFFFFF"/>
              </a:solidFill>
            </a:endParaRPr>
          </a:p>
        </p:txBody>
      </p:sp>
      <p:sp>
        <p:nvSpPr>
          <p:cNvPr id="122" name="Google Shape;122;p26"/>
          <p:cNvSpPr/>
          <p:nvPr/>
        </p:nvSpPr>
        <p:spPr>
          <a:xfrm>
            <a:off x="5238535" y="2421649"/>
            <a:ext cx="879600" cy="342900"/>
          </a:xfrm>
          <a:prstGeom prst="roundRect">
            <a:avLst>
              <a:gd name="adj" fmla="val 16667"/>
            </a:avLst>
          </a:prstGeom>
          <a:solidFill>
            <a:srgbClr val="3876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rgbClr val="FFFFFF"/>
                </a:solidFill>
              </a:rPr>
              <a:t>Clients &amp; Employees</a:t>
            </a:r>
            <a:endParaRPr sz="900" b="1" dirty="0">
              <a:solidFill>
                <a:srgbClr val="FFFFFF"/>
              </a:solidFill>
            </a:endParaRPr>
          </a:p>
        </p:txBody>
      </p:sp>
      <p:sp>
        <p:nvSpPr>
          <p:cNvPr id="123" name="Google Shape;123;p26"/>
          <p:cNvSpPr/>
          <p:nvPr/>
        </p:nvSpPr>
        <p:spPr>
          <a:xfrm>
            <a:off x="3684055" y="3895294"/>
            <a:ext cx="924300" cy="342900"/>
          </a:xfrm>
          <a:prstGeom prst="roundRect">
            <a:avLst>
              <a:gd name="adj" fmla="val 16667"/>
            </a:avLst>
          </a:prstGeom>
          <a:solidFill>
            <a:srgbClr val="674E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FFFFFF"/>
                </a:solidFill>
              </a:rPr>
              <a:t>OG Receptionist</a:t>
            </a:r>
            <a:endParaRPr sz="900" b="1">
              <a:solidFill>
                <a:srgbClr val="FFFFFF"/>
              </a:solidFill>
            </a:endParaRPr>
          </a:p>
        </p:txBody>
      </p:sp>
      <p:sp>
        <p:nvSpPr>
          <p:cNvPr id="124" name="Google Shape;124;p26"/>
          <p:cNvSpPr txBox="1"/>
          <p:nvPr/>
        </p:nvSpPr>
        <p:spPr>
          <a:xfrm>
            <a:off x="38200" y="902675"/>
            <a:ext cx="17739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  <p:sp>
        <p:nvSpPr>
          <p:cNvPr id="126" name="Google Shape;126;p26"/>
          <p:cNvSpPr txBox="1"/>
          <p:nvPr/>
        </p:nvSpPr>
        <p:spPr>
          <a:xfrm>
            <a:off x="5008000" y="4712400"/>
            <a:ext cx="10071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" sz="1600" b="1">
                <a:solidFill>
                  <a:srgbClr val="FF9900"/>
                </a:solidFill>
              </a:rPr>
              <a:t>Interest</a:t>
            </a:r>
            <a:endParaRPr b="1"/>
          </a:p>
        </p:txBody>
      </p:sp>
      <p:sp>
        <p:nvSpPr>
          <p:cNvPr id="127" name="Google Shape;127;p26"/>
          <p:cNvSpPr txBox="1"/>
          <p:nvPr/>
        </p:nvSpPr>
        <p:spPr>
          <a:xfrm>
            <a:off x="1786976" y="2351019"/>
            <a:ext cx="1007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500" b="1">
                <a:solidFill>
                  <a:srgbClr val="666666"/>
                </a:solidFill>
              </a:rPr>
              <a:t>med</a:t>
            </a:r>
            <a:endParaRPr sz="1500" b="1" u="none" strike="noStrike" cap="none">
              <a:solidFill>
                <a:srgbClr val="666666"/>
              </a:solidFill>
            </a:endParaRPr>
          </a:p>
        </p:txBody>
      </p:sp>
      <p:sp>
        <p:nvSpPr>
          <p:cNvPr id="128" name="Google Shape;128;p26"/>
          <p:cNvSpPr/>
          <p:nvPr/>
        </p:nvSpPr>
        <p:spPr>
          <a:xfrm>
            <a:off x="7288891" y="1079675"/>
            <a:ext cx="988650" cy="431100"/>
          </a:xfrm>
          <a:prstGeom prst="roundRect">
            <a:avLst>
              <a:gd name="adj" fmla="val 16667"/>
            </a:avLst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rgbClr val="FFFFFF"/>
                </a:solidFill>
              </a:rPr>
              <a:t>Landscape Designer/Web Designer</a:t>
            </a:r>
            <a:endParaRPr sz="900" b="1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260</Words>
  <Application>Microsoft Office PowerPoint</Application>
  <PresentationFormat>On-screen Show (16:9)</PresentationFormat>
  <Paragraphs>65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Simple Light</vt:lpstr>
      <vt:lpstr>Simple Light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Laura Veneskey</dc:creator>
  <cp:lastModifiedBy>George Trypidakis</cp:lastModifiedBy>
  <cp:revision>3</cp:revision>
  <dcterms:modified xsi:type="dcterms:W3CDTF">2022-10-03T19:29:16Z</dcterms:modified>
</cp:coreProperties>
</file>