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6" r:id="rId5"/>
    <p:sldId id="263" r:id="rId6"/>
    <p:sldId id="261" r:id="rId7"/>
    <p:sldId id="262" r:id="rId8"/>
    <p:sldId id="270" r:id="rId9"/>
    <p:sldId id="265" r:id="rId10"/>
    <p:sldId id="260" r:id="rId11"/>
    <p:sldId id="259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BF3-29FD-8A13-091D-4E338D87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D64A-34C2-42BB-A979-864BB219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1895-C39D-6B45-02DF-923047A4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0700-3E83-7AB5-CFF3-425DC34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4F27-AB93-67A3-69FA-6EC43CB5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D435-BD16-A210-0A5D-0F4F874D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B86F-4C4A-4E08-84E0-359079C1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5C05-944D-342B-BFE2-4DC97041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700-ACE1-7A26-DA50-5D86D02B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D320-1BB6-B80F-D527-DE77C68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D7DCF-A411-33E8-ABD1-94BD9FE2A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C64F4-600D-8E62-5880-63052979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D8A3-2738-ADD3-4B4D-FB87C5A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878F-A3B3-1B30-B666-BA4B07D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A21E-3B04-E4B6-A917-CB539120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6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F35-7664-B316-C88F-A983DCE5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E1D3-7400-0429-65E0-F3381CA5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DC5B-4142-D00E-4112-CB0BE65A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47D2-EA43-C078-9AFA-57AD9E9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D76E-FCE5-5AE0-51D2-94809DC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866F-628C-E01A-F0FF-2544CEC5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2319-88C8-3379-11EC-9B5A0DB4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7E34-11A5-57FD-C5D5-ACEA4BE5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940C-B48F-CF49-ABD0-3984A909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043C-EA1F-AFC5-27EE-92317691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53A5-66E4-B702-972F-7D5D0A08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37A0-ABBB-B6B2-22D8-F55F5856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033AA-9FED-E2C5-EE92-56FABB94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8E41-C0F4-DA08-3C06-B626D68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853-A3EF-72E5-69F9-47DE348B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3E6A-B3B9-1EBD-D223-3A11501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6FB-3366-5597-622B-EC172FD6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AAC2-D43D-84F2-27FD-E295AD51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815D-5992-B067-3A8A-FABA2003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39A4-9B91-6089-57DF-A133D989A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EE44B-0DF1-F5D8-9ACD-86B3355A3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BD98-6511-497F-3918-9E29E3D1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E2195-7281-4DA4-23E4-EDF4CB57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629C6-D782-B8B3-144D-C7FFC30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AB8A-0880-7197-0D85-C074217A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2C443-2FE1-4375-FA3B-B46AAB0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B8CA-A0C5-9F3F-2C55-1E99A6A0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BA4E-F4B4-816E-43D5-AE8AFAF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42AA-DB69-598D-B7B0-A936D639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55C10-9F14-A862-A596-288F148E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529D-D0F1-3A21-7E0D-D87C32CE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3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5EC5-0958-BC91-AF80-13CDD6C3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3499-3452-9C04-A6A9-160BAB21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E833-485C-C2EC-26F0-D34D5AE0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A479-7CA7-169F-7C20-E192B14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A284C-BC62-D7EE-55A4-53A6BEE1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1373-5D11-72F4-C9BD-EAA2092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1C0-A563-6F2B-B414-DDE69462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20C5-F5E7-D12E-E28B-6B97B0B0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11C4-F1B8-EA83-6A44-4FFA81A8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57A1-57DE-6CD1-3E2D-B4F80BDB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B48B-32E6-E132-0EAB-5DC5413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CA32-C1CB-8F64-F7CF-2033800E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78515-157B-6516-8978-0123A505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73B6-AFC0-87C1-567A-B20B9505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A258-4927-F7B0-7BED-42EF08FCE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FFAA-2B36-4765-AF3D-2E348FF70D12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B99C-8F56-A789-02B1-7253F419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CD8B-5056-7BF8-E0EE-CE5967F5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6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the-true-costs-and-roi-of-implementing-" TargetMode="External"/><Relationship Id="rId2" Type="http://schemas.openxmlformats.org/officeDocument/2006/relationships/hyperlink" Target="https://www.sciencedirect.com/science/article/pii/S15320464193003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Charge_predict%20-%20Jupyter%20Notebook.pdf" TargetMode="External"/><Relationship Id="rId2" Type="http://schemas.openxmlformats.org/officeDocument/2006/relationships/hyperlink" Target="../Downloads/Charge_predict%20-%20Jupyter%20Notebook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F2EA-D164-8581-2B21-CD0D9540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759" y="451262"/>
            <a:ext cx="8724405" cy="286195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Health Insurance cost Prediction</a:t>
            </a:r>
            <a:br>
              <a:rPr lang="en-IN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BD21-60C5-6C6B-54C1-69B45EEBA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9" t="24750" r="32730" b="15986"/>
          <a:stretch/>
        </p:blipFill>
        <p:spPr bwMode="auto">
          <a:xfrm>
            <a:off x="3146961" y="2473960"/>
            <a:ext cx="6270171" cy="3689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643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10B-0C9B-4EC7-B896-0D303B58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Results: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F2E9-0620-7718-B9C9-8EC62B1F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4892911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We see that the accuracy of predicted amount was seen best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Model giving highest percentage of accuracy taking input of all four attributes was selected to be the best model which eventually came out to be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Calibri (Body)"/>
              </a:rPr>
              <a:t>Linear_Regression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.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Figure : Accuracy in percentage (%)</a:t>
            </a:r>
            <a:endParaRPr lang="en-US" sz="26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436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656-1267-8C62-AE4F-BE47834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Conclusion &amp; future scope:</a:t>
            </a: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865B-D817-4F76-124D-37C7893C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8"/>
            <a:ext cx="10515600" cy="5175115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Various factors were used and their effect on predicted amount was examined. It was observed that a persons age and smoking status affects the prediction most in every algorithm applied. Attributes which had no effect on the prediction were removed from the feature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The effect of various independent variables on the amount was also checked. The attributes also in combination were checked for better accuracy results.</a:t>
            </a:r>
            <a:endParaRPr lang="en-US" sz="26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600" dirty="0">
                <a:solidFill>
                  <a:srgbClr val="000000"/>
                </a:solidFill>
                <a:latin typeface="Calibri (Body)"/>
              </a:rPr>
              <a:t>Cost P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rediction focuses on persons own health rather than other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Calibri (Body)"/>
              </a:rPr>
              <a:t>companys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 insurance terms and conditions. The models can be applied to the data collected in coming years to predict the </a:t>
            </a:r>
            <a:r>
              <a:rPr lang="en-US" sz="2600" dirty="0">
                <a:solidFill>
                  <a:srgbClr val="000000"/>
                </a:solidFill>
                <a:latin typeface="Calibri (Body)"/>
              </a:rPr>
              <a:t>cost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. This can help not only people but also insurance companies to work in tandem for better and more health centric insurance amount.</a:t>
            </a:r>
            <a:endParaRPr lang="en-IN" sz="2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5187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22B175-EF60-151B-621B-5A7BB64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Journals: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453A353-D266-CFA1-B3DD-061FC4666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03" y="1533682"/>
            <a:ext cx="4857997" cy="477495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5D72C7-0EE5-BC91-C295-F4C4A39612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2" y="1533682"/>
            <a:ext cx="4655126" cy="4959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79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2D5A-0871-AFCC-2E62-A278B851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+mn-lt"/>
              </a:rPr>
              <a:t>References: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06D8-AE7C-CE02-799F-44516D9C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918371" cy="516576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https://www.sciencedirect.com/science/article/pii/S1532046419300310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https://en.wikipedia.org/wiki/Healthcare_in_India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https://www.kaggle.com/code/subhakarks/medical-insurance-cost-analysis-and-prediction/notebook 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https://economictimes.indiatimes.com/wealth/insure/what-you-need-to- before-buying-health- insurance/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articleshow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/47983447.cms?from=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mdr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https://statistics.laerd.com/spss-tutorials/multiple-regression-using-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statistics.php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https://www.zdnet.com/article/the-true-costs-and-roi-of-implementing-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Authors: Mukund Kulkarni,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Dhammadeep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D.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Meshram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Bhagyesh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Patil, Rahul More,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Mridul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Sharma, Pravin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Patange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https://www.saedsayad.com/decision_tree_reg.htm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http://www.statsoft.com/Textbook/Boosting-Trees-Regression- Classification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9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EBA2-2FF0-2896-B7E7-E7EF15748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Health Insurance cost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36E69-9461-964C-FD29-855A588DB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9380"/>
          </a:xfrm>
        </p:spPr>
        <p:txBody>
          <a:bodyPr>
            <a:normAutofit fontScale="92500" lnSpcReduction="10000"/>
          </a:bodyPr>
          <a:lstStyle/>
          <a:p>
            <a:r>
              <a:rPr lang="en-IN" sz="4600" dirty="0"/>
              <a:t>By</a:t>
            </a:r>
          </a:p>
          <a:p>
            <a:r>
              <a:rPr lang="en-IN" sz="2900" b="1" dirty="0"/>
              <a:t>Sagar B</a:t>
            </a:r>
          </a:p>
          <a:p>
            <a:r>
              <a:rPr lang="en-IN" sz="2900" b="1" dirty="0" err="1"/>
              <a:t>Navyashree</a:t>
            </a:r>
            <a:endParaRPr lang="en-IN" sz="2900" b="1" dirty="0"/>
          </a:p>
          <a:p>
            <a:r>
              <a:rPr lang="en-IN" sz="2900" b="1" dirty="0"/>
              <a:t>Saranya</a:t>
            </a:r>
          </a:p>
          <a:p>
            <a:r>
              <a:rPr lang="en-IN" sz="2900" b="1" dirty="0"/>
              <a:t>Sachin G 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4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4E20-33B7-57D5-6139-85DC84F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 </a:t>
            </a:r>
            <a:r>
              <a:rPr lang="en-US" sz="4400" b="1" u="sng" dirty="0"/>
              <a:t>Outcomes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CF15-00C0-CF30-0083-CA10D16A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b="1" dirty="0"/>
              <a:t>Outline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Background and Motivation</a:t>
            </a:r>
          </a:p>
          <a:p>
            <a:pPr>
              <a:buFont typeface="Wingdings" pitchFamily="2" charset="2"/>
              <a:buChar char="v"/>
            </a:pPr>
            <a:r>
              <a:rPr lang="en-IN" sz="2600" dirty="0"/>
              <a:t>      Future Directions</a:t>
            </a:r>
          </a:p>
          <a:p>
            <a:pPr>
              <a:buFont typeface="Wingdings" pitchFamily="2" charset="2"/>
              <a:buChar char="v"/>
            </a:pPr>
            <a:r>
              <a:rPr lang="en-IN" sz="2600" dirty="0"/>
              <a:t>      Example  application</a:t>
            </a:r>
          </a:p>
          <a:p>
            <a:pPr>
              <a:buFont typeface="Wingdings" pitchFamily="2" charset="2"/>
              <a:buChar char="v"/>
            </a:pPr>
            <a:r>
              <a:rPr lang="en-IN" sz="2600" dirty="0"/>
              <a:t>      Decision Support System</a:t>
            </a:r>
          </a:p>
          <a:p>
            <a:pPr>
              <a:buFont typeface="Wingdings" pitchFamily="2" charset="2"/>
              <a:buChar char="v"/>
            </a:pPr>
            <a:r>
              <a:rPr lang="en-IN" sz="2600" dirty="0"/>
              <a:t>      Conclusions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9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4B6-A356-3CDA-EE0A-0B330DE7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effectLst/>
                <a:latin typeface="Arial" panose="020B0604020202020204" pitchFamily="34" charset="0"/>
              </a:rPr>
              <a:t>Health Insurance cost Prediction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6F0C-B740-DC4E-E6EE-92DC97F9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Abstract.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</a:rPr>
              <a:t>Introductions.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Coding PDF using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</a:rPr>
              <a:t>Conclusion &amp; </a:t>
            </a:r>
            <a:r>
              <a:rPr lang="en-IN" b="1" dirty="0">
                <a:solidFill>
                  <a:srgbClr val="000000"/>
                </a:solidFill>
              </a:rPr>
              <a:t>future scope.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References</a:t>
            </a:r>
            <a:r>
              <a:rPr lang="en-IN" sz="2600" b="1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IN" sz="2600" b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0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3DB-708E-F626-8581-D25902E0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211-F975-E256-9886-BF8AC5E5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(Body)"/>
              </a:rPr>
              <a:t>According to the Economic Survey 2023, the share of government expenditure in Total Health Expenditure has increased over time from 28.6% in (2013-14) to 40.6% in (2018-19). However, OOPE is still higher at 48.2% of the total expenditure.</a:t>
            </a:r>
            <a:br>
              <a:rPr lang="en-US" dirty="0">
                <a:latin typeface="Calibri (Body)"/>
              </a:rPr>
            </a:br>
            <a:br>
              <a:rPr lang="en-US" dirty="0">
                <a:latin typeface="Calibri (Body)"/>
              </a:rPr>
            </a:br>
            <a:r>
              <a:rPr lang="en-US" dirty="0">
                <a:latin typeface="Calibri (Body)"/>
              </a:rPr>
              <a:t>20 years, worldwide public health spending has nearly doubled along with inflation, reaching 10.8% of global GDP in 2022. Around 60% of comprehensive medical procedures and 70% of outpatient care are provided by multinational multi- private sectors, who charge people exorbitant prices. Health insurance is becoming into a necessity for everyone due to the rising cost of high-quality healthcare, rising life expectancy, and the epidemiological shift toward non-communicable diseases. In the previous ten years, there has been a significant increase in insurance data, and carriers now have access to it. To improve outcomes, the health insurance system looks into predictive modelling.</a:t>
            </a:r>
            <a:endParaRPr lang="en-US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07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843-39B4-94BC-F2C2-E76CE795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641805"/>
          </a:xfrm>
        </p:spPr>
        <p:txBody>
          <a:bodyPr>
            <a:noAutofit/>
          </a:bodyPr>
          <a:lstStyle/>
          <a:p>
            <a:r>
              <a:rPr lang="en-IN" b="1" i="0" u="sng" dirty="0">
                <a:effectLst/>
              </a:rPr>
              <a:t>Health Insurance cost Prediction</a:t>
            </a:r>
            <a:br>
              <a:rPr lang="en-IN" b="1" i="0" dirty="0">
                <a:effectLst/>
              </a:rPr>
            </a:br>
            <a:br>
              <a:rPr lang="en-IN" b="1" i="0" dirty="0">
                <a:effectLst/>
              </a:rPr>
            </a:br>
            <a:r>
              <a:rPr lang="en-IN" b="1" i="0" u="sng" dirty="0">
                <a:effectLst/>
              </a:rPr>
              <a:t>Introductions: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B84A-D23A-3123-2FED-0D553D51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75" y="2137559"/>
            <a:ext cx="10515600" cy="4379067"/>
          </a:xfrm>
        </p:spPr>
        <p:txBody>
          <a:bodyPr>
            <a:normAutofit/>
          </a:bodyPr>
          <a:lstStyle/>
          <a:p>
            <a:r>
              <a:rPr lang="en-US" sz="2600" b="0" i="0" dirty="0">
                <a:effectLst/>
                <a:latin typeface="Calibri (Body)"/>
              </a:rPr>
              <a:t>Health Insurance is a type of insurance that covers medical expenses. A person who has taken a health insurance policy gets health insurance cover by paying a particular amount. There are a lot of factors that determine the cost of health insurance. </a:t>
            </a:r>
          </a:p>
          <a:p>
            <a:r>
              <a:rPr lang="en-US" sz="2600" b="0" i="0" dirty="0">
                <a:effectLst/>
                <a:latin typeface="Calibri (Body)"/>
              </a:rPr>
              <a:t>The amount of the premium for a health insurance policy depends from person to person, as many factors affect the amount of the cost for a health insurance policy. Let’s say age, a young person is very less likely to have major health problems compared to an older person. Thus, treating an older person will be expensive compared to a young one. That is why an older person is required to pay a high amount compared to a young person.</a:t>
            </a:r>
            <a:endParaRPr lang="en-IN" sz="2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6452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4992-D827-418A-E3C2-87EC9DF8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0" i="0" dirty="0">
                <a:effectLst/>
                <a:latin typeface="Calibri (Body)"/>
              </a:rPr>
              <a:t>Just like age, many other factors affect the </a:t>
            </a:r>
            <a:r>
              <a:rPr lang="en-IN" sz="2600" dirty="0">
                <a:latin typeface="Calibri (Body)"/>
              </a:rPr>
              <a:t>Health Insurance cost Prediction</a:t>
            </a:r>
            <a:r>
              <a:rPr lang="en-US" sz="2600" dirty="0">
                <a:latin typeface="Calibri (Body)"/>
              </a:rPr>
              <a:t>.</a:t>
            </a:r>
            <a:r>
              <a:rPr lang="en-US" sz="2600" b="0" i="0" dirty="0">
                <a:effectLst/>
                <a:latin typeface="Calibri (Body)"/>
              </a:rPr>
              <a:t> Hope you now have understood what health insurance is and how the </a:t>
            </a:r>
            <a:r>
              <a:rPr lang="en-IN" sz="2600" dirty="0">
                <a:latin typeface="Calibri (Body)"/>
              </a:rPr>
              <a:t>Health Insurance cost Prediction</a:t>
            </a:r>
            <a:r>
              <a:rPr lang="en-US" sz="2600" b="0" i="0" dirty="0">
                <a:effectLst/>
                <a:latin typeface="Calibri (Body)"/>
              </a:rPr>
              <a:t> is determined. In the section below PDF </a:t>
            </a:r>
            <a:r>
              <a:rPr lang="en-US" sz="2600" dirty="0">
                <a:latin typeface="Calibri (Body)"/>
              </a:rPr>
              <a:t>i</a:t>
            </a:r>
            <a:r>
              <a:rPr lang="en-US" sz="2600" b="0" i="0" dirty="0">
                <a:effectLst/>
                <a:latin typeface="Calibri (Body)"/>
              </a:rPr>
              <a:t> will take you through the task of </a:t>
            </a:r>
            <a:r>
              <a:rPr lang="en-IN" sz="2600" dirty="0">
                <a:latin typeface="Calibri (Body)"/>
              </a:rPr>
              <a:t>Health Insurance cost Prediction </a:t>
            </a:r>
            <a:r>
              <a:rPr lang="en-US" sz="2600" b="0" i="0" dirty="0">
                <a:effectLst/>
                <a:latin typeface="Calibri (Body)"/>
              </a:rPr>
              <a:t>with Linear Regression Method.</a:t>
            </a:r>
          </a:p>
          <a:p>
            <a:endParaRPr lang="en-IN" sz="2600" dirty="0">
              <a:latin typeface="Calibri (Body)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71E06E-3A8A-C05F-0912-07808625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325563"/>
          </a:xfrm>
        </p:spPr>
        <p:txBody>
          <a:bodyPr/>
          <a:lstStyle/>
          <a:p>
            <a:r>
              <a:rPr lang="en-IN" b="1" i="0" u="sng" dirty="0">
                <a:effectLst/>
              </a:rPr>
              <a:t>Health Insurance cost Prediction</a:t>
            </a:r>
            <a:br>
              <a:rPr lang="en-IN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7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2B956D-BA25-F673-E135-665A580E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914400"/>
            <a:ext cx="10723419" cy="5260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0D611-9B71-85C4-F068-53F183023A5F}"/>
              </a:ext>
            </a:extLst>
          </p:cNvPr>
          <p:cNvSpPr txBox="1"/>
          <p:nvPr/>
        </p:nvSpPr>
        <p:spPr>
          <a:xfrm>
            <a:off x="748145" y="325375"/>
            <a:ext cx="910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+mj-lt"/>
              </a:rPr>
              <a:t>Work Flow :</a:t>
            </a:r>
          </a:p>
        </p:txBody>
      </p:sp>
    </p:spTree>
    <p:extLst>
      <p:ext uri="{BB962C8B-B14F-4D97-AF65-F5344CB8AC3E}">
        <p14:creationId xmlns:p14="http://schemas.microsoft.com/office/powerpoint/2010/main" val="188152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rId2" action="ppaction://hlinkfile"/>
            <a:extLst>
              <a:ext uri="{FF2B5EF4-FFF2-40B4-BE49-F238E27FC236}">
                <a16:creationId xmlns:a16="http://schemas.microsoft.com/office/drawing/2014/main" id="{FB4511C2-5F74-70E1-B7EC-E3919E78E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67720"/>
              </p:ext>
            </p:extLst>
          </p:nvPr>
        </p:nvGraphicFramePr>
        <p:xfrm>
          <a:off x="2612571" y="1947552"/>
          <a:ext cx="7350826" cy="395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71525" progId="AcroExch.Document.11">
                  <p:link updateAutomatic="1"/>
                </p:oleObj>
              </mc:Choice>
              <mc:Fallback>
                <p:oleObj name="Acrobat Document" showAsIcon="1" r:id="rId3" imgW="914400" imgH="771525" progId="AcroExch.Document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2571" y="1947552"/>
                        <a:ext cx="7350826" cy="3954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3A3480-C589-51AD-1752-86F150A266FA}"/>
              </a:ext>
            </a:extLst>
          </p:cNvPr>
          <p:cNvSpPr txBox="1"/>
          <p:nvPr/>
        </p:nvSpPr>
        <p:spPr>
          <a:xfrm>
            <a:off x="2766950" y="540466"/>
            <a:ext cx="869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Coding PDF using Software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59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761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Helvetica Neue</vt:lpstr>
      <vt:lpstr>Wingdings</vt:lpstr>
      <vt:lpstr>Office Theme</vt:lpstr>
      <vt:lpstr>C:\Users\ADMIN\Documents\Charge_predict - Jupyter Notebook.pdf</vt:lpstr>
      <vt:lpstr>Health Insurance cost Prediction </vt:lpstr>
      <vt:lpstr>Health Insurance cost Prediction</vt:lpstr>
      <vt:lpstr> Outcomes</vt:lpstr>
      <vt:lpstr>Health Insurance cost Prediction</vt:lpstr>
      <vt:lpstr>Abstract:</vt:lpstr>
      <vt:lpstr>Health Insurance cost Prediction  Introductions:</vt:lpstr>
      <vt:lpstr>Health Insurance cost Prediction </vt:lpstr>
      <vt:lpstr>PowerPoint Presentation</vt:lpstr>
      <vt:lpstr>PowerPoint Presentation</vt:lpstr>
      <vt:lpstr>Results:</vt:lpstr>
      <vt:lpstr>Conclusion &amp; future scope: </vt:lpstr>
      <vt:lpstr>Journals: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99</cp:revision>
  <dcterms:created xsi:type="dcterms:W3CDTF">2023-03-09T10:55:03Z</dcterms:created>
  <dcterms:modified xsi:type="dcterms:W3CDTF">2023-03-10T12:07:57Z</dcterms:modified>
</cp:coreProperties>
</file>