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1" r:id="rId5"/>
    <p:sldId id="270" r:id="rId6"/>
    <p:sldId id="265" r:id="rId7"/>
    <p:sldId id="275" r:id="rId8"/>
    <p:sldId id="260" r:id="rId9"/>
    <p:sldId id="259" r:id="rId10"/>
    <p:sldId id="257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6BF3-29FD-8A13-091D-4E338D874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1D64A-34C2-42BB-A979-864BB219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1895-C39D-6B45-02DF-923047A4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0700-3E83-7AB5-CFF3-425DC34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C4F27-AB93-67A3-69FA-6EC43CB5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D435-BD16-A210-0A5D-0F4F874D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FB86F-4C4A-4E08-84E0-359079C1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5C05-944D-342B-BFE2-4DC97041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3700-ACE1-7A26-DA50-5D86D02B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D320-1BB6-B80F-D527-DE77C688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0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D7DCF-A411-33E8-ABD1-94BD9FE2A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C64F4-600D-8E62-5880-63052979D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3D8A3-2738-ADD3-4B4D-FB87C5AB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F878F-A3B3-1B30-B666-BA4B07DA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A21E-3B04-E4B6-A917-CB539120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6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8F35-7664-B316-C88F-A983DCE5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E1D3-7400-0429-65E0-F3381CA5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DC5B-4142-D00E-4112-CB0BE65A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47D2-EA43-C078-9AFA-57AD9E96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2D76E-FCE5-5AE0-51D2-94809DC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3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866F-628C-E01A-F0FF-2544CEC5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2319-88C8-3379-11EC-9B5A0DB4E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7E34-11A5-57FD-C5D5-ACEA4BE5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940C-B48F-CF49-ABD0-3984A909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C043C-EA1F-AFC5-27EE-92317691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2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53A5-66E4-B702-972F-7D5D0A08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37A0-ABBB-B6B2-22D8-F55F5856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033AA-9FED-E2C5-EE92-56FABB94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B8E41-C0F4-DA08-3C06-B626D687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2853-A3EF-72E5-69F9-47DE348B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D3E6A-B3B9-1EBD-D223-3A115013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15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66FB-3366-5597-622B-EC172FD6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AAAC2-D43D-84F2-27FD-E295AD51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F815D-5992-B067-3A8A-FABA2003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39A4-9B91-6089-57DF-A133D989A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EE44B-0DF1-F5D8-9ACD-86B3355A3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5BD98-6511-497F-3918-9E29E3D1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E2195-7281-4DA4-23E4-EDF4CB57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629C6-D782-B8B3-144D-C7FFC308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4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AB8A-0880-7197-0D85-C074217A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2C443-2FE1-4375-FA3B-B46AAB0C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1B8CA-A0C5-9F3F-2C55-1E99A6A0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0BA4E-F4B4-816E-43D5-AE8AFAF8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5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242AA-DB69-598D-B7B0-A936D639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55C10-9F14-A862-A596-288F148E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4529D-D0F1-3A21-7E0D-D87C32CE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3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5EC5-0958-BC91-AF80-13CDD6C3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3499-3452-9C04-A6A9-160BAB21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E833-485C-C2EC-26F0-D34D5AE02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A479-7CA7-169F-7C20-E192B148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A284C-BC62-D7EE-55A4-53A6BEE1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21373-5D11-72F4-C9BD-EAA2092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71C0-A563-6F2B-B414-DDE69462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120C5-F5E7-D12E-E28B-6B97B0B00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11C4-F1B8-EA83-6A44-4FFA81A8A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57A1-57DE-6CD1-3E2D-B4F80BDB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FAA-2B36-4765-AF3D-2E348FF70D1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FB48B-32E6-E132-0EAB-5DC54138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1CA32-C1CB-8F64-F7CF-2033800E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78515-157B-6516-8978-0123A505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073B6-AFC0-87C1-567A-B20B9505F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4A258-4927-F7B0-7BED-42EF08FCE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FFAA-2B36-4765-AF3D-2E348FF70D1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6B99C-8F56-A789-02B1-7253F419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CD8B-5056-7BF8-E0EE-CE5967F5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7F3B0-4FC6-4B61-A167-9B1E89F526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6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the-true-costs-and-roi-of-implementing-" TargetMode="External"/><Relationship Id="rId2" Type="http://schemas.openxmlformats.org/officeDocument/2006/relationships/hyperlink" Target="https://www.sciencedirect.com/science/article/pii/S153204641930031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F2EA-D164-8581-2B21-CD0D95404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279" y="1424"/>
            <a:ext cx="8724405" cy="2861954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Health Insurance cost Prediction</a:t>
            </a:r>
            <a:br>
              <a:rPr lang="en-IN" b="1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BBD21-60C5-6C6B-54C1-69B45EEBA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9" t="24750" r="32730" b="15986"/>
          <a:stretch/>
        </p:blipFill>
        <p:spPr bwMode="auto">
          <a:xfrm>
            <a:off x="2628801" y="1817142"/>
            <a:ext cx="6270171" cy="36893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447089-60F2-F869-8BE2-2049F8554D5D}"/>
              </a:ext>
            </a:extLst>
          </p:cNvPr>
          <p:cNvSpPr txBox="1"/>
          <p:nvPr/>
        </p:nvSpPr>
        <p:spPr>
          <a:xfrm>
            <a:off x="4722948" y="5814395"/>
            <a:ext cx="3027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alibri (Body)"/>
              </a:rPr>
              <a:t>PRESENTED BY</a:t>
            </a:r>
          </a:p>
          <a:p>
            <a:r>
              <a:rPr lang="en-IN" sz="1800" dirty="0"/>
              <a:t>        </a:t>
            </a:r>
            <a:r>
              <a:rPr lang="en-IN" sz="2400" b="1" dirty="0">
                <a:highlight>
                  <a:srgbClr val="00FF00"/>
                </a:highlight>
              </a:rPr>
              <a:t>Sachin G T</a:t>
            </a:r>
          </a:p>
          <a:p>
            <a:endParaRPr lang="en-IN" sz="1800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43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2D5A-0871-AFCC-2E62-A278B851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+mn-lt"/>
              </a:rPr>
              <a:t>References:</a:t>
            </a:r>
            <a:endParaRPr lang="en-IN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06D8-AE7C-CE02-799F-44516D9C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918371" cy="516576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https://www.sciencedirect.com/science/article/pii/S1532046419300310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https://en.wikipedia.org/wiki/Healthcare_in_India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https://www.kaggle.com/code/subhakarks/medical-insurance-cost-analysis-and-prediction/notebook 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https://economictimes.indiatimes.com/wealth/insure/what-you-need-to- before-buying-health- insurance/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articleshow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/47983447.cms?from=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mdr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https://statistics.laerd.com/spss-tutorials/multiple-regression-using-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statistics.php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https://www.zdnet.com/article/the-true-costs-and-roi-of-implementing-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Authors: Mukund Kulkarni,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Dhammadeep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 D.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Meshram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Bhagyesh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 Patil, Rahul More,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Mridul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 Sharma, Pravin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Helvetica Neue"/>
              </a:rPr>
              <a:t>Patange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https://www.saedsayad.com/decision_tree_reg.htm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http://www.statsoft.com/Textbook/Boosting-Trees-Regression- Classification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90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36C2D-4EEE-5CE8-601B-34E388E5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ECEB"/>
              </a:clrFrom>
              <a:clrTo>
                <a:srgbClr val="FDEC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833120"/>
            <a:ext cx="697992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4B6-A356-3CDA-EE0A-0B330DE7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effectLst/>
                <a:latin typeface="Arial" panose="020B0604020202020204" pitchFamily="34" charset="0"/>
              </a:rPr>
              <a:t>Health Insurance cost Prediction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6F0C-B740-DC4E-E6EE-92DC97F9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Abstract.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effectLst/>
              </a:rPr>
              <a:t>Introductions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Work flow</a:t>
            </a:r>
            <a:endParaRPr lang="en-IN" b="1" i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Code using python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Flow chart</a:t>
            </a:r>
            <a:endParaRPr lang="en-IN" sz="2800" b="1" dirty="0"/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</a:rPr>
              <a:t>Conclusion</a:t>
            </a:r>
            <a:endParaRPr lang="en-IN" b="1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</a:rPr>
              <a:t>References</a:t>
            </a:r>
            <a:endParaRPr lang="en-IN" sz="2600" b="1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60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73DB-708E-F626-8581-D25902E0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90899"/>
            <a:ext cx="10515600" cy="1325563"/>
          </a:xfrm>
        </p:spPr>
        <p:txBody>
          <a:bodyPr/>
          <a:lstStyle/>
          <a:p>
            <a:r>
              <a:rPr lang="en-IN" b="1" u="sng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211-F975-E256-9886-BF8AC5E5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44" y="13796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(Body)"/>
              </a:rPr>
              <a:t>From past 2 decades, worldwide public health spending’s  has nearly doubled along with inflation, reaching 10.8% of global GDP in 2022. Around 60% of comprehensive medical procedures and 70% of outpatient care are provided by multinational multi- private sectors, who charge people exorbitant prices. Health insurance is becoming into a necessity for everyone due to the rising cost of high-quality healthcare, rising life expectancy, and the epidemiological shift toward non-communicable diseases. In the previous ten years, there has been a significant increase in insurance data, and carriers now have access to it. To improve outcomes, the health insurance system looks into predictive modelling.</a:t>
            </a:r>
            <a:endParaRPr lang="en-US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07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C843-39B4-94BC-F2C2-E76CE795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-211257"/>
            <a:ext cx="10515600" cy="1641805"/>
          </a:xfrm>
        </p:spPr>
        <p:txBody>
          <a:bodyPr>
            <a:noAutofit/>
          </a:bodyPr>
          <a:lstStyle/>
          <a:p>
            <a:r>
              <a:rPr lang="en-IN" b="1" i="0" u="sng" dirty="0">
                <a:effectLst/>
              </a:rPr>
              <a:t>Introductions: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B84A-D23A-3123-2FED-0D553D51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9" y="1430548"/>
            <a:ext cx="10515600" cy="4379067"/>
          </a:xfrm>
        </p:spPr>
        <p:txBody>
          <a:bodyPr>
            <a:normAutofit fontScale="92500"/>
          </a:bodyPr>
          <a:lstStyle/>
          <a:p>
            <a:r>
              <a:rPr lang="en-US" sz="2600" b="0" i="0" dirty="0">
                <a:effectLst/>
                <a:latin typeface="Calibri (Body)"/>
              </a:rPr>
              <a:t>Health Insurance is a type of insurance that covers medical expenses. A person who has taken a health insurance policy gets health insurance cover by paying a particular amount. There are a lot of factors that determine the cost of health insurance. </a:t>
            </a:r>
          </a:p>
          <a:p>
            <a:r>
              <a:rPr lang="en-US" sz="2600" b="0" i="0" dirty="0">
                <a:effectLst/>
                <a:latin typeface="Calibri (Body)"/>
              </a:rPr>
              <a:t>The amount of the premium for a health insurance policy depends from person to person, as many factors affect the amount of the cost for a health insurance policy. Let’s say age, a young person is very less likely to have major health problems compared to an older person. </a:t>
            </a:r>
          </a:p>
          <a:p>
            <a:r>
              <a:rPr lang="en-US" sz="2600" b="0" i="0" dirty="0">
                <a:effectLst/>
                <a:latin typeface="Calibri (Body)"/>
              </a:rPr>
              <a:t>Just like age, many other factors affect the </a:t>
            </a:r>
            <a:r>
              <a:rPr lang="en-IN" sz="2600" dirty="0">
                <a:latin typeface="Calibri (Body)"/>
              </a:rPr>
              <a:t>Health Insurance cost Prediction</a:t>
            </a:r>
            <a:r>
              <a:rPr lang="en-US" sz="2600" dirty="0">
                <a:latin typeface="Calibri (Body)"/>
              </a:rPr>
              <a:t>.</a:t>
            </a:r>
            <a:r>
              <a:rPr lang="en-US" sz="2600" b="0" i="0" dirty="0">
                <a:effectLst/>
                <a:latin typeface="Calibri (Body)"/>
              </a:rPr>
              <a:t> Hope you now have understood what health insurance is and how the </a:t>
            </a:r>
            <a:r>
              <a:rPr lang="en-IN" sz="2600" dirty="0">
                <a:latin typeface="Calibri (Body)"/>
              </a:rPr>
              <a:t>Health Insurance cost Prediction</a:t>
            </a:r>
            <a:r>
              <a:rPr lang="en-US" sz="2600" b="0" i="0" dirty="0">
                <a:effectLst/>
                <a:latin typeface="Calibri (Body)"/>
              </a:rPr>
              <a:t> is determined. In the section below PDF </a:t>
            </a:r>
            <a:r>
              <a:rPr lang="en-US" sz="2600" dirty="0" err="1">
                <a:latin typeface="Calibri (Body)"/>
              </a:rPr>
              <a:t>i</a:t>
            </a:r>
            <a:r>
              <a:rPr lang="en-US" sz="2600" b="0" i="0" dirty="0">
                <a:effectLst/>
                <a:latin typeface="Calibri (Body)"/>
              </a:rPr>
              <a:t> will take you through the task of </a:t>
            </a:r>
            <a:r>
              <a:rPr lang="en-IN" sz="2600" dirty="0">
                <a:latin typeface="Calibri (Body)"/>
              </a:rPr>
              <a:t>Health Insurance cost Prediction </a:t>
            </a:r>
            <a:r>
              <a:rPr lang="en-US" sz="2600" b="0" i="0" dirty="0">
                <a:effectLst/>
                <a:latin typeface="Calibri (Body)"/>
              </a:rPr>
              <a:t>with Linear Regression Method.</a:t>
            </a:r>
          </a:p>
          <a:p>
            <a:endParaRPr lang="en-IN" sz="2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6452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2B956D-BA25-F673-E135-665A580E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914400"/>
            <a:ext cx="10723419" cy="5260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50D611-9B71-85C4-F068-53F183023A5F}"/>
              </a:ext>
            </a:extLst>
          </p:cNvPr>
          <p:cNvSpPr txBox="1"/>
          <p:nvPr/>
        </p:nvSpPr>
        <p:spPr>
          <a:xfrm>
            <a:off x="748145" y="325375"/>
            <a:ext cx="9108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latin typeface="+mj-lt"/>
              </a:rPr>
              <a:t>Work Flow :</a:t>
            </a:r>
          </a:p>
        </p:txBody>
      </p:sp>
    </p:spTree>
    <p:extLst>
      <p:ext uri="{BB962C8B-B14F-4D97-AF65-F5344CB8AC3E}">
        <p14:creationId xmlns:p14="http://schemas.microsoft.com/office/powerpoint/2010/main" val="188152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3A3480-C589-51AD-1752-86F150A266FA}"/>
              </a:ext>
            </a:extLst>
          </p:cNvPr>
          <p:cNvSpPr txBox="1"/>
          <p:nvPr/>
        </p:nvSpPr>
        <p:spPr>
          <a:xfrm>
            <a:off x="202859" y="257662"/>
            <a:ext cx="8692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/>
              <a:t>Code using python</a:t>
            </a:r>
            <a:endParaRPr lang="en-IN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6A89B2-B998-8873-2863-C5122B64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39" y="1019612"/>
            <a:ext cx="5332591" cy="52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9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2BD6-D7E5-92C1-3F97-3EFB278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62DC9-F108-5BBC-E031-6E69FBAE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1916430"/>
            <a:ext cx="8295640" cy="35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8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210B-0C9B-4EC7-B896-0D303B58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926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</a:rPr>
              <a:t>Results: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F2E9-0620-7718-B9C9-8EC62B1F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2"/>
            <a:ext cx="10515600" cy="4892911"/>
          </a:xfrm>
        </p:spPr>
        <p:txBody>
          <a:bodyPr>
            <a:normAutofit/>
          </a:bodyPr>
          <a:lstStyle/>
          <a:p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We see that the accuracy of predicted amount was seen best</a:t>
            </a:r>
          </a:p>
          <a:p>
            <a:r>
              <a:rPr lang="en-US" sz="2600" dirty="0">
                <a:solidFill>
                  <a:srgbClr val="000000"/>
                </a:solidFill>
                <a:latin typeface="Calibri (Body)"/>
              </a:rPr>
              <a:t>In the above plots it says that the sex and region are almost equally divided but the Smokers ration is 80:20</a:t>
            </a:r>
          </a:p>
          <a:p>
            <a:pPr algn="l"/>
            <a:r>
              <a:rPr lang="en-US" sz="2600" dirty="0">
                <a:solidFill>
                  <a:srgbClr val="000000"/>
                </a:solidFill>
                <a:latin typeface="Calibri (Body)"/>
              </a:rPr>
              <a:t>In the above plots we can observe that the charges for males is more as compared to female.</a:t>
            </a:r>
          </a:p>
          <a:p>
            <a:pPr algn="l"/>
            <a:r>
              <a:rPr lang="en-US" sz="2600" dirty="0">
                <a:solidFill>
                  <a:srgbClr val="000000"/>
                </a:solidFill>
                <a:latin typeface="Calibri (Body)"/>
              </a:rPr>
              <a:t>Here smokers are charged more premium than the non-smokers</a:t>
            </a:r>
          </a:p>
          <a:p>
            <a:pPr algn="l"/>
            <a:r>
              <a:rPr lang="en-US" sz="2600" dirty="0">
                <a:solidFill>
                  <a:srgbClr val="000000"/>
                </a:solidFill>
                <a:latin typeface="Calibri (Body)"/>
              </a:rPr>
              <a:t>Premium charges are almost same for region wise</a:t>
            </a:r>
          </a:p>
          <a:p>
            <a:endParaRPr lang="en-US" sz="2600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6436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656-1267-8C62-AE4F-BE47834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865B-D817-4F76-124D-37C7893C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48"/>
            <a:ext cx="10515600" cy="5175115"/>
          </a:xfrm>
        </p:spPr>
        <p:txBody>
          <a:bodyPr>
            <a:normAutofit/>
          </a:bodyPr>
          <a:lstStyle/>
          <a:p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The effect of various independent variables on the amount was also checked. The attributes also in combination were checked for better accuracy results.</a:t>
            </a:r>
            <a:endParaRPr lang="en-US" sz="2600" dirty="0">
              <a:solidFill>
                <a:srgbClr val="000000"/>
              </a:solidFill>
              <a:latin typeface="Calibri (Body)"/>
            </a:endParaRPr>
          </a:p>
          <a:p>
            <a:r>
              <a:rPr lang="en-US" sz="2600" dirty="0">
                <a:solidFill>
                  <a:srgbClr val="000000"/>
                </a:solidFill>
                <a:latin typeface="Calibri (Body)"/>
              </a:rPr>
              <a:t>Cost P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rediction focuses on persons own health rather than other company’s insurance terms and conditions. The models can be applied to the data collected in coming years to predict the </a:t>
            </a:r>
            <a:r>
              <a:rPr lang="en-US" sz="2600" dirty="0">
                <a:solidFill>
                  <a:srgbClr val="000000"/>
                </a:solidFill>
                <a:latin typeface="Calibri (Body)"/>
              </a:rPr>
              <a:t>cost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 (Body)"/>
              </a:rPr>
              <a:t>. This can help not only people but also insurance companies to work in tandem for better and more health centric insurance amount.</a:t>
            </a:r>
            <a:endParaRPr lang="en-IN" sz="2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5187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609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Helvetica Neue</vt:lpstr>
      <vt:lpstr>Office Theme</vt:lpstr>
      <vt:lpstr>Health Insurance cost Prediction </vt:lpstr>
      <vt:lpstr>Health Insurance cost Prediction</vt:lpstr>
      <vt:lpstr>Abstract:</vt:lpstr>
      <vt:lpstr>Introductions:</vt:lpstr>
      <vt:lpstr>PowerPoint Presentation</vt:lpstr>
      <vt:lpstr>PowerPoint Presentation</vt:lpstr>
      <vt:lpstr>Flow chart</vt:lpstr>
      <vt:lpstr>Results:</vt:lpstr>
      <vt:lpstr>Conclusion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106</cp:revision>
  <dcterms:created xsi:type="dcterms:W3CDTF">2023-03-09T10:55:03Z</dcterms:created>
  <dcterms:modified xsi:type="dcterms:W3CDTF">2023-03-14T17:17:08Z</dcterms:modified>
</cp:coreProperties>
</file>