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60" r:id="rId4"/>
  </p:sldMasterIdLst>
  <p:sldIdLst>
    <p:sldId id="268" r:id="rId5"/>
    <p:sldId id="269" r:id="rId6"/>
    <p:sldId id="270" r:id="rId7"/>
    <p:sldId id="271"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and nashi" userId="89db5ac220c04548" providerId="LiveId" clId="{456A129C-9E9C-4BD5-8A8B-048983C1F6CF}"/>
    <pc:docChg chg="undo custSel addSld modSld">
      <pc:chgData name="shivanand nashi" userId="89db5ac220c04548" providerId="LiveId" clId="{456A129C-9E9C-4BD5-8A8B-048983C1F6CF}" dt="2025-02-25T16:31:19.929" v="525" actId="1076"/>
      <pc:docMkLst>
        <pc:docMk/>
      </pc:docMkLst>
      <pc:sldChg chg="addSp modSp mod">
        <pc:chgData name="shivanand nashi" userId="89db5ac220c04548" providerId="LiveId" clId="{456A129C-9E9C-4BD5-8A8B-048983C1F6CF}" dt="2025-02-25T16:21:09.573" v="233" actId="1076"/>
        <pc:sldMkLst>
          <pc:docMk/>
          <pc:sldMk cId="3912747309" sldId="268"/>
        </pc:sldMkLst>
        <pc:spChg chg="add mod">
          <ac:chgData name="shivanand nashi" userId="89db5ac220c04548" providerId="LiveId" clId="{456A129C-9E9C-4BD5-8A8B-048983C1F6CF}" dt="2025-02-25T16:19:25.304" v="214" actId="207"/>
          <ac:spMkLst>
            <pc:docMk/>
            <pc:sldMk cId="3912747309" sldId="268"/>
            <ac:spMk id="9" creationId="{5EB68CD1-847E-9CE9-49DC-8C0E13860F22}"/>
          </ac:spMkLst>
        </pc:spChg>
        <pc:spChg chg="add mod">
          <ac:chgData name="shivanand nashi" userId="89db5ac220c04548" providerId="LiveId" clId="{456A129C-9E9C-4BD5-8A8B-048983C1F6CF}" dt="2025-02-25T16:21:09.573" v="233" actId="1076"/>
          <ac:spMkLst>
            <pc:docMk/>
            <pc:sldMk cId="3912747309" sldId="268"/>
            <ac:spMk id="10" creationId="{1F111E61-1097-002D-E284-0DB57C21C717}"/>
          </ac:spMkLst>
        </pc:spChg>
      </pc:sldChg>
      <pc:sldChg chg="addSp delSp modSp new mod">
        <pc:chgData name="shivanand nashi" userId="89db5ac220c04548" providerId="LiveId" clId="{456A129C-9E9C-4BD5-8A8B-048983C1F6CF}" dt="2025-02-25T15:58:06.043" v="39" actId="14100"/>
        <pc:sldMkLst>
          <pc:docMk/>
          <pc:sldMk cId="700194434" sldId="283"/>
        </pc:sldMkLst>
        <pc:spChg chg="add del mod">
          <ac:chgData name="shivanand nashi" userId="89db5ac220c04548" providerId="LiveId" clId="{456A129C-9E9C-4BD5-8A8B-048983C1F6CF}" dt="2025-02-25T15:57:17.588" v="35" actId="255"/>
          <ac:spMkLst>
            <pc:docMk/>
            <pc:sldMk cId="700194434" sldId="283"/>
            <ac:spMk id="3" creationId="{AEB12EEF-B8C8-AC94-B615-77218F7623C6}"/>
          </ac:spMkLst>
        </pc:spChg>
        <pc:spChg chg="add mod">
          <ac:chgData name="shivanand nashi" userId="89db5ac220c04548" providerId="LiveId" clId="{456A129C-9E9C-4BD5-8A8B-048983C1F6CF}" dt="2025-02-25T15:56:36.928" v="20" actId="33987"/>
          <ac:spMkLst>
            <pc:docMk/>
            <pc:sldMk cId="700194434" sldId="283"/>
            <ac:spMk id="4" creationId="{0F6DB2AE-F5CF-FFC9-E478-A7668D710447}"/>
          </ac:spMkLst>
        </pc:spChg>
        <pc:picChg chg="add mod">
          <ac:chgData name="shivanand nashi" userId="89db5ac220c04548" providerId="LiveId" clId="{456A129C-9E9C-4BD5-8A8B-048983C1F6CF}" dt="2025-02-25T15:58:06.043" v="39" actId="14100"/>
          <ac:picMkLst>
            <pc:docMk/>
            <pc:sldMk cId="700194434" sldId="283"/>
            <ac:picMk id="6" creationId="{F89104F7-CB57-F2C4-7E56-A307C7AB37A2}"/>
          </ac:picMkLst>
        </pc:picChg>
      </pc:sldChg>
      <pc:sldChg chg="addSp modSp new mod">
        <pc:chgData name="shivanand nashi" userId="89db5ac220c04548" providerId="LiveId" clId="{456A129C-9E9C-4BD5-8A8B-048983C1F6CF}" dt="2025-02-25T15:58:59.672" v="44" actId="1076"/>
        <pc:sldMkLst>
          <pc:docMk/>
          <pc:sldMk cId="1976797750" sldId="284"/>
        </pc:sldMkLst>
        <pc:picChg chg="add mod">
          <ac:chgData name="shivanand nashi" userId="89db5ac220c04548" providerId="LiveId" clId="{456A129C-9E9C-4BD5-8A8B-048983C1F6CF}" dt="2025-02-25T15:58:59.672" v="44" actId="1076"/>
          <ac:picMkLst>
            <pc:docMk/>
            <pc:sldMk cId="1976797750" sldId="284"/>
            <ac:picMk id="3" creationId="{C5E37849-0A1B-8717-6B3B-B85A32D3A0DA}"/>
          </ac:picMkLst>
        </pc:picChg>
      </pc:sldChg>
      <pc:sldChg chg="addSp modSp new mod">
        <pc:chgData name="shivanand nashi" userId="89db5ac220c04548" providerId="LiveId" clId="{456A129C-9E9C-4BD5-8A8B-048983C1F6CF}" dt="2025-02-25T16:12:46.503" v="119" actId="255"/>
        <pc:sldMkLst>
          <pc:docMk/>
          <pc:sldMk cId="2402601669" sldId="285"/>
        </pc:sldMkLst>
        <pc:spChg chg="add mod">
          <ac:chgData name="shivanand nashi" userId="89db5ac220c04548" providerId="LiveId" clId="{456A129C-9E9C-4BD5-8A8B-048983C1F6CF}" dt="2025-02-25T16:12:46.503" v="119" actId="255"/>
          <ac:spMkLst>
            <pc:docMk/>
            <pc:sldMk cId="2402601669" sldId="285"/>
            <ac:spMk id="3" creationId="{2AF93FEC-92C9-DA0C-B3DF-132E97F8880C}"/>
          </ac:spMkLst>
        </pc:spChg>
      </pc:sldChg>
      <pc:sldChg chg="addSp modSp new mod">
        <pc:chgData name="shivanand nashi" userId="89db5ac220c04548" providerId="LiveId" clId="{456A129C-9E9C-4BD5-8A8B-048983C1F6CF}" dt="2025-02-25T16:13:01.119" v="125" actId="20577"/>
        <pc:sldMkLst>
          <pc:docMk/>
          <pc:sldMk cId="474070855" sldId="286"/>
        </pc:sldMkLst>
        <pc:spChg chg="add mod">
          <ac:chgData name="shivanand nashi" userId="89db5ac220c04548" providerId="LiveId" clId="{456A129C-9E9C-4BD5-8A8B-048983C1F6CF}" dt="2025-02-25T16:13:01.119" v="125" actId="20577"/>
          <ac:spMkLst>
            <pc:docMk/>
            <pc:sldMk cId="474070855" sldId="286"/>
            <ac:spMk id="3" creationId="{DAB5BF43-B777-57CE-E972-5AF20F9BFB3A}"/>
          </ac:spMkLst>
        </pc:spChg>
      </pc:sldChg>
      <pc:sldChg chg="addSp modSp new mod">
        <pc:chgData name="shivanand nashi" userId="89db5ac220c04548" providerId="LiveId" clId="{456A129C-9E9C-4BD5-8A8B-048983C1F6CF}" dt="2025-02-25T16:14:10.748" v="138" actId="14100"/>
        <pc:sldMkLst>
          <pc:docMk/>
          <pc:sldMk cId="1788287291" sldId="287"/>
        </pc:sldMkLst>
        <pc:spChg chg="add mod">
          <ac:chgData name="shivanand nashi" userId="89db5ac220c04548" providerId="LiveId" clId="{456A129C-9E9C-4BD5-8A8B-048983C1F6CF}" dt="2025-02-25T16:14:10.748" v="138" actId="14100"/>
          <ac:spMkLst>
            <pc:docMk/>
            <pc:sldMk cId="1788287291" sldId="287"/>
            <ac:spMk id="3" creationId="{BCDB45B7-DE01-9F90-CFAE-CE57099A07D5}"/>
          </ac:spMkLst>
        </pc:spChg>
      </pc:sldChg>
      <pc:sldChg chg="addSp delSp modSp new mod">
        <pc:chgData name="shivanand nashi" userId="89db5ac220c04548" providerId="LiveId" clId="{456A129C-9E9C-4BD5-8A8B-048983C1F6CF}" dt="2025-02-25T16:31:19.929" v="525" actId="1076"/>
        <pc:sldMkLst>
          <pc:docMk/>
          <pc:sldMk cId="4135583435" sldId="288"/>
        </pc:sldMkLst>
        <pc:spChg chg="add del mod">
          <ac:chgData name="shivanand nashi" userId="89db5ac220c04548" providerId="LiveId" clId="{456A129C-9E9C-4BD5-8A8B-048983C1F6CF}" dt="2025-02-25T16:17:31.530" v="162"/>
          <ac:spMkLst>
            <pc:docMk/>
            <pc:sldMk cId="4135583435" sldId="288"/>
            <ac:spMk id="2" creationId="{D86B3C85-F5BC-4584-3CE3-2895FA268A40}"/>
          </ac:spMkLst>
        </pc:spChg>
        <pc:spChg chg="add del mod">
          <ac:chgData name="shivanand nashi" userId="89db5ac220c04548" providerId="LiveId" clId="{456A129C-9E9C-4BD5-8A8B-048983C1F6CF}" dt="2025-02-25T16:26:28.149" v="375" actId="478"/>
          <ac:spMkLst>
            <pc:docMk/>
            <pc:sldMk cId="4135583435" sldId="288"/>
            <ac:spMk id="3" creationId="{FE359D6E-9CEE-556E-9D8E-1523BC732D0E}"/>
          </ac:spMkLst>
        </pc:spChg>
        <pc:spChg chg="add mod">
          <ac:chgData name="shivanand nashi" userId="89db5ac220c04548" providerId="LiveId" clId="{456A129C-9E9C-4BD5-8A8B-048983C1F6CF}" dt="2025-02-25T16:31:19.929" v="525" actId="1076"/>
          <ac:spMkLst>
            <pc:docMk/>
            <pc:sldMk cId="4135583435" sldId="288"/>
            <ac:spMk id="4" creationId="{9D5D5589-70A2-90DC-57F1-B5198973829C}"/>
          </ac:spMkLst>
        </pc:spChg>
        <pc:picChg chg="add mod">
          <ac:chgData name="shivanand nashi" userId="89db5ac220c04548" providerId="LiveId" clId="{456A129C-9E9C-4BD5-8A8B-048983C1F6CF}" dt="2025-02-25T16:15:23.748" v="143" actId="14100"/>
          <ac:picMkLst>
            <pc:docMk/>
            <pc:sldMk cId="4135583435" sldId="288"/>
            <ac:picMk id="11266" creationId="{ECBF0399-C3C4-BA42-1C42-F49B5A4F449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2/25/2025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2/25/2025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2/25/2025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2/25/2025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2/25/2025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2/25/2025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2/25/2025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2/25/2025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2/25/2025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2/25/2025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docs.live.net/89db5ac220c04548/Documents/Car%20Sales%20Analysis.pptx" TargetMode="External"/><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hyperlink" Target="mailto:Shivanandnashi97@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8508659" y="6857999"/>
            <a:ext cx="6253317" cy="3686015"/>
          </a:xfrm>
        </p:spPr>
        <p:txBody>
          <a:bodyPr>
            <a:normAutofit/>
          </a:bodyPr>
          <a:lstStyle/>
          <a:p>
            <a:r>
              <a:rPr lang="en-IN" sz="5400" dirty="0">
                <a:solidFill>
                  <a:srgbClr val="000000"/>
                </a:solidFill>
                <a:effectLst/>
                <a:latin typeface="Times New Roman" panose="02020603050405020304" pitchFamily="18" charset="0"/>
                <a:ea typeface="Times New Roman" panose="02020603050405020304" pitchFamily="18" charset="0"/>
              </a:rPr>
              <a:t>Car Sales Analysis </a:t>
            </a:r>
            <a:endParaRPr lang="en-US" sz="5400" dirty="0"/>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EA19CFD-A93B-820B-A810-FF724DA3F6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7396301"/>
          </a:xfrm>
          <a:prstGeom prst="rect">
            <a:avLst/>
          </a:prstGeom>
        </p:spPr>
      </p:pic>
      <p:sp>
        <p:nvSpPr>
          <p:cNvPr id="5" name="Rectangle 4">
            <a:extLst>
              <a:ext uri="{FF2B5EF4-FFF2-40B4-BE49-F238E27FC236}">
                <a16:creationId xmlns:a16="http://schemas.microsoft.com/office/drawing/2014/main" id="{C7983EED-58C7-FDE6-0001-41ADF48B1BD2}"/>
              </a:ext>
            </a:extLst>
          </p:cNvPr>
          <p:cNvSpPr/>
          <p:nvPr/>
        </p:nvSpPr>
        <p:spPr>
          <a:xfrm>
            <a:off x="5389142" y="239693"/>
            <a:ext cx="4477019" cy="2432974"/>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marL="16510" indent="-6350" algn="ctr">
              <a:lnSpc>
                <a:spcPct val="107000"/>
              </a:lnSpc>
              <a:spcAft>
                <a:spcPts val="265"/>
              </a:spcAft>
            </a:pPr>
            <a:r>
              <a:rPr lang="en-IN" sz="4000" b="1" kern="1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ea typeface="Times New Roman" panose="02020603050405020304" pitchFamily="18" charset="0"/>
              </a:rPr>
              <a:t>Car Sales Analysis</a:t>
            </a:r>
          </a:p>
          <a:p>
            <a:pPr marL="16510" indent="-6350" algn="ctr">
              <a:lnSpc>
                <a:spcPct val="107000"/>
              </a:lnSpc>
              <a:spcAft>
                <a:spcPts val="1165"/>
              </a:spcAft>
            </a:pPr>
            <a:r>
              <a:rPr lang="en-IN" sz="4000" b="1" kern="10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ea typeface="Times New Roman" panose="02020603050405020304" pitchFamily="18" charset="0"/>
              </a:rPr>
              <a:t>Dashboard Project</a:t>
            </a:r>
          </a:p>
          <a:p>
            <a:pPr algn="ctr"/>
            <a:endParaRPr lang="en-US" sz="5400" b="1" cap="none" spc="0" dirty="0">
              <a:ln/>
              <a:solidFill>
                <a:schemeClr val="accent4"/>
              </a:solidFill>
              <a:effectLst/>
            </a:endParaRPr>
          </a:p>
        </p:txBody>
      </p:sp>
      <p:sp>
        <p:nvSpPr>
          <p:cNvPr id="9" name="Rectangle 8">
            <a:extLst>
              <a:ext uri="{FF2B5EF4-FFF2-40B4-BE49-F238E27FC236}">
                <a16:creationId xmlns:a16="http://schemas.microsoft.com/office/drawing/2014/main" id="{5EB68CD1-847E-9CE9-49DC-8C0E13860F22}"/>
              </a:ext>
            </a:extLst>
          </p:cNvPr>
          <p:cNvSpPr/>
          <p:nvPr/>
        </p:nvSpPr>
        <p:spPr>
          <a:xfrm>
            <a:off x="233915" y="5464144"/>
            <a:ext cx="5295015" cy="1200329"/>
          </a:xfrm>
          <a:prstGeom prst="rect">
            <a:avLst/>
          </a:prstGeom>
          <a:noFill/>
        </p:spPr>
        <p:txBody>
          <a:bodyPr wrap="square" lIns="91440" tIns="45720" rIns="91440" bIns="45720">
            <a:spAutoFit/>
          </a:bodyPr>
          <a:lstStyle/>
          <a:p>
            <a:pPr algn="ctr"/>
            <a:r>
              <a:rPr lang="en-US" sz="3600" b="1" dirty="0">
                <a:ln/>
                <a:solidFill>
                  <a:schemeClr val="bg2"/>
                </a:soli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Presented by</a:t>
            </a:r>
          </a:p>
          <a:p>
            <a:pPr algn="ctr"/>
            <a:r>
              <a:rPr lang="en-US" sz="3600" b="1" cap="none" spc="0" dirty="0">
                <a:ln/>
                <a:solidFill>
                  <a:schemeClr val="bg2"/>
                </a:solid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Shivanand S Nashi</a:t>
            </a:r>
          </a:p>
        </p:txBody>
      </p:sp>
      <p:sp>
        <p:nvSpPr>
          <p:cNvPr id="10" name="Rectangle 9">
            <a:extLst>
              <a:ext uri="{FF2B5EF4-FFF2-40B4-BE49-F238E27FC236}">
                <a16:creationId xmlns:a16="http://schemas.microsoft.com/office/drawing/2014/main" id="{1F111E61-1097-002D-E284-0DB57C21C717}"/>
              </a:ext>
            </a:extLst>
          </p:cNvPr>
          <p:cNvSpPr/>
          <p:nvPr/>
        </p:nvSpPr>
        <p:spPr>
          <a:xfrm>
            <a:off x="9654265" y="5726657"/>
            <a:ext cx="1899880" cy="1077218"/>
          </a:xfrm>
          <a:prstGeom prst="rect">
            <a:avLst/>
          </a:prstGeom>
          <a:noFill/>
        </p:spPr>
        <p:txBody>
          <a:bodyPr wrap="none" lIns="91440" tIns="45720" rIns="91440" bIns="45720">
            <a:spAutoFit/>
          </a:bodyPr>
          <a:lstStyle/>
          <a:p>
            <a:pPr algn="ctr"/>
            <a:r>
              <a:rPr lang="en-US" sz="32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February</a:t>
            </a:r>
          </a:p>
          <a:p>
            <a:pPr algn="ctr"/>
            <a:r>
              <a:rPr lang="en-US" sz="3200" b="1"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rPr>
              <a:t>2025</a:t>
            </a:r>
            <a:endParaRPr lang="en-US" sz="3200" b="1" cap="none" spc="50" dirty="0">
              <a:ln w="0"/>
              <a:solidFill>
                <a:schemeClr val="bg2"/>
              </a:solidFill>
              <a:effectLst>
                <a:innerShdw blurRad="63500" dist="50800" dir="13500000">
                  <a:srgbClr val="000000">
                    <a:alpha val="50000"/>
                  </a:srgb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B68FF24-0BB6-C70B-579F-07E9E1BF9962}"/>
              </a:ext>
            </a:extLst>
          </p:cNvPr>
          <p:cNvSpPr>
            <a:spLocks noChangeArrowheads="1"/>
          </p:cNvSpPr>
          <p:nvPr/>
        </p:nvSpPr>
        <p:spPr bwMode="auto">
          <a:xfrm>
            <a:off x="548114" y="838777"/>
            <a:ext cx="894676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2.</a:t>
            </a:r>
            <a:r>
              <a:rPr kumimoji="0" lang="en-US" altLang="en-US" sz="2400" b="1"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Body Style Sales</a:t>
            </a:r>
            <a:r>
              <a:rPr kumimoji="0" lang="en-US" altLang="en-US" sz="1200" b="1"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t>
            </a:r>
            <a:r>
              <a:rPr kumimoji="0" lang="en-US" altLang="en-US" sz="12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Pie chart shows which styles are driving the market.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5" name="Picture 24">
            <a:extLst>
              <a:ext uri="{FF2B5EF4-FFF2-40B4-BE49-F238E27FC236}">
                <a16:creationId xmlns:a16="http://schemas.microsoft.com/office/drawing/2014/main" id="{CA93568A-CCEA-5CDC-F182-D61DB84D3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863" y="1573335"/>
            <a:ext cx="3715542" cy="329806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D77A489-50E4-22A0-7498-6102A61319B9}"/>
              </a:ext>
            </a:extLst>
          </p:cNvPr>
          <p:cNvSpPr>
            <a:spLocks noChangeArrowheads="1"/>
          </p:cNvSpPr>
          <p:nvPr/>
        </p:nvSpPr>
        <p:spPr bwMode="auto">
          <a:xfrm>
            <a:off x="139795" y="4867294"/>
            <a:ext cx="11630447"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70C0"/>
                </a:solidFill>
                <a:effectLst/>
                <a:latin typeface="Times New Roman" panose="02020603050405020304" pitchFamily="18" charset="0"/>
                <a:ea typeface="Tahoma" panose="020B0604030504040204" pitchFamily="34" charset="0"/>
                <a:cs typeface="Times New Roman" panose="02020603050405020304" pitchFamily="18" charset="0"/>
              </a:rPr>
              <a:t>Inference:</a:t>
            </a:r>
            <a:r>
              <a:rPr kumimoji="0" lang="en-US" altLang="en-US" sz="1600" b="0" i="0" u="none" strike="noStrike" cap="none" normalizeH="0" baseline="0" dirty="0">
                <a:ln>
                  <a:noFill/>
                </a:ln>
                <a:solidFill>
                  <a:srgbClr val="0070C0"/>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SUVs and Hatchbacks led sales with 25.41% and 24.75% market share, respectively. There still seems to be a good potential to improvise our Passenger (17%) and Hardtop (12.9%) category.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955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CD8EA81-283E-58F6-1BA2-D131F13BFC10}"/>
              </a:ext>
            </a:extLst>
          </p:cNvPr>
          <p:cNvSpPr>
            <a:spLocks noChangeArrowheads="1"/>
          </p:cNvSpPr>
          <p:nvPr/>
        </p:nvSpPr>
        <p:spPr bwMode="auto">
          <a:xfrm>
            <a:off x="308225" y="418173"/>
            <a:ext cx="9139618" cy="90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3.Total Sales by Color:</a:t>
            </a:r>
            <a:r>
              <a:rPr kumimoji="0" lang="en-US" altLang="en-US" sz="24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Analyses popular car </a:t>
            </a:r>
            <a:r>
              <a:rPr kumimoji="0" lang="en-US" altLang="en-US" sz="1600" b="0" i="0" u="none" strike="noStrike" cap="none" normalizeH="0" baseline="0" dirty="0" err="1">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colour’s</a:t>
            </a:r>
            <a:r>
              <a:rPr kumimoji="0" lang="en-US" altLang="en-US"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and identifies the customer buying trends.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169" name="Picture 23">
            <a:extLst>
              <a:ext uri="{FF2B5EF4-FFF2-40B4-BE49-F238E27FC236}">
                <a16:creationId xmlns:a16="http://schemas.microsoft.com/office/drawing/2014/main" id="{08121C13-33BF-812C-F17C-40D92BB21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0470" y="1320229"/>
            <a:ext cx="4020621" cy="34571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BCD46E44-D986-6C78-0413-D8887C7CD05E}"/>
              </a:ext>
            </a:extLst>
          </p:cNvPr>
          <p:cNvSpPr>
            <a:spLocks noChangeArrowheads="1"/>
          </p:cNvSpPr>
          <p:nvPr/>
        </p:nvSpPr>
        <p:spPr bwMode="auto">
          <a:xfrm>
            <a:off x="464586" y="5106461"/>
            <a:ext cx="11486409"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70C0"/>
                </a:solidFill>
                <a:effectLst/>
                <a:latin typeface="Times New Roman" panose="02020603050405020304" pitchFamily="18" charset="0"/>
                <a:ea typeface="Tahoma" panose="020B0604030504040204" pitchFamily="34" charset="0"/>
                <a:cs typeface="Times New Roman" panose="02020603050405020304" pitchFamily="18" charset="0"/>
              </a:rPr>
              <a:t>Inference:</a:t>
            </a:r>
            <a:r>
              <a:rPr kumimoji="0" lang="en-US" altLang="en-US" sz="1600" b="0" i="0" u="none" strike="noStrike" cap="none" normalizeH="0" baseline="0" dirty="0">
                <a:ln>
                  <a:noFill/>
                </a:ln>
                <a:solidFill>
                  <a:srgbClr val="0070C0"/>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‘Pale White’ seems to be the most preferred choice of the customer's (46%), that is </a:t>
            </a:r>
            <a:r>
              <a:rPr kumimoji="0" lang="en-US" altLang="en-US" sz="1600" b="1"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almost half the customers</a:t>
            </a:r>
            <a:r>
              <a:rPr kumimoji="0" lang="en-US" altLang="en-US"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are going for this color. The least preferred is ‘Red color’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602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198390F-AB5E-BCD6-AB64-04755796661B}"/>
              </a:ext>
            </a:extLst>
          </p:cNvPr>
          <p:cNvSpPr>
            <a:spLocks noChangeArrowheads="1"/>
          </p:cNvSpPr>
          <p:nvPr/>
        </p:nvSpPr>
        <p:spPr bwMode="auto">
          <a:xfrm>
            <a:off x="308224" y="34155"/>
            <a:ext cx="11568701"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4.YTD Cars Sold by Dealer_Region</a:t>
            </a:r>
            <a:r>
              <a:rPr kumimoji="0" lang="en-US" altLang="en-US" sz="1600" b="1"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 Map Chart visualizes YTD Cars Sold by Dealer Region, highlighting sales performance across different geographic areas using size and color intensity.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3" name="Picture 25">
            <a:extLst>
              <a:ext uri="{FF2B5EF4-FFF2-40B4-BE49-F238E27FC236}">
                <a16:creationId xmlns:a16="http://schemas.microsoft.com/office/drawing/2014/main" id="{54BFA6FF-3D06-8DD6-93BE-AC59426BC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757" y="1019040"/>
            <a:ext cx="4964815" cy="27182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A90242BA-B64F-053A-76C9-3EFE1068D691}"/>
              </a:ext>
            </a:extLst>
          </p:cNvPr>
          <p:cNvSpPr>
            <a:spLocks noChangeArrowheads="1"/>
          </p:cNvSpPr>
          <p:nvPr/>
        </p:nvSpPr>
        <p:spPr bwMode="auto">
          <a:xfrm>
            <a:off x="308224" y="4025249"/>
            <a:ext cx="1173308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70C0"/>
                </a:solidFill>
                <a:effectLst/>
                <a:latin typeface="Times New Roman" panose="02020603050405020304" pitchFamily="18" charset="0"/>
                <a:ea typeface="Tahoma" panose="020B0604030504040204" pitchFamily="34" charset="0"/>
                <a:cs typeface="Times New Roman" panose="02020603050405020304" pitchFamily="18" charset="0"/>
              </a:rPr>
              <a:t>Inference:</a:t>
            </a:r>
            <a:r>
              <a:rPr kumimoji="0" lang="en-US" altLang="en-US" sz="1600" b="0" i="0" u="none" strike="noStrike" cap="none" normalizeH="0" baseline="0" dirty="0">
                <a:ln>
                  <a:noFill/>
                </a:ln>
                <a:solidFill>
                  <a:srgbClr val="0070C0"/>
                </a:solidFill>
                <a:effectLst/>
                <a:latin typeface="Times New Roman" panose="02020603050405020304" pitchFamily="18" charset="0"/>
                <a:ea typeface="Tahoma" panose="020B0604030504040204" pitchFamily="34"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Austin is the Leading Region</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 The </a:t>
            </a: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largest bubble</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indicates that Austin has the </a:t>
            </a: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highest car sales YTD</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among the dealer regions.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Janesville is a Strong Market</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 A </a:t>
            </a: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significant-sized bubble</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suggests that Janesville also has high car sales, though lower than Austin.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Smaller Markets Exist</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 Regions like </a:t>
            </a: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Pasco, Aurora, Greenville, and Middletown</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have relatively smaller bubbles, indicating </a:t>
            </a: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lower sales volume</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Regional Sales Distribution</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 Sales are spread across various states, with </a:t>
            </a: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higher concentration in the South (Austin, Scottsdale) and Midwest (Janesville, Aurora)</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Potential Growth Areas</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 Smaller regions like </a:t>
            </a:r>
            <a:r>
              <a:rPr kumimoji="0" lang="en-US" altLang="en-US" sz="1600" b="1"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Pasco and Greenville</a:t>
            </a: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could be opportunities for growth or indicate lower market demand.</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465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C3AD676-4FB2-7298-2334-B63921B2A1FF}"/>
              </a:ext>
            </a:extLst>
          </p:cNvPr>
          <p:cNvSpPr>
            <a:spLocks noChangeArrowheads="1"/>
          </p:cNvSpPr>
          <p:nvPr/>
        </p:nvSpPr>
        <p:spPr bwMode="auto">
          <a:xfrm>
            <a:off x="116958" y="189548"/>
            <a:ext cx="1143750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5. Company-Wise Sales Trend in Grid Form:</a:t>
            </a:r>
            <a:r>
              <a:rPr kumimoji="0" lang="en-US" altLang="en-US" sz="24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 Grid Chart displays the Company-Wise Sales Trend in a structured table format, showing sales figures across different time periods. It allows for easy comparison of sales performance by company, helping identify trends and market leaders.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17" name="Picture 26">
            <a:extLst>
              <a:ext uri="{FF2B5EF4-FFF2-40B4-BE49-F238E27FC236}">
                <a16:creationId xmlns:a16="http://schemas.microsoft.com/office/drawing/2014/main" id="{918F4188-08EF-746B-73A9-ACCC434DE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2111" y="1117042"/>
            <a:ext cx="6804836" cy="273744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76EC140-883C-D0E1-DE47-8D45782674B8}"/>
              </a:ext>
            </a:extLst>
          </p:cNvPr>
          <p:cNvSpPr>
            <a:spLocks noChangeArrowheads="1"/>
          </p:cNvSpPr>
          <p:nvPr/>
        </p:nvSpPr>
        <p:spPr bwMode="auto">
          <a:xfrm>
            <a:off x="116958" y="3744494"/>
            <a:ext cx="1104186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70C0"/>
                </a:solidFill>
                <a:effectLst/>
                <a:latin typeface="Times New Roman" panose="02020603050405020304" pitchFamily="18" charset="0"/>
                <a:ea typeface="Tahoma" panose="020B0604030504040204" pitchFamily="34" charset="0"/>
                <a:cs typeface="Times New Roman" panose="02020603050405020304" pitchFamily="18" charset="0"/>
              </a:rPr>
              <a:t>Inference:</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Chevrolet Leads the Market – With 1,043 cars sold, Chevrolet holds the highest YTD total sales of $27.1M, contributing 7.3% to the total market sales.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Ford &amp; Dodge Follow Closely – Ford and Dodge have similar YTD total sales of $25.4M and $25.0M, contributing 6.85% and 6.74%, respectively.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Oldsmobile Has the Highest Avg Price – At $31.6K per vehicle, Oldsmobile leads in pricing but has fewer sales (622 units).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Market Concentration – The top three companies (Chevrolet, Ford, and Dodge) account for a significant portion of the market, showing a competitive edge.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Total Market Performance – A total of 13,261 cars were sold, generating $371.2M in sales, with Mitsubishi, Mercedes-B, and Volkswagen contributing modest shares (~5% each).</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275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FA4786-2213-D638-F3BA-8703AF8BD9DB}"/>
              </a:ext>
            </a:extLst>
          </p:cNvPr>
          <p:cNvSpPr txBox="1"/>
          <p:nvPr/>
        </p:nvSpPr>
        <p:spPr>
          <a:xfrm>
            <a:off x="106326" y="0"/>
            <a:ext cx="11581514" cy="732060"/>
          </a:xfrm>
          <a:prstGeom prst="rect">
            <a:avLst/>
          </a:prstGeom>
          <a:noFill/>
        </p:spPr>
        <p:txBody>
          <a:bodyPr wrap="square">
            <a:spAutoFit/>
          </a:bodyPr>
          <a:lstStyle/>
          <a:p>
            <a:pPr marL="6350" marR="1270" indent="-6350" algn="just">
              <a:lnSpc>
                <a:spcPct val="107000"/>
              </a:lnSpc>
              <a:spcAft>
                <a:spcPts val="85"/>
              </a:spcAft>
            </a:pPr>
            <a:r>
              <a:rPr lang="en-IN" sz="2400" b="1"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6.Details Grid Showing All Car Sales Information:</a:t>
            </a:r>
            <a:r>
              <a:rPr lang="en-IN" sz="24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IN" sz="1600" kern="100" dirty="0">
                <a:solidFill>
                  <a:srgbClr val="000000"/>
                </a:solidFill>
                <a:effectLst/>
                <a:latin typeface="Times New Roman" panose="02020603050405020304" pitchFamily="18" charset="0"/>
                <a:ea typeface="Tahoma" panose="020B0604030504040204" pitchFamily="34" charset="0"/>
              </a:rPr>
              <a:t>A Details Grid chart provides a structured table view of all car sales information, allowing for easy comparison and analysis.</a:t>
            </a:r>
            <a:endParaRPr lang="en-IN" sz="1600" kern="100" dirty="0">
              <a:solidFill>
                <a:srgbClr val="000000"/>
              </a:solidFill>
              <a:effectLst/>
              <a:latin typeface="Tahoma" panose="020B0604030504040204" pitchFamily="34" charset="0"/>
              <a:ea typeface="Tahoma" panose="020B0604030504040204" pitchFamily="34" charset="0"/>
            </a:endParaRPr>
          </a:p>
        </p:txBody>
      </p:sp>
      <p:pic>
        <p:nvPicPr>
          <p:cNvPr id="6" name="Picture 5">
            <a:extLst>
              <a:ext uri="{FF2B5EF4-FFF2-40B4-BE49-F238E27FC236}">
                <a16:creationId xmlns:a16="http://schemas.microsoft.com/office/drawing/2014/main" id="{BBB42169-609D-5342-E345-6DFECA2F0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909" y="827753"/>
            <a:ext cx="7179562" cy="3039495"/>
          </a:xfrm>
          <a:prstGeom prst="rect">
            <a:avLst/>
          </a:prstGeom>
        </p:spPr>
      </p:pic>
      <p:sp>
        <p:nvSpPr>
          <p:cNvPr id="8" name="TextBox 7">
            <a:extLst>
              <a:ext uri="{FF2B5EF4-FFF2-40B4-BE49-F238E27FC236}">
                <a16:creationId xmlns:a16="http://schemas.microsoft.com/office/drawing/2014/main" id="{1101E6E8-D36D-D687-113C-3DECB5B81F01}"/>
              </a:ext>
            </a:extLst>
          </p:cNvPr>
          <p:cNvSpPr txBox="1"/>
          <p:nvPr/>
        </p:nvSpPr>
        <p:spPr>
          <a:xfrm>
            <a:off x="106326" y="3821715"/>
            <a:ext cx="11770241" cy="3321935"/>
          </a:xfrm>
          <a:prstGeom prst="rect">
            <a:avLst/>
          </a:prstGeom>
          <a:noFill/>
        </p:spPr>
        <p:txBody>
          <a:bodyPr wrap="square">
            <a:spAutoFit/>
          </a:bodyPr>
          <a:lstStyle/>
          <a:p>
            <a:pPr marL="6350" marR="1270" indent="-6350" algn="l">
              <a:lnSpc>
                <a:spcPct val="107000"/>
              </a:lnSpc>
              <a:spcAft>
                <a:spcPts val="85"/>
              </a:spcAft>
            </a:pPr>
            <a:r>
              <a:rPr lang="en-IN" sz="1500" b="1" kern="100" dirty="0">
                <a:solidFill>
                  <a:srgbClr val="0070C0"/>
                </a:solidFill>
                <a:effectLst/>
                <a:latin typeface="Times New Roman" panose="02020603050405020304" pitchFamily="18" charset="0"/>
                <a:ea typeface="Tahoma" panose="020B0604030504040204" pitchFamily="34" charset="0"/>
                <a:cs typeface="Times New Roman" panose="02020603050405020304" pitchFamily="18" charset="0"/>
              </a:rPr>
              <a:t>Inference:</a:t>
            </a:r>
            <a:r>
              <a:rPr lang="en-IN" sz="15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5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marR="1270" lvl="0" indent="-342900" algn="just">
              <a:lnSpc>
                <a:spcPct val="107000"/>
              </a:lnSpc>
              <a:buFont typeface="+mj-lt"/>
              <a:buAutoNum type="arabicPeriod"/>
            </a:pPr>
            <a:r>
              <a:rPr lang="en-IN" sz="15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Varied Car Models &amp; Prices – The grid shows different car models like Forester, Accent, Eldorado, Land Cruiser, and Viper, with prices ranging from $12K to $41K.</a:t>
            </a:r>
          </a:p>
          <a:p>
            <a:pPr marL="342900" marR="1270" lvl="0" indent="-342900" algn="just">
              <a:lnSpc>
                <a:spcPct val="107000"/>
              </a:lnSpc>
              <a:buFont typeface="+mj-lt"/>
              <a:buAutoNum type="arabicPeriod"/>
            </a:pPr>
            <a:r>
              <a:rPr lang="en-IN" sz="15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Toyota &amp; Cadillac Among Top Sellers – High-priced models like the Toyota Land Cruiser ($33K) and Cadillac Eldorado ($31K) contribute significantly to total sales.</a:t>
            </a:r>
          </a:p>
          <a:p>
            <a:pPr marL="342900" marR="1270" lvl="0" indent="-342900" algn="just">
              <a:lnSpc>
                <a:spcPct val="107000"/>
              </a:lnSpc>
              <a:buFont typeface="+mj-lt"/>
              <a:buAutoNum type="arabicPeriod"/>
            </a:pPr>
            <a:r>
              <a:rPr lang="en-IN" sz="15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Pale White is a Popular Car Color – Many vehicles sold are Pale White, suggesting customer preference or dealer stock dominance.</a:t>
            </a:r>
          </a:p>
          <a:p>
            <a:pPr marL="342900" marR="1270" lvl="0" indent="-342900" algn="just">
              <a:lnSpc>
                <a:spcPct val="107000"/>
              </a:lnSpc>
              <a:buFont typeface="+mj-lt"/>
              <a:buAutoNum type="arabicPeriod"/>
            </a:pPr>
            <a:r>
              <a:rPr lang="en-IN" sz="15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Dealer-Wise Sales Distribution – Various dealerships such as C&amp;M Motors Inc, Capitol KIA, Classic Chevy, and Suburban Ford are handling sales, showing a diverse dealership network.</a:t>
            </a:r>
          </a:p>
          <a:p>
            <a:pPr marL="342900" marR="1270" lvl="0" indent="-342900" algn="just">
              <a:lnSpc>
                <a:spcPct val="107000"/>
              </a:lnSpc>
              <a:buFont typeface="+mj-lt"/>
              <a:buAutoNum type="arabicPeriod"/>
            </a:pPr>
            <a:r>
              <a:rPr lang="en-IN" sz="15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Total Sales Value – The cumulative sales amount reaches $6,71,525.465K, indicating a high transaction volume.</a:t>
            </a:r>
          </a:p>
          <a:p>
            <a:pPr marL="342900" marR="1270" lvl="0" indent="-342900" algn="just">
              <a:lnSpc>
                <a:spcPct val="107000"/>
              </a:lnSpc>
              <a:spcAft>
                <a:spcPts val="25"/>
              </a:spcAft>
              <a:buFont typeface="+mj-lt"/>
              <a:buAutoNum type="arabicPeriod"/>
            </a:pPr>
            <a:r>
              <a:rPr lang="en-IN" sz="15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Graphical Sales Representation – The Sum of Price ($) column includes bar visuals, making it easy to compare sales values across different cars.</a:t>
            </a:r>
          </a:p>
          <a:p>
            <a:pPr marL="6350" marR="1270" indent="-6350" algn="just">
              <a:lnSpc>
                <a:spcPct val="110000"/>
              </a:lnSpc>
              <a:spcBef>
                <a:spcPts val="1800"/>
              </a:spcBef>
              <a:spcAft>
                <a:spcPts val="400"/>
              </a:spcAft>
            </a:pPr>
            <a:r>
              <a:rPr lang="en-IN" sz="3200" b="1" kern="100" dirty="0">
                <a:solidFill>
                  <a:srgbClr val="0F476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2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528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B12EEF-B8C8-AC94-B615-77218F7623C6}"/>
              </a:ext>
            </a:extLst>
          </p:cNvPr>
          <p:cNvSpPr txBox="1"/>
          <p:nvPr/>
        </p:nvSpPr>
        <p:spPr>
          <a:xfrm>
            <a:off x="3272170" y="-368476"/>
            <a:ext cx="6097772" cy="1150123"/>
          </a:xfrm>
          <a:prstGeom prst="rect">
            <a:avLst/>
          </a:prstGeom>
          <a:noFill/>
        </p:spPr>
        <p:txBody>
          <a:bodyPr wrap="square">
            <a:spAutoFit/>
          </a:bodyPr>
          <a:lstStyle/>
          <a:p>
            <a:pPr marL="6350" marR="1270" indent="-6350" algn="l">
              <a:lnSpc>
                <a:spcPct val="107000"/>
              </a:lnSpc>
              <a:spcAft>
                <a:spcPts val="520"/>
              </a:spcAft>
            </a:pPr>
            <a:r>
              <a:rPr lang="en-IN" sz="12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p>
          <a:p>
            <a:pPr marL="6350" marR="1270" indent="-6350" algn="just">
              <a:lnSpc>
                <a:spcPct val="110000"/>
              </a:lnSpc>
              <a:spcBef>
                <a:spcPts val="1800"/>
              </a:spcBef>
              <a:spcAft>
                <a:spcPts val="400"/>
              </a:spcAft>
            </a:pPr>
            <a:r>
              <a:rPr lang="en-IN" sz="3600" b="1" kern="1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POWER BI DASHBOARDS:</a:t>
            </a:r>
          </a:p>
        </p:txBody>
      </p:sp>
      <p:pic>
        <p:nvPicPr>
          <p:cNvPr id="6" name="Picture 5">
            <a:extLst>
              <a:ext uri="{FF2B5EF4-FFF2-40B4-BE49-F238E27FC236}">
                <a16:creationId xmlns:a16="http://schemas.microsoft.com/office/drawing/2014/main" id="{F89104F7-CB57-F2C4-7E56-A307C7AB37A2}"/>
              </a:ext>
            </a:extLst>
          </p:cNvPr>
          <p:cNvPicPr>
            <a:picLocks noChangeAspect="1"/>
          </p:cNvPicPr>
          <p:nvPr/>
        </p:nvPicPr>
        <p:blipFill>
          <a:blip r:embed="rId2"/>
          <a:stretch>
            <a:fillRect/>
          </a:stretch>
        </p:blipFill>
        <p:spPr>
          <a:xfrm>
            <a:off x="1456661" y="978195"/>
            <a:ext cx="9304750" cy="4965405"/>
          </a:xfrm>
          <a:prstGeom prst="rect">
            <a:avLst/>
          </a:prstGeom>
        </p:spPr>
      </p:pic>
    </p:spTree>
    <p:extLst>
      <p:ext uri="{BB962C8B-B14F-4D97-AF65-F5344CB8AC3E}">
        <p14:creationId xmlns:p14="http://schemas.microsoft.com/office/powerpoint/2010/main" val="700194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E37849-0A1B-8717-6B3B-B85A32D3A0DA}"/>
              </a:ext>
            </a:extLst>
          </p:cNvPr>
          <p:cNvPicPr>
            <a:picLocks noChangeAspect="1"/>
          </p:cNvPicPr>
          <p:nvPr/>
        </p:nvPicPr>
        <p:blipFill>
          <a:blip r:embed="rId2"/>
          <a:stretch>
            <a:fillRect/>
          </a:stretch>
        </p:blipFill>
        <p:spPr>
          <a:xfrm>
            <a:off x="1166046" y="462336"/>
            <a:ext cx="10022512" cy="5599311"/>
          </a:xfrm>
          <a:prstGeom prst="rect">
            <a:avLst/>
          </a:prstGeom>
        </p:spPr>
      </p:pic>
    </p:spTree>
    <p:extLst>
      <p:ext uri="{BB962C8B-B14F-4D97-AF65-F5344CB8AC3E}">
        <p14:creationId xmlns:p14="http://schemas.microsoft.com/office/powerpoint/2010/main" val="1976797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F93FEC-92C9-DA0C-B3DF-132E97F8880C}"/>
              </a:ext>
            </a:extLst>
          </p:cNvPr>
          <p:cNvSpPr txBox="1"/>
          <p:nvPr/>
        </p:nvSpPr>
        <p:spPr>
          <a:xfrm>
            <a:off x="243583" y="662794"/>
            <a:ext cx="11704834" cy="4990340"/>
          </a:xfrm>
          <a:prstGeom prst="rect">
            <a:avLst/>
          </a:prstGeom>
          <a:noFill/>
        </p:spPr>
        <p:txBody>
          <a:bodyPr wrap="square">
            <a:spAutoFit/>
          </a:bodyPr>
          <a:lstStyle/>
          <a:p>
            <a:pPr marL="6350" marR="1270" indent="-6350" algn="just">
              <a:lnSpc>
                <a:spcPct val="107000"/>
              </a:lnSpc>
              <a:spcAft>
                <a:spcPts val="780"/>
              </a:spcAft>
            </a:pPr>
            <a:r>
              <a:rPr lang="en-IN" sz="1600" b="1"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BUSINESS INSIGHTS DRAWN FROM THE DATA</a:t>
            </a:r>
            <a:endPar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marR="1270" lvl="0" indent="-342900" algn="just">
              <a:lnSpc>
                <a:spcPct val="107000"/>
              </a:lnSpc>
              <a:spcAft>
                <a:spcPts val="780"/>
              </a:spcAft>
              <a:buFont typeface="+mj-lt"/>
              <a:buAutoNum type="arabicPeriod"/>
              <a:tabLst>
                <a:tab pos="457200" algn="l"/>
              </a:tabLst>
            </a:pPr>
            <a:r>
              <a:rPr lang="en-IN" b="1"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Sales Performance Trends:</a:t>
            </a:r>
            <a:endParaRPr lang="en-IN"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742950" marR="1270" lvl="1" indent="-285750" algn="just">
              <a:lnSpc>
                <a:spcPct val="107000"/>
              </a:lnSpc>
              <a:spcAft>
                <a:spcPts val="78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The total YTD sales for 2023 amounted to $371.2M, reflecting a 24% increase from the previous year.</a:t>
            </a:r>
          </a:p>
          <a:p>
            <a:pPr marL="742950" marR="1270" lvl="1" indent="-285750" algn="just">
              <a:lnSpc>
                <a:spcPct val="107000"/>
              </a:lnSpc>
              <a:spcAft>
                <a:spcPts val="78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The highest weekly sales were observed in the 50th week ($28M), with a significant drop in weeks 40 and 41, highlighting potential seasonal trends or market fluctuations.</a:t>
            </a:r>
          </a:p>
          <a:p>
            <a:pPr marL="342900" marR="1270" lvl="0" indent="-342900" algn="just">
              <a:lnSpc>
                <a:spcPct val="107000"/>
              </a:lnSpc>
              <a:spcAft>
                <a:spcPts val="780"/>
              </a:spcAft>
              <a:buFont typeface="+mj-lt"/>
              <a:buAutoNum type="arabicPeriod" startAt="2"/>
              <a:tabLst>
                <a:tab pos="457200" algn="l"/>
              </a:tabLst>
            </a:pPr>
            <a:r>
              <a:rPr lang="en-IN" b="1"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Brand &amp; Model Performance:</a:t>
            </a:r>
            <a:endParaRPr lang="en-IN"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742950" marR="1270" lvl="1" indent="-285750" algn="just">
              <a:lnSpc>
                <a:spcPct val="107000"/>
              </a:lnSpc>
              <a:spcAft>
                <a:spcPts val="78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Chevrolet leads the market with 1,043 units sold, generating $27.1M, followed by Ford ($25.4M) and Dodge ($25.0M).</a:t>
            </a:r>
          </a:p>
          <a:p>
            <a:pPr marL="742950" marR="1270" lvl="1" indent="-285750" algn="just">
              <a:lnSpc>
                <a:spcPct val="107000"/>
              </a:lnSpc>
              <a:spcAft>
                <a:spcPts val="78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Oldsmobile has the highest average price per vehicle ($31.6K), though it has fewer total sales (622 units).</a:t>
            </a:r>
          </a:p>
          <a:p>
            <a:pPr marL="742950" marR="1270" lvl="1" indent="-285750" algn="just">
              <a:lnSpc>
                <a:spcPct val="107000"/>
              </a:lnSpc>
              <a:spcAft>
                <a:spcPts val="78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Toyota and Cadillac are among the top-selling brands, with models like the Toyota Land Cruiser ($33K) contributing significantly to total revenue.</a:t>
            </a:r>
          </a:p>
          <a:p>
            <a:pPr marL="342900" marR="1270" lvl="0" indent="-342900" algn="just">
              <a:lnSpc>
                <a:spcPct val="107000"/>
              </a:lnSpc>
              <a:spcAft>
                <a:spcPts val="780"/>
              </a:spcAft>
              <a:buFont typeface="+mj-lt"/>
              <a:buAutoNum type="arabicPeriod" startAt="3"/>
              <a:tabLst>
                <a:tab pos="457200" algn="l"/>
              </a:tabLst>
            </a:pPr>
            <a:r>
              <a:rPr lang="en-IN" b="1"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Customer Preferences:</a:t>
            </a:r>
            <a:endParaRPr lang="en-IN"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742950" marR="1270" lvl="1" indent="-285750" algn="just">
              <a:lnSpc>
                <a:spcPct val="107000"/>
              </a:lnSpc>
              <a:spcAft>
                <a:spcPts val="78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SUVs (25.41%) and Hatchbacks (24.75%) dominate sales, indicating high consumer demand.</a:t>
            </a:r>
          </a:p>
          <a:p>
            <a:pPr marL="742950" marR="1270" lvl="1" indent="-285750" algn="just">
              <a:lnSpc>
                <a:spcPct val="107000"/>
              </a:lnSpc>
              <a:spcAft>
                <a:spcPts val="78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Passenger and Hardtop cars have lower market shares (17% and 12.9%, respectively), presenting opportunities for growth.</a:t>
            </a:r>
          </a:p>
          <a:p>
            <a:pPr marL="742950" marR="1270" lvl="1" indent="-285750" algn="just">
              <a:lnSpc>
                <a:spcPct val="107000"/>
              </a:lnSpc>
              <a:spcAft>
                <a:spcPts val="78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Pale White is the most preferred car color (46% of total sales), while Red is the least popular.</a:t>
            </a:r>
          </a:p>
        </p:txBody>
      </p:sp>
    </p:spTree>
    <p:extLst>
      <p:ext uri="{BB962C8B-B14F-4D97-AF65-F5344CB8AC3E}">
        <p14:creationId xmlns:p14="http://schemas.microsoft.com/office/powerpoint/2010/main" val="2402601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B5BF43-B777-57CE-E972-5AF20F9BFB3A}"/>
              </a:ext>
            </a:extLst>
          </p:cNvPr>
          <p:cNvSpPr txBox="1"/>
          <p:nvPr/>
        </p:nvSpPr>
        <p:spPr>
          <a:xfrm>
            <a:off x="544530" y="743701"/>
            <a:ext cx="10726221" cy="4785156"/>
          </a:xfrm>
          <a:prstGeom prst="rect">
            <a:avLst/>
          </a:prstGeom>
          <a:noFill/>
        </p:spPr>
        <p:txBody>
          <a:bodyPr wrap="square">
            <a:spAutoFit/>
          </a:bodyPr>
          <a:lstStyle/>
          <a:p>
            <a:pPr marR="1270" lvl="0" algn="just">
              <a:lnSpc>
                <a:spcPct val="107000"/>
              </a:lnSpc>
              <a:spcAft>
                <a:spcPts val="780"/>
              </a:spcAft>
              <a:tabLst>
                <a:tab pos="457200" algn="l"/>
              </a:tabLst>
            </a:pPr>
            <a:r>
              <a:rPr lang="en-IN" b="1" kern="1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4.  </a:t>
            </a:r>
            <a:r>
              <a:rPr lang="en-IN" b="1"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Regional Sales Insights:</a:t>
            </a:r>
            <a:endParaRPr lang="en-IN"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742950" marR="1270" lvl="1" indent="-285750" algn="just">
              <a:lnSpc>
                <a:spcPct val="107000"/>
              </a:lnSpc>
              <a:spcAft>
                <a:spcPts val="78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Austin has the highest YTD car sales, making it the strongest regional market.</a:t>
            </a:r>
          </a:p>
          <a:p>
            <a:pPr marL="742950" marR="1270" lvl="1" indent="-285750" algn="just">
              <a:lnSpc>
                <a:spcPct val="107000"/>
              </a:lnSpc>
              <a:spcAft>
                <a:spcPts val="78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Janesville is another key market with significant sales, while smaller markets like Pasco, Aurora, and Greenville show lower sales volumes.</a:t>
            </a:r>
          </a:p>
          <a:p>
            <a:pPr marL="742950" marR="1270" lvl="1" indent="-285750" algn="just">
              <a:lnSpc>
                <a:spcPct val="107000"/>
              </a:lnSpc>
              <a:spcAft>
                <a:spcPts val="78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The Southern and Midwestern regions have higher sales concentration, suggesting strong market demand in these areas.</a:t>
            </a:r>
          </a:p>
          <a:p>
            <a:pPr marR="1270" lvl="0" algn="just">
              <a:lnSpc>
                <a:spcPct val="107000"/>
              </a:lnSpc>
              <a:spcAft>
                <a:spcPts val="780"/>
              </a:spcAft>
              <a:tabLst>
                <a:tab pos="457200" algn="l"/>
              </a:tabLst>
            </a:pPr>
            <a:r>
              <a:rPr lang="en-IN" b="1" kern="1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5.  </a:t>
            </a:r>
            <a:r>
              <a:rPr lang="en-IN" b="1"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Inventory vs. Sales Analysis:</a:t>
            </a:r>
            <a:endParaRPr lang="en-IN"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742950" marR="1270" lvl="1" indent="-285750" algn="just">
              <a:lnSpc>
                <a:spcPct val="107000"/>
              </a:lnSpc>
              <a:spcAft>
                <a:spcPts val="78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High sales in specific models and brands indicate the need for better stock management and forecasting to meet consumer demand.</a:t>
            </a:r>
          </a:p>
          <a:p>
            <a:pPr marL="742950" marR="1270" lvl="1" indent="-285750" algn="just">
              <a:lnSpc>
                <a:spcPct val="107000"/>
              </a:lnSpc>
              <a:spcAft>
                <a:spcPts val="78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Inventory turnover insights suggest that brands with lower sales may require targeted marketing strategies to boost performance.</a:t>
            </a:r>
          </a:p>
          <a:p>
            <a:pPr marR="1270" lvl="0" algn="just">
              <a:lnSpc>
                <a:spcPct val="107000"/>
              </a:lnSpc>
              <a:spcAft>
                <a:spcPts val="780"/>
              </a:spcAft>
              <a:tabLst>
                <a:tab pos="457200" algn="l"/>
              </a:tabLst>
            </a:pPr>
            <a:r>
              <a:rPr lang="en-IN" b="1"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6.  Revenue &amp; Pricing Trends:</a:t>
            </a:r>
            <a:endParaRPr lang="en-IN"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742950" marR="1270" lvl="1" indent="-285750" algn="just">
              <a:lnSpc>
                <a:spcPct val="107000"/>
              </a:lnSpc>
              <a:spcAft>
                <a:spcPts val="78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The YOY growth in average car prices suggests a favourable pricing strategy or increased demand for higher-priced models.</a:t>
            </a:r>
          </a:p>
          <a:p>
            <a:pPr marL="742950" marR="1270" lvl="1" indent="-285750" algn="just">
              <a:lnSpc>
                <a:spcPct val="107000"/>
              </a:lnSpc>
              <a:spcAft>
                <a:spcPts val="780"/>
              </a:spcAft>
              <a:buFont typeface="Wingdings" panose="05000000000000000000" pitchFamily="2" charset="2"/>
              <a:buChar char=""/>
            </a:pPr>
            <a:r>
              <a:rPr lang="en-IN" sz="16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Competitive pricing strategies may be required for brands with lower sales to enhance market penetration.</a:t>
            </a:r>
          </a:p>
        </p:txBody>
      </p:sp>
    </p:spTree>
    <p:extLst>
      <p:ext uri="{BB962C8B-B14F-4D97-AF65-F5344CB8AC3E}">
        <p14:creationId xmlns:p14="http://schemas.microsoft.com/office/powerpoint/2010/main" val="474070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DB45B7-DE01-9F90-CFAE-CE57099A07D5}"/>
              </a:ext>
            </a:extLst>
          </p:cNvPr>
          <p:cNvSpPr txBox="1"/>
          <p:nvPr/>
        </p:nvSpPr>
        <p:spPr>
          <a:xfrm>
            <a:off x="390419" y="1204260"/>
            <a:ext cx="11661168" cy="4000390"/>
          </a:xfrm>
          <a:prstGeom prst="rect">
            <a:avLst/>
          </a:prstGeom>
          <a:noFill/>
        </p:spPr>
        <p:txBody>
          <a:bodyPr wrap="square">
            <a:spAutoFit/>
          </a:bodyPr>
          <a:lstStyle/>
          <a:p>
            <a:pPr marL="6350" marR="1270" indent="-6350" algn="ctr">
              <a:lnSpc>
                <a:spcPct val="107000"/>
              </a:lnSpc>
              <a:spcAft>
                <a:spcPts val="780"/>
              </a:spcAft>
            </a:pPr>
            <a:r>
              <a:rPr lang="en-IN" sz="4000"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CONCLUSION:</a:t>
            </a:r>
            <a:endParaRPr lang="en-IN" sz="4000"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a:p>
            <a:pPr marL="6350" marR="1270" indent="-6350" algn="just">
              <a:lnSpc>
                <a:spcPct val="107000"/>
              </a:lnSpc>
              <a:spcAft>
                <a:spcPts val="780"/>
              </a:spcAft>
            </a:pPr>
            <a:endParaRPr lang="en-IN" sz="20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6350" marR="1270" indent="-6350" algn="just">
              <a:lnSpc>
                <a:spcPct val="107000"/>
              </a:lnSpc>
              <a:spcAft>
                <a:spcPts val="780"/>
              </a:spcAft>
            </a:pPr>
            <a:r>
              <a:rPr lang="en-IN" sz="20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The Car Sales Dashboard developed in Power BI provides actionable insights that empower dealerships and manufacturers to make data-driven decisions. By analysing sales trends, customer preferences, and regional performance, businesses can optimize their inventory management, enhance marketing strategies, and drive overall growth. The findings indicate strong market demand for SUVs and Hatchbacks, with Chevrolet, Ford, and Dodge leading sales. Regional insights highlight Austin and Janesville as key markets, while emerging markets like Pasco and Greenville offer growth opportunities.</a:t>
            </a:r>
          </a:p>
          <a:p>
            <a:pPr marL="6350" marR="1270" indent="-6350" algn="just">
              <a:lnSpc>
                <a:spcPct val="107000"/>
              </a:lnSpc>
              <a:spcAft>
                <a:spcPts val="780"/>
              </a:spcAft>
            </a:pPr>
            <a:r>
              <a:rPr lang="en-IN" sz="20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Moving forward, dealerships can leverage these insights to improve stock forecasting, tailor promotional campaigns, and refine pricing strategies, ultimately driving higher sales and profitability.</a:t>
            </a:r>
          </a:p>
        </p:txBody>
      </p:sp>
    </p:spTree>
    <p:extLst>
      <p:ext uri="{BB962C8B-B14F-4D97-AF65-F5344CB8AC3E}">
        <p14:creationId xmlns:p14="http://schemas.microsoft.com/office/powerpoint/2010/main" val="178828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AC6C-9724-BF5B-EE78-18A668E3A4EA}"/>
              </a:ext>
            </a:extLst>
          </p:cNvPr>
          <p:cNvSpPr>
            <a:spLocks noGrp="1"/>
          </p:cNvSpPr>
          <p:nvPr>
            <p:ph type="title"/>
          </p:nvPr>
        </p:nvSpPr>
        <p:spPr/>
        <p:txBody>
          <a:bodyPr/>
          <a:lstStyle/>
          <a:p>
            <a:pPr marL="16510" indent="-6350" algn="ctr">
              <a:lnSpc>
                <a:spcPct val="107000"/>
              </a:lnSpc>
              <a:spcAft>
                <a:spcPts val="1165"/>
              </a:spcAft>
            </a:pPr>
            <a:r>
              <a:rPr lang="en-IN" sz="1800" b="1" kern="100" dirty="0">
                <a:solidFill>
                  <a:srgbClr val="0D0D0D"/>
                </a:solidFill>
                <a:effectLst/>
                <a:latin typeface="Times New Roman" panose="02020603050405020304" pitchFamily="18" charset="0"/>
                <a:ea typeface="Times New Roman" panose="02020603050405020304" pitchFamily="18" charset="0"/>
              </a:rPr>
              <a:t> </a:t>
            </a:r>
            <a:br>
              <a:rPr lang="en-IN" sz="1800" kern="100" dirty="0">
                <a:solidFill>
                  <a:srgbClr val="000000"/>
                </a:solidFill>
                <a:effectLst/>
                <a:latin typeface="Times New Roman" panose="02020603050405020304" pitchFamily="18" charset="0"/>
                <a:ea typeface="Times New Roman" panose="02020603050405020304" pitchFamily="18" charset="0"/>
              </a:rPr>
            </a:br>
            <a:r>
              <a:rPr lang="en-IN" sz="4800" b="1" dirty="0">
                <a:solidFill>
                  <a:srgbClr val="0D0D0D"/>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INTRODUCTION </a:t>
            </a:r>
            <a:endParaRPr lang="en-IN" sz="48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0C03159-AB79-2845-FA28-14E36D5565C3}"/>
              </a:ext>
            </a:extLst>
          </p:cNvPr>
          <p:cNvSpPr>
            <a:spLocks noGrp="1"/>
          </p:cNvSpPr>
          <p:nvPr>
            <p:ph idx="1"/>
          </p:nvPr>
        </p:nvSpPr>
        <p:spPr/>
        <p:txBody>
          <a:bodyPr/>
          <a:lstStyle/>
          <a:p>
            <a:pPr algn="just"/>
            <a:r>
              <a:rPr lang="en-IN" sz="2800" kern="100" dirty="0">
                <a:solidFill>
                  <a:srgbClr val="0D0D0D"/>
                </a:solidFill>
                <a:latin typeface="Times New Roman" panose="02020603050405020304" pitchFamily="18" charset="0"/>
                <a:ea typeface="Times New Roman" panose="02020603050405020304" pitchFamily="18" charset="0"/>
              </a:rPr>
              <a:t>The Car Sales Dashboard was developed in Power BI to provide a comprehensive overview of sales performance for a car dealership. This dynamic and interactive dashboard enables stakeholders to track key performance indicators (KPIs), identify trends, and make data-driven decisions. The project was structured into various phases, including data import, modeling, DAX formula creation, visualization, and optimization. </a:t>
            </a:r>
            <a:endParaRPr lang="en-IN" sz="2800" kern="100" dirty="0">
              <a:solidFill>
                <a:srgbClr val="000000"/>
              </a:solidFill>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973383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hank you lettering on a Transparent Background 27392250 PNG">
            <a:extLst>
              <a:ext uri="{FF2B5EF4-FFF2-40B4-BE49-F238E27FC236}">
                <a16:creationId xmlns:a16="http://schemas.microsoft.com/office/drawing/2014/main" id="{ECBF0399-C3C4-BA42-1C42-F49B5A4F44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5007796" cy="39215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5D5589-70A2-90DC-57F1-B5198973829C}"/>
              </a:ext>
            </a:extLst>
          </p:cNvPr>
          <p:cNvSpPr txBox="1"/>
          <p:nvPr/>
        </p:nvSpPr>
        <p:spPr>
          <a:xfrm>
            <a:off x="842958" y="3582522"/>
            <a:ext cx="8054939" cy="2585323"/>
          </a:xfrm>
          <a:prstGeom prst="rect">
            <a:avLst/>
          </a:prstGeom>
          <a:noFill/>
        </p:spPr>
        <p:txBody>
          <a:bodyPr wrap="square" rtlCol="0">
            <a:spAutoFit/>
          </a:bodyPr>
          <a:lstStyle/>
          <a:p>
            <a:pPr algn="ctr"/>
            <a:r>
              <a:rPr lang="en-IN" sz="3600" dirty="0">
                <a:solidFill>
                  <a:schemeClr val="accent1">
                    <a:lumMod val="75000"/>
                  </a:schemeClr>
                </a:solidFill>
                <a:latin typeface="Times New Roman" panose="02020603050405020304" pitchFamily="18" charset="0"/>
                <a:cs typeface="Times New Roman" panose="02020603050405020304" pitchFamily="18" charset="0"/>
              </a:rPr>
              <a:t>Shivanand Satyappa Nashi</a:t>
            </a:r>
          </a:p>
          <a:p>
            <a:endParaRPr lang="en-IN" dirty="0"/>
          </a:p>
          <a:p>
            <a:endParaRPr lang="en-IN" dirty="0">
              <a:hlinkClick r:id="rId3"/>
            </a:endParaRPr>
          </a:p>
          <a:p>
            <a:r>
              <a:rPr lang="en-IN" dirty="0"/>
              <a:t>LinkedIn: </a:t>
            </a:r>
            <a:r>
              <a:rPr lang="en-IN" dirty="0">
                <a:hlinkClick r:id="rId3"/>
              </a:rPr>
              <a:t>https://www.linkedin.com/in/shivanand-s-nashi-79579821a</a:t>
            </a:r>
            <a:endParaRPr lang="en-IN" dirty="0"/>
          </a:p>
          <a:p>
            <a:r>
              <a:rPr lang="en-IN" dirty="0"/>
              <a:t>Email Id: </a:t>
            </a:r>
            <a:r>
              <a:rPr lang="en-IN" dirty="0">
                <a:hlinkClick r:id="rId4"/>
              </a:rPr>
              <a:t>Shivanandnashi97@gmail.com</a:t>
            </a:r>
            <a:endParaRPr lang="en-IN" dirty="0"/>
          </a:p>
          <a:p>
            <a:r>
              <a:rPr lang="en-IN" dirty="0"/>
              <a:t>GitHub: </a:t>
            </a:r>
            <a:r>
              <a:rPr lang="en-IN" dirty="0">
                <a:hlinkClick r:id="rId3"/>
              </a:rPr>
              <a:t>https://github.com/Gtshivanand/Car_Sales_Analysis_PowerBI-Dashboard</a:t>
            </a:r>
            <a:endParaRPr lang="en-IN" dirty="0"/>
          </a:p>
          <a:p>
            <a:endParaRPr lang="en-IN" dirty="0"/>
          </a:p>
        </p:txBody>
      </p:sp>
    </p:spTree>
    <p:extLst>
      <p:ext uri="{BB962C8B-B14F-4D97-AF65-F5344CB8AC3E}">
        <p14:creationId xmlns:p14="http://schemas.microsoft.com/office/powerpoint/2010/main" val="413558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4CE08D-2809-5E50-0E8C-38CB38595EF0}"/>
              </a:ext>
            </a:extLst>
          </p:cNvPr>
          <p:cNvSpPr txBox="1"/>
          <p:nvPr/>
        </p:nvSpPr>
        <p:spPr>
          <a:xfrm>
            <a:off x="472611" y="123290"/>
            <a:ext cx="11548153" cy="6348854"/>
          </a:xfrm>
          <a:prstGeom prst="rect">
            <a:avLst/>
          </a:prstGeom>
          <a:noFill/>
        </p:spPr>
        <p:txBody>
          <a:bodyPr wrap="square">
            <a:spAutoFit/>
          </a:bodyPr>
          <a:lstStyle/>
          <a:p>
            <a:pPr marL="6350" marR="8255" indent="-6350" algn="just">
              <a:lnSpc>
                <a:spcPct val="110000"/>
              </a:lnSpc>
              <a:spcAft>
                <a:spcPts val="875"/>
              </a:spcAft>
            </a:pPr>
            <a:r>
              <a:rPr lang="en-IN"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PROJECT BACKGROUND:</a:t>
            </a:r>
          </a:p>
          <a:p>
            <a:pPr marL="6350" marR="1270" indent="-6350" algn="just">
              <a:lnSpc>
                <a:spcPct val="110000"/>
              </a:lnSpc>
              <a:spcAft>
                <a:spcPts val="1270"/>
              </a:spcAft>
            </a:pPr>
            <a:r>
              <a:rPr lang="en-IN"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The project is centred around the critical analysis of a car dealership. The report evaluates the development and implementation of a Power BI Car Sales Dashboard for the same. The dashboard aims to optimize sales performance tracking and enable data-driven decision-making. </a:t>
            </a:r>
          </a:p>
          <a:p>
            <a:pPr marL="6350" marR="1270" indent="-6350" algn="just">
              <a:lnSpc>
                <a:spcPct val="108000"/>
              </a:lnSpc>
              <a:spcAft>
                <a:spcPts val="320"/>
              </a:spcAft>
            </a:pPr>
            <a:r>
              <a:rPr lang="en-IN"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PROBLEM STATEMENT: </a:t>
            </a:r>
            <a:endParaRPr lang="en-IN"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a:p>
            <a:pPr marL="6350" marR="1270" indent="-6350" algn="just">
              <a:lnSpc>
                <a:spcPct val="107000"/>
              </a:lnSpc>
              <a:spcAft>
                <a:spcPts val="350"/>
              </a:spcAft>
            </a:pPr>
            <a:r>
              <a:rPr lang="en-IN" b="1"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endParaRPr lang="en-IN"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6350" marR="1270" indent="-6350" algn="just">
              <a:lnSpc>
                <a:spcPct val="111000"/>
              </a:lnSpc>
              <a:spcAft>
                <a:spcPts val="65"/>
              </a:spcAft>
            </a:pPr>
            <a:r>
              <a:rPr lang="en-IN"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BACKGROUND: </a:t>
            </a:r>
            <a:endParaRPr lang="en-IN"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a:p>
            <a:pPr marL="6350" marR="1270" indent="-6350" algn="just">
              <a:lnSpc>
                <a:spcPct val="110000"/>
              </a:lnSpc>
              <a:spcAft>
                <a:spcPts val="30"/>
              </a:spcAft>
            </a:pPr>
            <a:r>
              <a:rPr lang="en-IN"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Limited visibility into real-time sales performance makes it difficult for dealerships and manufacturers to make timely decisions regarding inventory, pricing, and marketing strategies. </a:t>
            </a:r>
          </a:p>
          <a:p>
            <a:pPr marL="6350" marR="1270" indent="-6350" algn="just">
              <a:lnSpc>
                <a:spcPct val="107000"/>
              </a:lnSpc>
              <a:spcAft>
                <a:spcPts val="95"/>
              </a:spcAft>
            </a:pPr>
            <a:r>
              <a:rPr lang="en-IN"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 </a:t>
            </a:r>
          </a:p>
          <a:p>
            <a:pPr marL="6350" marR="1270" indent="-6350" algn="just">
              <a:lnSpc>
                <a:spcPct val="111000"/>
              </a:lnSpc>
              <a:spcAft>
                <a:spcPts val="65"/>
              </a:spcAft>
            </a:pPr>
            <a:r>
              <a:rPr lang="en-IN"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OBJECTIVE: </a:t>
            </a:r>
            <a:r>
              <a:rPr lang="en-IN"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Develop a Power BI dashboard to monitor and analyse key car sales metrics, offering clear insights into sales trends, inventory turnover, and customer purchasing behavior. </a:t>
            </a:r>
          </a:p>
          <a:p>
            <a:pPr marL="6350" marR="1270" indent="-6350" algn="just">
              <a:lnSpc>
                <a:spcPct val="111000"/>
              </a:lnSpc>
              <a:spcAft>
                <a:spcPts val="65"/>
              </a:spcAft>
            </a:pPr>
            <a:r>
              <a:rPr lang="en-IN"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SCOPE: </a:t>
            </a:r>
            <a:endParaRPr lang="en-IN"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a:p>
            <a:pPr marL="6350" marR="1270" indent="-6350" algn="just">
              <a:lnSpc>
                <a:spcPct val="110000"/>
              </a:lnSpc>
              <a:spcAft>
                <a:spcPts val="70"/>
              </a:spcAft>
            </a:pPr>
            <a:r>
              <a:rPr lang="en-IN"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The dashboard will focus on: </a:t>
            </a:r>
          </a:p>
          <a:p>
            <a:pPr marL="742950" marR="1270" lvl="1" indent="-285750" algn="just" fontAlgn="base">
              <a:lnSpc>
                <a:spcPct val="111000"/>
              </a:lnSpc>
              <a:spcAft>
                <a:spcPts val="65"/>
              </a:spcAft>
              <a:buClr>
                <a:srgbClr val="000000"/>
              </a:buClr>
              <a:buSzPts val="10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Total car sales and revenue analysis </a:t>
            </a:r>
          </a:p>
          <a:p>
            <a:pPr marL="742950" marR="1270" lvl="1" indent="-285750" algn="just" fontAlgn="base">
              <a:lnSpc>
                <a:spcPct val="111000"/>
              </a:lnSpc>
              <a:spcAft>
                <a:spcPts val="65"/>
              </a:spcAft>
              <a:buClr>
                <a:srgbClr val="000000"/>
              </a:buClr>
              <a:buSzPts val="10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Brand and model performance tracking </a:t>
            </a:r>
          </a:p>
          <a:p>
            <a:pPr marL="742950" marR="1270" lvl="1" indent="-285750" algn="just" fontAlgn="base">
              <a:lnSpc>
                <a:spcPct val="111000"/>
              </a:lnSpc>
              <a:spcAft>
                <a:spcPts val="65"/>
              </a:spcAft>
              <a:buClr>
                <a:srgbClr val="000000"/>
              </a:buClr>
              <a:buSzPts val="10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Regional and dealership-wise sales comparison </a:t>
            </a:r>
          </a:p>
          <a:p>
            <a:pPr marL="742950" marR="1270" lvl="1" indent="-285750" algn="just" fontAlgn="base">
              <a:lnSpc>
                <a:spcPct val="111000"/>
              </a:lnSpc>
              <a:spcAft>
                <a:spcPts val="65"/>
              </a:spcAft>
              <a:buClr>
                <a:srgbClr val="000000"/>
              </a:buClr>
              <a:buSzPts val="10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Customer preferences and demographic insights </a:t>
            </a:r>
          </a:p>
          <a:p>
            <a:pPr marL="742950" marR="1270" lvl="1" indent="-285750" algn="just" fontAlgn="base">
              <a:lnSpc>
                <a:spcPct val="111000"/>
              </a:lnSpc>
              <a:spcAft>
                <a:spcPts val="65"/>
              </a:spcAft>
              <a:buClr>
                <a:srgbClr val="000000"/>
              </a:buClr>
              <a:buSzPts val="1000"/>
              <a:buFont typeface="Arial" panose="020B0604020202020204" pitchFamily="34" charset="0"/>
              <a:buChar char="•"/>
            </a:pPr>
            <a:r>
              <a:rPr lang="en-IN" u="none" strike="noStrike" kern="100" dirty="0">
                <a:solidFill>
                  <a:srgbClr val="000000"/>
                </a:solidFill>
                <a:effectLst/>
                <a:uFill>
                  <a:solidFill>
                    <a:srgbClr val="000000"/>
                  </a:solidFill>
                </a:uFill>
                <a:latin typeface="Times New Roman" panose="02020603050405020304" pitchFamily="18" charset="0"/>
                <a:ea typeface="Arial" panose="020B0604020202020204" pitchFamily="34" charset="0"/>
                <a:cs typeface="Times New Roman" panose="02020603050405020304" pitchFamily="18" charset="0"/>
              </a:rPr>
              <a:t>Inventory vs. sales analysis </a:t>
            </a:r>
          </a:p>
        </p:txBody>
      </p:sp>
    </p:spTree>
    <p:extLst>
      <p:ext uri="{BB962C8B-B14F-4D97-AF65-F5344CB8AC3E}">
        <p14:creationId xmlns:p14="http://schemas.microsoft.com/office/powerpoint/2010/main" val="3300557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1E1B90-DED0-9A1D-9178-405EA50C0E75}"/>
              </a:ext>
            </a:extLst>
          </p:cNvPr>
          <p:cNvSpPr txBox="1"/>
          <p:nvPr/>
        </p:nvSpPr>
        <p:spPr>
          <a:xfrm>
            <a:off x="308225" y="298948"/>
            <a:ext cx="11784458" cy="4435830"/>
          </a:xfrm>
          <a:prstGeom prst="rect">
            <a:avLst/>
          </a:prstGeom>
          <a:noFill/>
        </p:spPr>
        <p:txBody>
          <a:bodyPr wrap="square">
            <a:spAutoFit/>
          </a:bodyPr>
          <a:lstStyle/>
          <a:p>
            <a:pPr marL="6350" marR="1270" indent="-6350" algn="just">
              <a:lnSpc>
                <a:spcPct val="111000"/>
              </a:lnSpc>
              <a:spcAft>
                <a:spcPts val="65"/>
              </a:spcAft>
            </a:pPr>
            <a:r>
              <a:rPr lang="en-IN" kern="100" dirty="0">
                <a:solidFill>
                  <a:srgbClr val="000000"/>
                </a:solidFill>
                <a:effectLst/>
                <a:latin typeface="Times New Roman" panose="02020603050405020304" pitchFamily="18" charset="0"/>
                <a:ea typeface="Tahoma" panose="020B0604030504040204" pitchFamily="34" charset="0"/>
              </a:rPr>
              <a:t> </a:t>
            </a:r>
            <a:endParaRPr lang="en-IN" sz="20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6350" marR="1270" indent="-6350" algn="just">
              <a:lnSpc>
                <a:spcPct val="111000"/>
              </a:lnSpc>
              <a:spcAft>
                <a:spcPts val="65"/>
              </a:spcAft>
            </a:pPr>
            <a:r>
              <a:rPr lang="en-IN" sz="2000"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PROJECT OBJECTIVE:</a:t>
            </a:r>
            <a:endParaRPr lang="en-IN" sz="2000"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a:p>
            <a:pPr marL="6350" marR="1270" indent="-6350" algn="just">
              <a:lnSpc>
                <a:spcPct val="110000"/>
              </a:lnSpc>
              <a:spcAft>
                <a:spcPts val="760"/>
              </a:spcAft>
            </a:pPr>
            <a:r>
              <a:rPr lang="en-IN" sz="20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The objective of this project is to design and develop a dynamic and interactive Car Sales Dashboard using Power BI that enables the efficient tracking and evaluation of sales data. By leveraging the power of data visualization, the dashboard empowers decision-makers to make informed choices with the help of some critical KPIs related to car sales, optimize inventory management, and ultimately drive business growth within the automotive industry. </a:t>
            </a:r>
          </a:p>
          <a:p>
            <a:pPr marL="6350" marR="1270" indent="-6350" algn="just">
              <a:lnSpc>
                <a:spcPct val="110000"/>
              </a:lnSpc>
              <a:spcAft>
                <a:spcPts val="760"/>
              </a:spcAft>
            </a:pPr>
            <a:r>
              <a:rPr lang="en-IN" sz="20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p>
          <a:p>
            <a:pPr marL="6350" marR="1270" indent="-6350" algn="just">
              <a:lnSpc>
                <a:spcPct val="110000"/>
              </a:lnSpc>
              <a:spcAft>
                <a:spcPts val="760"/>
              </a:spcAft>
            </a:pPr>
            <a:r>
              <a:rPr lang="en-IN" sz="2000"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DATA OVERVIEW :</a:t>
            </a:r>
            <a:endParaRPr lang="en-IN" sz="2000"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endParaRPr>
          </a:p>
          <a:p>
            <a:pPr marL="6350" marR="1270" indent="-6350" algn="just">
              <a:lnSpc>
                <a:spcPct val="110000"/>
              </a:lnSpc>
              <a:spcAft>
                <a:spcPts val="760"/>
              </a:spcAft>
            </a:pPr>
            <a:r>
              <a:rPr lang="en-IN" sz="2000" kern="1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The data modelled in the project is of a 2 years span (i.e., 2022 and 2023). It consists of 23907 rows and 16 columns. There are various columns like Car Id, Date, Customer Name, Gender, Annual Income, Dealer Name, Company, Model, Engine, Transmission, Colour, Price, Dealer Number, Body Style, Phone and Dealer Region. Car ID column is a column with unique and non-null values. </a:t>
            </a:r>
          </a:p>
        </p:txBody>
      </p:sp>
    </p:spTree>
    <p:extLst>
      <p:ext uri="{BB962C8B-B14F-4D97-AF65-F5344CB8AC3E}">
        <p14:creationId xmlns:p14="http://schemas.microsoft.com/office/powerpoint/2010/main" val="146459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BB3C18-DC20-212C-FFCB-B93B695E4C54}"/>
              </a:ext>
            </a:extLst>
          </p:cNvPr>
          <p:cNvSpPr txBox="1"/>
          <p:nvPr/>
        </p:nvSpPr>
        <p:spPr>
          <a:xfrm>
            <a:off x="0" y="1"/>
            <a:ext cx="12192000" cy="9448805"/>
          </a:xfrm>
          <a:prstGeom prst="rect">
            <a:avLst/>
          </a:prstGeom>
          <a:noFill/>
        </p:spPr>
        <p:txBody>
          <a:bodyPr wrap="square">
            <a:spAutoFit/>
          </a:bodyPr>
          <a:lstStyle/>
          <a:p>
            <a:pPr lvl="0" algn="just" fontAlgn="base">
              <a:lnSpc>
                <a:spcPct val="107000"/>
              </a:lnSpc>
              <a:spcAft>
                <a:spcPts val="1140"/>
              </a:spcAft>
              <a:buClr>
                <a:srgbClr val="000000"/>
              </a:buClr>
              <a:buSzPts val="1600"/>
            </a:pPr>
            <a:r>
              <a:rPr lang="en-IN" sz="1400" b="1" u="none" strike="noStrike" kern="100" dirty="0">
                <a:solidFill>
                  <a:srgbClr val="0D0D0D"/>
                </a:solidFill>
                <a:effectLst>
                  <a:outerShdw blurRad="38100" dist="38100" dir="2700000" algn="tl">
                    <a:srgbClr val="000000">
                      <a:alpha val="43137"/>
                    </a:srgbClr>
                  </a:outerShdw>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DAX Formulas and Their Role :</a:t>
            </a:r>
            <a:endParaRPr lang="en-IN" sz="1400" b="1" kern="100" dirty="0">
              <a:solidFill>
                <a:srgbClr val="0D0D0D"/>
              </a:solidFill>
              <a:effectLst>
                <a:outerShdw blurRad="38100" dist="38100" dir="2700000" algn="tl">
                  <a:srgbClr val="000000">
                    <a:alpha val="43137"/>
                  </a:srgbClr>
                </a:outerShdw>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algn="just" fontAlgn="base">
              <a:lnSpc>
                <a:spcPct val="107000"/>
              </a:lnSpc>
              <a:spcAft>
                <a:spcPts val="1140"/>
              </a:spcAft>
              <a:buClr>
                <a:srgbClr val="000000"/>
              </a:buClr>
              <a:buSzPts val="1600"/>
            </a:pPr>
            <a:r>
              <a:rPr lang="en-IN" sz="1400" b="1" kern="100" dirty="0">
                <a:solidFill>
                  <a:srgbClr val="0D0D0D"/>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Sales Overview:</a:t>
            </a:r>
          </a:p>
          <a:p>
            <a:pPr marL="285750" indent="-285750" algn="just" fontAlgn="base">
              <a:lnSpc>
                <a:spcPct val="107000"/>
              </a:lnSpc>
              <a:spcAft>
                <a:spcPts val="1140"/>
              </a:spcAft>
              <a:buClr>
                <a:srgbClr val="000000"/>
              </a:buClr>
              <a:buSzPts val="1600"/>
              <a:buFont typeface="Wingdings" panose="05000000000000000000" pitchFamily="2" charset="2"/>
              <a:buChar char="v"/>
            </a:pPr>
            <a:r>
              <a:rPr lang="en-IN" sz="1400" b="1"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rPr>
              <a:t>YTD Total Sale: </a:t>
            </a:r>
          </a:p>
          <a:p>
            <a:pPr algn="just" fontAlgn="base">
              <a:lnSpc>
                <a:spcPct val="107000"/>
              </a:lnSpc>
              <a:spcAft>
                <a:spcPts val="1140"/>
              </a:spcAft>
              <a:buClr>
                <a:srgbClr val="000000"/>
              </a:buClr>
              <a:buSzPts val="1600"/>
            </a:pPr>
            <a:r>
              <a:rPr lang="en-IN" sz="1400" b="1" kern="100" dirty="0">
                <a:solidFill>
                  <a:srgbClr val="000000"/>
                </a:solidFill>
                <a:effectLst/>
                <a:highlight>
                  <a:srgbClr val="FFFF00"/>
                </a:highlight>
                <a:latin typeface="Times New Roman" panose="02020603050405020304" pitchFamily="18" charset="0"/>
                <a:ea typeface="Times New Roman" panose="02020603050405020304" pitchFamily="18" charset="0"/>
              </a:rPr>
              <a:t>[YTD Total Sales] = TOTALYTD(SUM(car_data[Price ($)]),'Calender Table'[Date])</a:t>
            </a:r>
            <a:endParaRPr lang="en-IN" sz="1400" b="1" kern="100" dirty="0">
              <a:solidFill>
                <a:srgbClr val="000000"/>
              </a:solidFill>
              <a:highlight>
                <a:srgbClr val="FFFF00"/>
              </a:highlight>
              <a:latin typeface="Times New Roman" panose="02020603050405020304" pitchFamily="18" charset="0"/>
              <a:ea typeface="Times New Roman" panose="02020603050405020304" pitchFamily="18" charset="0"/>
            </a:endParaRPr>
          </a:p>
          <a:p>
            <a:pPr marL="285750" indent="-285750" algn="just" fontAlgn="base">
              <a:lnSpc>
                <a:spcPct val="107000"/>
              </a:lnSpc>
              <a:spcAft>
                <a:spcPts val="1140"/>
              </a:spcAft>
              <a:buClr>
                <a:srgbClr val="000000"/>
              </a:buClr>
              <a:buSzPts val="1600"/>
              <a:buFont typeface="Wingdings" panose="05000000000000000000" pitchFamily="2" charset="2"/>
              <a:buChar char="ü"/>
            </a:pPr>
            <a:r>
              <a:rPr lang="en-IN" sz="1400" kern="100" dirty="0">
                <a:solidFill>
                  <a:srgbClr val="000000"/>
                </a:solidFill>
                <a:effectLst/>
                <a:latin typeface="Times New Roman" panose="02020603050405020304" pitchFamily="18" charset="0"/>
                <a:ea typeface="Times New Roman" panose="02020603050405020304" pitchFamily="18" charset="0"/>
              </a:rPr>
              <a:t>Aggregates total sales from the start of the year to the current date. </a:t>
            </a:r>
          </a:p>
          <a:p>
            <a:pPr marL="285750" marR="8255" lvl="0" indent="-285750" algn="just">
              <a:lnSpc>
                <a:spcPct val="107000"/>
              </a:lnSpc>
              <a:spcAft>
                <a:spcPts val="1165"/>
              </a:spcAft>
              <a:buFont typeface="Wingdings" panose="05000000000000000000" pitchFamily="2" charset="2"/>
              <a:buChar char="ü"/>
            </a:pPr>
            <a:r>
              <a:rPr lang="en-IN" sz="1400" kern="100" dirty="0">
                <a:solidFill>
                  <a:srgbClr val="000000"/>
                </a:solidFill>
                <a:effectLst/>
                <a:latin typeface="Times New Roman" panose="02020603050405020304" pitchFamily="18" charset="0"/>
                <a:ea typeface="Times New Roman" panose="02020603050405020304" pitchFamily="18" charset="0"/>
              </a:rPr>
              <a:t>Helps track cumulative sales performance year-to-date. </a:t>
            </a:r>
          </a:p>
          <a:p>
            <a:pPr marL="285750" marR="8255" indent="-285750" algn="just">
              <a:lnSpc>
                <a:spcPct val="107000"/>
              </a:lnSpc>
              <a:spcAft>
                <a:spcPts val="1165"/>
              </a:spcAft>
              <a:buFont typeface="Wingdings" panose="05000000000000000000" pitchFamily="2" charset="2"/>
              <a:buChar char="v"/>
            </a:pPr>
            <a:r>
              <a:rPr lang="en-IN" sz="1400" b="1"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rPr>
              <a:t>PYTD Total Sales:</a:t>
            </a:r>
            <a:endParaRPr lang="en-IN" sz="14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marR="8255" algn="just">
              <a:lnSpc>
                <a:spcPct val="107000"/>
              </a:lnSpc>
              <a:spcAft>
                <a:spcPts val="1165"/>
              </a:spcAft>
            </a:pPr>
            <a:r>
              <a:rPr lang="en-IN" sz="1400" b="1" kern="100" dirty="0">
                <a:solidFill>
                  <a:srgbClr val="000000"/>
                </a:solidFill>
                <a:effectLst/>
                <a:highlight>
                  <a:srgbClr val="FFFF00"/>
                </a:highlight>
                <a:latin typeface="Times New Roman" panose="02020603050405020304" pitchFamily="18" charset="0"/>
                <a:ea typeface="Times New Roman" panose="02020603050405020304" pitchFamily="18" charset="0"/>
              </a:rPr>
              <a:t>[PYTD Total Sales] = CALCULATE(SUM(car_data[Price ($)]),SAMEPERIODLASTYEAR('Calender Table'[Date]))</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285750" lvl="0" indent="-285750" algn="just">
              <a:lnSpc>
                <a:spcPct val="107000"/>
              </a:lnSpc>
              <a:spcAft>
                <a:spcPts val="1140"/>
              </a:spcAft>
              <a:buFont typeface="Wingdings" panose="05000000000000000000" pitchFamily="2" charset="2"/>
              <a:buChar char="ü"/>
            </a:pPr>
            <a:r>
              <a:rPr lang="en-IN" sz="1400" kern="100" dirty="0">
                <a:solidFill>
                  <a:srgbClr val="000000"/>
                </a:solidFill>
                <a:effectLst/>
                <a:latin typeface="Times New Roman" panose="02020603050405020304" pitchFamily="18" charset="0"/>
                <a:ea typeface="Times New Roman" panose="02020603050405020304" pitchFamily="18" charset="0"/>
              </a:rPr>
              <a:t>Calculates sales for the same period in the previous year. </a:t>
            </a:r>
          </a:p>
          <a:p>
            <a:pPr marL="285750" lvl="0" indent="-285750" algn="just">
              <a:lnSpc>
                <a:spcPct val="107000"/>
              </a:lnSpc>
              <a:spcAft>
                <a:spcPts val="1140"/>
              </a:spcAft>
              <a:buFont typeface="Wingdings" panose="05000000000000000000" pitchFamily="2" charset="2"/>
              <a:buChar char="ü"/>
            </a:pPr>
            <a:r>
              <a:rPr lang="en-IN" sz="1400" kern="100" dirty="0">
                <a:solidFill>
                  <a:srgbClr val="000000"/>
                </a:solidFill>
                <a:effectLst/>
                <a:latin typeface="Times New Roman" panose="02020603050405020304" pitchFamily="18" charset="0"/>
                <a:ea typeface="Times New Roman" panose="02020603050405020304" pitchFamily="18" charset="0"/>
              </a:rPr>
              <a:t>Used for year-over-year comparison. </a:t>
            </a:r>
          </a:p>
          <a:p>
            <a:pPr marL="285750" indent="-285750" algn="just">
              <a:lnSpc>
                <a:spcPct val="107000"/>
              </a:lnSpc>
              <a:spcAft>
                <a:spcPts val="1140"/>
              </a:spcAft>
              <a:buFont typeface="Wingdings" panose="05000000000000000000" pitchFamily="2" charset="2"/>
              <a:buChar char="v"/>
            </a:pPr>
            <a:r>
              <a:rPr lang="en-IN" sz="1400" b="1"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rPr>
              <a:t>Sales Difference: </a:t>
            </a:r>
            <a:endParaRPr lang="en-IN" sz="1400" kern="100" dirty="0">
              <a:solidFill>
                <a:srgbClr val="000000"/>
              </a:solidFill>
              <a:uFill>
                <a:solidFill>
                  <a:srgbClr val="000000"/>
                </a:solidFill>
              </a:uFill>
              <a:latin typeface="Times New Roman" panose="02020603050405020304" pitchFamily="18" charset="0"/>
              <a:ea typeface="Times New Roman" panose="02020603050405020304" pitchFamily="18" charset="0"/>
            </a:endParaRPr>
          </a:p>
          <a:p>
            <a:pPr algn="just">
              <a:lnSpc>
                <a:spcPct val="107000"/>
              </a:lnSpc>
              <a:spcAft>
                <a:spcPts val="1140"/>
              </a:spcAft>
            </a:pPr>
            <a:r>
              <a:rPr lang="en-IN" sz="1400" b="1" kern="100" dirty="0">
                <a:solidFill>
                  <a:srgbClr val="000000"/>
                </a:solidFill>
                <a:effectLst/>
                <a:highlight>
                  <a:srgbClr val="FFFF00"/>
                </a:highlight>
                <a:latin typeface="Times New Roman" panose="02020603050405020304" pitchFamily="18" charset="0"/>
                <a:ea typeface="Times New Roman" panose="02020603050405020304" pitchFamily="18" charset="0"/>
              </a:rPr>
              <a:t>[Sales Difference] = [YTD Total Sales]-[PYTD Total Sales]</a:t>
            </a:r>
          </a:p>
          <a:p>
            <a:pPr algn="just">
              <a:lnSpc>
                <a:spcPct val="107000"/>
              </a:lnSpc>
              <a:spcAft>
                <a:spcPts val="1140"/>
              </a:spcAft>
            </a:pPr>
            <a:r>
              <a:rPr lang="en-IN" sz="1400" kern="100" dirty="0">
                <a:solidFill>
                  <a:srgbClr val="000000"/>
                </a:solidFill>
                <a:effectLst/>
                <a:latin typeface="Times New Roman" panose="02020603050405020304" pitchFamily="18" charset="0"/>
                <a:ea typeface="Times New Roman" panose="02020603050405020304" pitchFamily="18" charset="0"/>
              </a:rPr>
              <a:t>Provides the absolute difference in sales between the current and previous year-to-date. </a:t>
            </a:r>
          </a:p>
          <a:p>
            <a:pPr marL="285750" lvl="0" indent="-285750" algn="just" fontAlgn="base">
              <a:lnSpc>
                <a:spcPct val="107000"/>
              </a:lnSpc>
              <a:spcAft>
                <a:spcPts val="1140"/>
              </a:spcAft>
              <a:buClr>
                <a:srgbClr val="000000"/>
              </a:buClr>
              <a:buSzPts val="1000"/>
              <a:buFont typeface="Wingdings" panose="05000000000000000000" pitchFamily="2" charset="2"/>
              <a:buChar char="v"/>
            </a:pPr>
            <a:r>
              <a:rPr lang="en-IN" sz="1400" b="1"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rPr>
              <a:t>YoY Sales Growth</a:t>
            </a:r>
            <a:r>
              <a:rPr lang="en-IN" sz="1400"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rPr>
              <a:t>:</a:t>
            </a:r>
          </a:p>
          <a:p>
            <a:pPr algn="just" fontAlgn="base">
              <a:lnSpc>
                <a:spcPct val="107000"/>
              </a:lnSpc>
              <a:spcAft>
                <a:spcPts val="1140"/>
              </a:spcAft>
              <a:buClr>
                <a:srgbClr val="000000"/>
              </a:buClr>
              <a:buSzPts val="1000"/>
            </a:pPr>
            <a:r>
              <a:rPr lang="en-IN" sz="1400" b="1" kern="100" dirty="0">
                <a:solidFill>
                  <a:srgbClr val="000000"/>
                </a:solidFill>
                <a:effectLst/>
                <a:highlight>
                  <a:srgbClr val="FFFF00"/>
                </a:highlight>
                <a:latin typeface="Times New Roman" panose="02020603050405020304" pitchFamily="18" charset="0"/>
                <a:ea typeface="Times New Roman" panose="02020603050405020304" pitchFamily="18" charset="0"/>
              </a:rPr>
              <a:t>[YOY Sales growth] = [Sales Difference] / [PYTD Total Sales]</a:t>
            </a:r>
          </a:p>
          <a:p>
            <a:pPr algn="just" fontAlgn="base">
              <a:lnSpc>
                <a:spcPct val="107000"/>
              </a:lnSpc>
              <a:spcAft>
                <a:spcPts val="1140"/>
              </a:spcAft>
              <a:buClr>
                <a:srgbClr val="000000"/>
              </a:buClr>
              <a:buSzPts val="1000"/>
            </a:pPr>
            <a:r>
              <a:rPr lang="en-IN" sz="1400" kern="100" dirty="0">
                <a:solidFill>
                  <a:srgbClr val="000000"/>
                </a:solidFill>
                <a:effectLst/>
                <a:latin typeface="Times New Roman" panose="02020603050405020304" pitchFamily="18" charset="0"/>
                <a:ea typeface="Times New Roman" panose="02020603050405020304" pitchFamily="18" charset="0"/>
              </a:rPr>
              <a:t>Calculates year-over-year sales growth as a percentage. </a:t>
            </a:r>
          </a:p>
          <a:p>
            <a:pPr algn="just">
              <a:lnSpc>
                <a:spcPct val="107000"/>
              </a:lnSpc>
              <a:spcAft>
                <a:spcPts val="1140"/>
              </a:spcAft>
            </a:pPr>
            <a:endParaRPr lang="en-IN" sz="1400" kern="100" dirty="0">
              <a:solidFill>
                <a:srgbClr val="000000"/>
              </a:solidFill>
              <a:effectLst/>
              <a:latin typeface="Times New Roman" panose="02020603050405020304" pitchFamily="18" charset="0"/>
              <a:ea typeface="Times New Roman" panose="02020603050405020304" pitchFamily="18" charset="0"/>
            </a:endParaRPr>
          </a:p>
          <a:p>
            <a:pPr algn="just">
              <a:lnSpc>
                <a:spcPct val="107000"/>
              </a:lnSpc>
              <a:spcAft>
                <a:spcPts val="1140"/>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lvl="0" algn="just">
              <a:lnSpc>
                <a:spcPct val="107000"/>
              </a:lnSpc>
              <a:spcAft>
                <a:spcPts val="1140"/>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R="8255" lvl="0" algn="just">
              <a:lnSpc>
                <a:spcPct val="107000"/>
              </a:lnSpc>
              <a:spcAft>
                <a:spcPts val="1165"/>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algn="just" fontAlgn="base">
              <a:lnSpc>
                <a:spcPct val="107000"/>
              </a:lnSpc>
              <a:spcAft>
                <a:spcPts val="1140"/>
              </a:spcAft>
              <a:buClr>
                <a:srgbClr val="000000"/>
              </a:buClr>
              <a:buSzPts val="1600"/>
            </a:pP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a:p>
            <a:pPr algn="just" fontAlgn="base">
              <a:lnSpc>
                <a:spcPct val="107000"/>
              </a:lnSpc>
              <a:spcAft>
                <a:spcPts val="1140"/>
              </a:spcAft>
              <a:buClr>
                <a:srgbClr val="000000"/>
              </a:buClr>
              <a:buSzPts val="1600"/>
            </a:pPr>
            <a:endParaRPr lang="en-IN" sz="1800"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lvl="0" algn="just" fontAlgn="base">
              <a:lnSpc>
                <a:spcPct val="107000"/>
              </a:lnSpc>
              <a:spcAft>
                <a:spcPts val="1140"/>
              </a:spcAft>
              <a:buClr>
                <a:srgbClr val="000000"/>
              </a:buClr>
              <a:buSzPts val="1600"/>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a:lnSpc>
                <a:spcPts val="1350"/>
              </a:lnSpc>
            </a:pPr>
            <a:endParaRPr lang="en-IN" b="1" kern="100" dirty="0">
              <a:solidFill>
                <a:srgbClr val="000000"/>
              </a:solidFill>
              <a:effectLst>
                <a:outerShdw blurRad="38100" dist="38100" dir="2700000" algn="tl">
                  <a:srgbClr val="000000">
                    <a:alpha val="43137"/>
                  </a:srgbClr>
                </a:outerShdw>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6350" algn="just">
              <a:lnSpc>
                <a:spcPct val="107000"/>
              </a:lnSpc>
              <a:spcAft>
                <a:spcPts val="1140"/>
              </a:spcAft>
            </a:pPr>
            <a:r>
              <a:rPr lang="en-IN" sz="1200" b="1" kern="100" dirty="0">
                <a:solidFill>
                  <a:srgbClr val="0D0D0D"/>
                </a:solidFill>
                <a:effectLst/>
                <a:latin typeface="Times New Roman" panose="02020603050405020304" pitchFamily="18" charset="0"/>
                <a:ea typeface="Times New Roman" panose="02020603050405020304" pitchFamily="18" charset="0"/>
              </a:rPr>
              <a:t> </a:t>
            </a:r>
            <a:endParaRPr lang="en-IN" sz="12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27657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331F8B-1294-23E8-22F8-926494319C5B}"/>
              </a:ext>
            </a:extLst>
          </p:cNvPr>
          <p:cNvSpPr txBox="1"/>
          <p:nvPr/>
        </p:nvSpPr>
        <p:spPr>
          <a:xfrm>
            <a:off x="120720" y="164944"/>
            <a:ext cx="11632916" cy="7639079"/>
          </a:xfrm>
          <a:prstGeom prst="rect">
            <a:avLst/>
          </a:prstGeom>
          <a:noFill/>
        </p:spPr>
        <p:txBody>
          <a:bodyPr wrap="square">
            <a:spAutoFit/>
          </a:bodyPr>
          <a:lstStyle/>
          <a:p>
            <a:pPr marL="285750" lvl="0" indent="-285750" algn="just" fontAlgn="base">
              <a:lnSpc>
                <a:spcPct val="107000"/>
              </a:lnSpc>
              <a:spcAft>
                <a:spcPts val="1140"/>
              </a:spcAft>
              <a:buClr>
                <a:srgbClr val="000000"/>
              </a:buClr>
              <a:buSzPts val="1000"/>
              <a:buFont typeface="Wingdings" panose="05000000000000000000" pitchFamily="2" charset="2"/>
              <a:buChar char="v"/>
            </a:pPr>
            <a:r>
              <a:rPr lang="en-IN" sz="1400" b="1"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rPr>
              <a:t>MTD Total Sales</a:t>
            </a:r>
            <a:r>
              <a:rPr lang="en-IN" sz="1400"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rPr>
              <a:t>: </a:t>
            </a:r>
            <a:endParaRPr lang="en-IN" sz="1400" kern="100" dirty="0">
              <a:solidFill>
                <a:srgbClr val="000000"/>
              </a:solidFill>
              <a:uFill>
                <a:solidFill>
                  <a:srgbClr val="000000"/>
                </a:solidFill>
              </a:uFill>
              <a:latin typeface="Times New Roman" panose="02020603050405020304" pitchFamily="18" charset="0"/>
              <a:ea typeface="Times New Roman" panose="02020603050405020304" pitchFamily="18" charset="0"/>
            </a:endParaRPr>
          </a:p>
          <a:p>
            <a:pPr lvl="0" algn="just" fontAlgn="base">
              <a:lnSpc>
                <a:spcPct val="107000"/>
              </a:lnSpc>
              <a:spcAft>
                <a:spcPts val="1140"/>
              </a:spcAft>
              <a:buClr>
                <a:srgbClr val="000000"/>
              </a:buClr>
              <a:buSzPts val="1000"/>
            </a:pPr>
            <a:r>
              <a:rPr lang="en-IN" sz="1400" b="1" kern="100" dirty="0">
                <a:solidFill>
                  <a:srgbClr val="0D0D0D"/>
                </a:solidFill>
                <a:effectLst/>
                <a:highlight>
                  <a:srgbClr val="FFFF00"/>
                </a:highlight>
                <a:latin typeface="Times New Roman" panose="02020603050405020304" pitchFamily="18" charset="0"/>
                <a:ea typeface="Times New Roman" panose="02020603050405020304" pitchFamily="18" charset="0"/>
              </a:rPr>
              <a:t>[</a:t>
            </a:r>
            <a:r>
              <a:rPr lang="en-IN" sz="1400" b="1" kern="100" dirty="0">
                <a:solidFill>
                  <a:srgbClr val="000000"/>
                </a:solidFill>
                <a:effectLst/>
                <a:highlight>
                  <a:srgbClr val="FFFF00"/>
                </a:highlight>
                <a:latin typeface="Times New Roman" panose="02020603050405020304" pitchFamily="18" charset="0"/>
                <a:ea typeface="Times New Roman" panose="02020603050405020304" pitchFamily="18" charset="0"/>
              </a:rPr>
              <a:t>MTD Total Sales] = TOTALMTD(SUM(car_data[Price ($)]), 'Calender Table'[Date])</a:t>
            </a:r>
            <a:endParaRPr lang="en-IN" sz="1400" b="1" kern="100" dirty="0">
              <a:solidFill>
                <a:srgbClr val="000000"/>
              </a:solidFill>
              <a:highlight>
                <a:srgbClr val="FFFF00"/>
              </a:highlight>
              <a:latin typeface="Times New Roman" panose="02020603050405020304" pitchFamily="18" charset="0"/>
              <a:ea typeface="Times New Roman" panose="02020603050405020304" pitchFamily="18" charset="0"/>
            </a:endParaRPr>
          </a:p>
          <a:p>
            <a:pPr lvl="0" algn="just" fontAlgn="base">
              <a:lnSpc>
                <a:spcPct val="107000"/>
              </a:lnSpc>
              <a:spcAft>
                <a:spcPts val="1140"/>
              </a:spcAft>
              <a:buClr>
                <a:srgbClr val="000000"/>
              </a:buClr>
              <a:buSzPts val="1000"/>
            </a:pPr>
            <a:r>
              <a:rPr lang="en-IN" sz="1400" kern="100" dirty="0">
                <a:solidFill>
                  <a:srgbClr val="000000"/>
                </a:solidFill>
                <a:effectLst/>
                <a:latin typeface="Times New Roman" panose="02020603050405020304" pitchFamily="18" charset="0"/>
                <a:ea typeface="Times New Roman" panose="02020603050405020304" pitchFamily="18" charset="0"/>
              </a:rPr>
              <a:t>Aggregates sales for the current month. </a:t>
            </a:r>
          </a:p>
          <a:p>
            <a:pPr marL="285750" lvl="0" indent="-285750" algn="just" fontAlgn="base">
              <a:lnSpc>
                <a:spcPct val="107000"/>
              </a:lnSpc>
              <a:spcAft>
                <a:spcPts val="1140"/>
              </a:spcAft>
              <a:buClr>
                <a:srgbClr val="000000"/>
              </a:buClr>
              <a:buSzPts val="1000"/>
              <a:buFont typeface="Wingdings" panose="05000000000000000000" pitchFamily="2" charset="2"/>
              <a:buChar char="v"/>
            </a:pPr>
            <a:r>
              <a:rPr lang="en-IN" sz="1400" b="1"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rPr>
              <a:t>MTD KPI</a:t>
            </a:r>
            <a:r>
              <a:rPr lang="en-IN" sz="1400"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rPr>
              <a:t>:</a:t>
            </a:r>
            <a:endParaRPr lang="en-IN" sz="1400" kern="100" dirty="0">
              <a:solidFill>
                <a:srgbClr val="000000"/>
              </a:solidFill>
              <a:uFill>
                <a:solidFill>
                  <a:srgbClr val="000000"/>
                </a:solidFill>
              </a:uFill>
              <a:latin typeface="Times New Roman" panose="02020603050405020304" pitchFamily="18" charset="0"/>
              <a:ea typeface="Times New Roman" panose="02020603050405020304" pitchFamily="18" charset="0"/>
            </a:endParaRPr>
          </a:p>
          <a:p>
            <a:pPr lvl="0" algn="just" fontAlgn="base">
              <a:lnSpc>
                <a:spcPct val="107000"/>
              </a:lnSpc>
              <a:spcAft>
                <a:spcPts val="1140"/>
              </a:spcAft>
              <a:buClr>
                <a:srgbClr val="000000"/>
              </a:buClr>
              <a:buSzPts val="1000"/>
            </a:pPr>
            <a:r>
              <a:rPr lang="en-IN" sz="1400" b="1" kern="100" dirty="0">
                <a:solidFill>
                  <a:srgbClr val="000000"/>
                </a:solidFill>
                <a:effectLst/>
                <a:highlight>
                  <a:srgbClr val="FFFF00"/>
                </a:highlight>
                <a:latin typeface="Times New Roman" panose="02020603050405020304" pitchFamily="18" charset="0"/>
                <a:ea typeface="Times New Roman" panose="02020603050405020304" pitchFamily="18" charset="0"/>
              </a:rPr>
              <a:t>[MTD KPI] = CONCATENATE("MTD Total Sales :",[MTD Total Sales])</a:t>
            </a:r>
            <a:endParaRPr lang="en-IN" sz="1400" b="1" kern="100" dirty="0">
              <a:solidFill>
                <a:srgbClr val="000000"/>
              </a:solidFill>
              <a:highlight>
                <a:srgbClr val="FFFF00"/>
              </a:highlight>
              <a:latin typeface="Times New Roman" panose="02020603050405020304" pitchFamily="18" charset="0"/>
              <a:ea typeface="Times New Roman" panose="02020603050405020304" pitchFamily="18" charset="0"/>
            </a:endParaRPr>
          </a:p>
          <a:p>
            <a:pPr lvl="0" algn="just" fontAlgn="base">
              <a:lnSpc>
                <a:spcPct val="107000"/>
              </a:lnSpc>
              <a:spcAft>
                <a:spcPts val="1140"/>
              </a:spcAft>
              <a:buClr>
                <a:srgbClr val="000000"/>
              </a:buClr>
              <a:buSzPts val="1000"/>
            </a:pPr>
            <a:r>
              <a:rPr lang="en-IN" sz="1400" kern="100" dirty="0">
                <a:solidFill>
                  <a:srgbClr val="000000"/>
                </a:solidFill>
                <a:effectLst/>
                <a:latin typeface="Times New Roman" panose="02020603050405020304" pitchFamily="18" charset="0"/>
                <a:ea typeface="Times New Roman" panose="02020603050405020304" pitchFamily="18" charset="0"/>
              </a:rPr>
              <a:t>Formats the MTD sales into a user-friendly KPI card. </a:t>
            </a:r>
          </a:p>
          <a:p>
            <a:pPr marL="285750" lvl="0" indent="-285750" algn="just" fontAlgn="base">
              <a:lnSpc>
                <a:spcPct val="107000"/>
              </a:lnSpc>
              <a:spcAft>
                <a:spcPts val="1140"/>
              </a:spcAft>
              <a:buClr>
                <a:srgbClr val="000000"/>
              </a:buClr>
              <a:buSzPts val="1000"/>
              <a:buFont typeface="Wingdings" panose="05000000000000000000" pitchFamily="2" charset="2"/>
              <a:buChar char="v"/>
            </a:pPr>
            <a:r>
              <a:rPr lang="en-IN" sz="1400" b="1"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rPr>
              <a:t>MTD KPI 1:</a:t>
            </a:r>
            <a:endParaRPr lang="en-IN" sz="1400" kern="100" dirty="0">
              <a:solidFill>
                <a:srgbClr val="000000"/>
              </a:solidFill>
              <a:uFill>
                <a:solidFill>
                  <a:srgbClr val="000000"/>
                </a:solidFill>
              </a:uFill>
              <a:latin typeface="Times New Roman" panose="02020603050405020304" pitchFamily="18" charset="0"/>
              <a:ea typeface="Times New Roman" panose="02020603050405020304" pitchFamily="18" charset="0"/>
            </a:endParaRPr>
          </a:p>
          <a:p>
            <a:pPr lvl="0" algn="just" fontAlgn="base">
              <a:lnSpc>
                <a:spcPct val="107000"/>
              </a:lnSpc>
              <a:spcAft>
                <a:spcPts val="1140"/>
              </a:spcAft>
              <a:buClr>
                <a:srgbClr val="000000"/>
              </a:buClr>
              <a:buSzPts val="1000"/>
            </a:pPr>
            <a:r>
              <a:rPr lang="en-IN" sz="1400" b="1" kern="100" dirty="0">
                <a:solidFill>
                  <a:srgbClr val="000000"/>
                </a:solidFill>
                <a:effectLst/>
                <a:highlight>
                  <a:srgbClr val="FFFF00"/>
                </a:highlight>
                <a:latin typeface="Times New Roman" panose="02020603050405020304" pitchFamily="18" charset="0"/>
                <a:ea typeface="Times New Roman" panose="02020603050405020304" pitchFamily="18" charset="0"/>
              </a:rPr>
              <a:t>[MTD KPI 1] = CONCATENATE("MTD Total Sales : ",FORMAT([MTD Total Sales] / 1000000, "$0.00M" ))</a:t>
            </a:r>
            <a:endParaRPr lang="en-IN" sz="1400" b="1" kern="100" dirty="0">
              <a:solidFill>
                <a:srgbClr val="000000"/>
              </a:solidFill>
              <a:highlight>
                <a:srgbClr val="FFFF00"/>
              </a:highlight>
              <a:latin typeface="Times New Roman" panose="02020603050405020304" pitchFamily="18" charset="0"/>
              <a:ea typeface="Times New Roman" panose="02020603050405020304" pitchFamily="18" charset="0"/>
            </a:endParaRPr>
          </a:p>
          <a:p>
            <a:pPr lvl="0" algn="just" fontAlgn="base">
              <a:lnSpc>
                <a:spcPct val="107000"/>
              </a:lnSpc>
              <a:spcAft>
                <a:spcPts val="1140"/>
              </a:spcAft>
              <a:buClr>
                <a:srgbClr val="000000"/>
              </a:buClr>
              <a:buSzPts val="1000"/>
            </a:pPr>
            <a:r>
              <a:rPr lang="en-IN" sz="1400" kern="100" dirty="0">
                <a:solidFill>
                  <a:srgbClr val="000000"/>
                </a:solidFill>
                <a:effectLst/>
                <a:latin typeface="Times New Roman" panose="02020603050405020304" pitchFamily="18" charset="0"/>
                <a:ea typeface="Times New Roman" panose="02020603050405020304" pitchFamily="18" charset="0"/>
              </a:rPr>
              <a:t>KPI representation of </a:t>
            </a:r>
            <a:r>
              <a:rPr lang="en-IN" sz="1400" b="1" kern="100" dirty="0">
                <a:solidFill>
                  <a:srgbClr val="000000"/>
                </a:solidFill>
                <a:effectLst/>
                <a:latin typeface="Times New Roman" panose="02020603050405020304" pitchFamily="18" charset="0"/>
                <a:ea typeface="Times New Roman" panose="02020603050405020304" pitchFamily="18" charset="0"/>
              </a:rPr>
              <a:t>MTD total sales in millions.</a:t>
            </a:r>
          </a:p>
          <a:p>
            <a:pPr marL="6350" indent="-6350" algn="just">
              <a:lnSpc>
                <a:spcPct val="107000"/>
              </a:lnSpc>
              <a:spcAft>
                <a:spcPts val="1140"/>
              </a:spcAft>
            </a:pPr>
            <a:r>
              <a:rPr lang="en-IN" sz="1400" b="1"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Average Price Analysis</a:t>
            </a:r>
            <a:r>
              <a:rPr lang="en-IN" sz="14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lvl="0" indent="-285750" algn="just" fontAlgn="base">
              <a:lnSpc>
                <a:spcPct val="107000"/>
              </a:lnSpc>
              <a:spcAft>
                <a:spcPts val="1140"/>
              </a:spcAft>
              <a:buClr>
                <a:srgbClr val="000000"/>
              </a:buClr>
              <a:buSzPts val="1000"/>
              <a:buFont typeface="Wingdings" panose="05000000000000000000" pitchFamily="2" charset="2"/>
              <a:buChar char="v"/>
            </a:pPr>
            <a:r>
              <a:rPr lang="en-IN" sz="1400" b="1" u="none" strike="noStrike" kern="100" dirty="0">
                <a:solidFill>
                  <a:srgbClr val="0D0D0D"/>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YTD Avg Price</a:t>
            </a:r>
            <a:r>
              <a:rPr lang="en-IN" sz="1400" u="none" strike="noStrike" kern="100" dirty="0">
                <a:solidFill>
                  <a:srgbClr val="0D0D0D"/>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a:t>
            </a:r>
            <a:endParaRPr lang="en-IN" sz="1400" kern="100" dirty="0">
              <a:solidFill>
                <a:srgbClr val="000000"/>
              </a:solidFill>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endParaRPr>
          </a:p>
          <a:p>
            <a:pPr lvl="0" algn="just" fontAlgn="base">
              <a:lnSpc>
                <a:spcPct val="107000"/>
              </a:lnSpc>
              <a:spcAft>
                <a:spcPts val="1140"/>
              </a:spcAft>
              <a:buClr>
                <a:srgbClr val="000000"/>
              </a:buClr>
              <a:buSzPts val="1000"/>
            </a:pPr>
            <a:r>
              <a:rPr lang="en-IN" sz="1400" b="1" kern="100" dirty="0">
                <a:solidFill>
                  <a:srgbClr val="0D0D0D"/>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[YTD Avg Price] = TOTALYTD([Avg price], 'Calender Table'[Date])</a:t>
            </a:r>
            <a:endParaRPr lang="en-IN" sz="1400" b="1" kern="100" dirty="0">
              <a:solidFill>
                <a:srgbClr val="00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lvl="0" algn="just" fontAlgn="base">
              <a:lnSpc>
                <a:spcPct val="107000"/>
              </a:lnSpc>
              <a:spcAft>
                <a:spcPts val="1140"/>
              </a:spcAft>
              <a:buClr>
                <a:srgbClr val="000000"/>
              </a:buClr>
              <a:buSzPts val="1000"/>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Tracks average car price year-to-date. </a:t>
            </a:r>
          </a:p>
          <a:p>
            <a:pPr marL="285750" lvl="0" indent="-285750" algn="just" fontAlgn="base">
              <a:lnSpc>
                <a:spcPct val="107000"/>
              </a:lnSpc>
              <a:spcAft>
                <a:spcPts val="1140"/>
              </a:spcAft>
              <a:buClr>
                <a:srgbClr val="000000"/>
              </a:buClr>
              <a:buSzPts val="1000"/>
              <a:buFont typeface="Wingdings" panose="05000000000000000000" pitchFamily="2" charset="2"/>
              <a:buChar char="v"/>
            </a:pPr>
            <a:r>
              <a:rPr lang="en-IN" sz="1400" b="1" u="none" strike="noStrike" kern="100" dirty="0">
                <a:solidFill>
                  <a:srgbClr val="0D0D0D"/>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Avg Price</a:t>
            </a:r>
            <a:r>
              <a:rPr lang="en-IN" sz="1400" u="none" strike="noStrike" kern="100" dirty="0">
                <a:solidFill>
                  <a:srgbClr val="0D0D0D"/>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a:t>
            </a:r>
            <a:endParaRPr lang="en-IN" sz="1400" kern="100" dirty="0">
              <a:solidFill>
                <a:srgbClr val="000000"/>
              </a:solidFill>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endParaRPr>
          </a:p>
          <a:p>
            <a:pPr lvl="0" algn="just" fontAlgn="base">
              <a:lnSpc>
                <a:spcPct val="107000"/>
              </a:lnSpc>
              <a:spcAft>
                <a:spcPts val="1140"/>
              </a:spcAft>
              <a:buClr>
                <a:srgbClr val="000000"/>
              </a:buClr>
              <a:buSzPts val="1000"/>
            </a:pPr>
            <a:r>
              <a:rPr lang="en-IN" sz="1400" b="1" kern="100"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[Avg price] = SUM(car_data[Price ($)]) / COUNT(car_data[Car_id])</a:t>
            </a:r>
            <a:endParaRPr lang="en-IN" sz="1400" b="1" kern="100" dirty="0">
              <a:solidFill>
                <a:srgbClr val="00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lvl="0" algn="just" fontAlgn="base">
              <a:lnSpc>
                <a:spcPct val="107000"/>
              </a:lnSpc>
              <a:spcAft>
                <a:spcPts val="1140"/>
              </a:spcAft>
              <a:buClr>
                <a:srgbClr val="000000"/>
              </a:buClr>
              <a:buSzPts val="1000"/>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Calculates the average price of cars sold. </a:t>
            </a:r>
          </a:p>
          <a:p>
            <a:pPr marL="457200" indent="-6350" algn="just">
              <a:lnSpc>
                <a:spcPct val="107000"/>
              </a:lnSpc>
              <a:spcAft>
                <a:spcPts val="116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457200" indent="-6350" algn="just">
              <a:lnSpc>
                <a:spcPct val="107000"/>
              </a:lnSpc>
              <a:spcAft>
                <a:spcPts val="1140"/>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algn="just" fontAlgn="base">
              <a:lnSpc>
                <a:spcPct val="107000"/>
              </a:lnSpc>
              <a:spcAft>
                <a:spcPts val="1140"/>
              </a:spcAft>
              <a:buClr>
                <a:srgbClr val="000000"/>
              </a:buClr>
              <a:buSzPts val="1000"/>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lvl="0" algn="just" fontAlgn="base">
              <a:lnSpc>
                <a:spcPct val="107000"/>
              </a:lnSpc>
              <a:spcAft>
                <a:spcPts val="1140"/>
              </a:spcAft>
              <a:buClr>
                <a:srgbClr val="000000"/>
              </a:buClr>
              <a:buSzPts val="1000"/>
            </a:pPr>
            <a:r>
              <a:rPr lang="en-IN" sz="1800" u="none" strike="noStrike" kern="100" dirty="0">
                <a:solidFill>
                  <a:srgbClr val="0D0D0D"/>
                </a:solidFill>
                <a:effectLst/>
                <a:uFill>
                  <a:solidFill>
                    <a:srgbClr val="000000"/>
                  </a:solidFill>
                </a:uFill>
                <a:latin typeface="Times New Roman" panose="02020603050405020304" pitchFamily="18" charset="0"/>
                <a:ea typeface="Times New Roman" panose="02020603050405020304" pitchFamily="18" charset="0"/>
              </a:rPr>
              <a:t>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8839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0FD5B2-BD99-60B9-5F2C-62DC2254C53D}"/>
              </a:ext>
            </a:extLst>
          </p:cNvPr>
          <p:cNvSpPr txBox="1"/>
          <p:nvPr/>
        </p:nvSpPr>
        <p:spPr>
          <a:xfrm>
            <a:off x="-256854" y="86937"/>
            <a:ext cx="11928297" cy="6483121"/>
          </a:xfrm>
          <a:prstGeom prst="rect">
            <a:avLst/>
          </a:prstGeom>
          <a:noFill/>
        </p:spPr>
        <p:txBody>
          <a:bodyPr wrap="square">
            <a:spAutoFit/>
          </a:bodyPr>
          <a:lstStyle/>
          <a:p>
            <a:pPr marL="736600" indent="-285750" algn="just">
              <a:lnSpc>
                <a:spcPct val="107000"/>
              </a:lnSpc>
              <a:spcAft>
                <a:spcPts val="1140"/>
              </a:spcAft>
              <a:buFont typeface="Wingdings" panose="05000000000000000000" pitchFamily="2" charset="2"/>
              <a:buChar char="v"/>
            </a:pPr>
            <a:r>
              <a:rPr lang="en-IN" sz="1400" b="1" u="none" strike="noStrike" kern="100" dirty="0">
                <a:solidFill>
                  <a:srgbClr val="0D0D0D"/>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Avg Price Diff</a:t>
            </a:r>
            <a:r>
              <a:rPr lang="en-IN" sz="1400" u="none" strike="noStrike" kern="100" dirty="0">
                <a:solidFill>
                  <a:srgbClr val="0D0D0D"/>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a:t>
            </a:r>
            <a:endParaRPr lang="en-IN" sz="1400"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endParaRPr>
          </a:p>
          <a:p>
            <a:pPr marL="457200" indent="-6350" algn="just">
              <a:lnSpc>
                <a:spcPct val="107000"/>
              </a:lnSpc>
              <a:spcAft>
                <a:spcPts val="1140"/>
              </a:spcAft>
            </a:pPr>
            <a:r>
              <a:rPr lang="en-IN" sz="1400" b="1" kern="100"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[Avg Price Diff] = [YTD Avg Price] - [PYTD Avg Price]</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6350" algn="just">
              <a:lnSpc>
                <a:spcPct val="107000"/>
              </a:lnSpc>
              <a:spcAft>
                <a:spcPts val="1140"/>
              </a:spcAft>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Shows the change in average price year-over-year. </a:t>
            </a:r>
          </a:p>
          <a:p>
            <a:pPr marL="736600" indent="-285750" algn="just">
              <a:lnSpc>
                <a:spcPct val="107000"/>
              </a:lnSpc>
              <a:spcAft>
                <a:spcPts val="1140"/>
              </a:spcAft>
              <a:buFont typeface="Wingdings" panose="05000000000000000000" pitchFamily="2" charset="2"/>
              <a:buChar char="v"/>
            </a:pPr>
            <a:r>
              <a:rPr lang="en-IN" sz="14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u="none" strike="noStrike" kern="100" dirty="0">
                <a:solidFill>
                  <a:srgbClr val="0D0D0D"/>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PYTD Avg Price</a:t>
            </a:r>
            <a:r>
              <a:rPr lang="en-IN" sz="1400" u="none" strike="noStrike" kern="100" dirty="0">
                <a:solidFill>
                  <a:srgbClr val="0D0D0D"/>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a:t>
            </a:r>
            <a:endParaRPr lang="en-IN" sz="1400"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endParaRPr>
          </a:p>
          <a:p>
            <a:pPr marL="457200" indent="-6350" algn="just">
              <a:lnSpc>
                <a:spcPct val="107000"/>
              </a:lnSpc>
              <a:spcAft>
                <a:spcPts val="1140"/>
              </a:spcAft>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100"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[PYTD Avg Price] = CALCULATE([Avg price], SAMEPERIODLASTYEAR('Calender Table'[Date]))</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6350" algn="just">
              <a:lnSpc>
                <a:spcPct val="107000"/>
              </a:lnSpc>
              <a:spcAft>
                <a:spcPts val="1140"/>
              </a:spcAft>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Computes the average price for the same period last year. </a:t>
            </a:r>
          </a:p>
          <a:p>
            <a:pPr marL="736600" indent="-285750" algn="just">
              <a:lnSpc>
                <a:spcPct val="107000"/>
              </a:lnSpc>
              <a:spcAft>
                <a:spcPts val="1140"/>
              </a:spcAft>
              <a:buFont typeface="Wingdings" panose="05000000000000000000" pitchFamily="2" charset="2"/>
              <a:buChar char="v"/>
            </a:pPr>
            <a:r>
              <a:rPr lang="en-IN" sz="14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u="none" strike="noStrike" kern="100" dirty="0">
                <a:solidFill>
                  <a:srgbClr val="0D0D0D"/>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YoY Avg Price Growth</a:t>
            </a:r>
            <a:r>
              <a:rPr lang="en-IN" sz="1400" u="none" strike="noStrike" kern="100" dirty="0">
                <a:solidFill>
                  <a:srgbClr val="0D0D0D"/>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 </a:t>
            </a:r>
            <a:endParaRPr lang="en-IN" sz="1400"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endParaRPr>
          </a:p>
          <a:p>
            <a:pPr marL="457200" indent="-6350" algn="just">
              <a:lnSpc>
                <a:spcPct val="107000"/>
              </a:lnSpc>
              <a:spcAft>
                <a:spcPts val="1140"/>
              </a:spcAft>
            </a:pPr>
            <a:r>
              <a:rPr lang="en-IN" sz="1400"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kern="100"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[YOY Avg Price Growth] = [Avg Price Diff] / [PYTD Avg Price]</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6350" algn="just">
              <a:lnSpc>
                <a:spcPct val="107000"/>
              </a:lnSpc>
              <a:spcAft>
                <a:spcPts val="1140"/>
              </a:spcAft>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Indicates the year-over-year growth in average price. </a:t>
            </a:r>
            <a:endParaRPr lang="en-IN" sz="1400"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6350" algn="just">
              <a:lnSpc>
                <a:spcPct val="107000"/>
              </a:lnSpc>
              <a:spcAft>
                <a:spcPts val="1140"/>
              </a:spcAft>
            </a:pPr>
            <a:r>
              <a:rPr lang="en-IN" sz="1400" b="1" kern="100" dirty="0">
                <a:solidFill>
                  <a:srgbClr val="0D0D0D"/>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Cars Sold Metrics:</a:t>
            </a:r>
            <a:endParaRPr lang="en-IN" sz="1400"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a:p>
            <a:pPr marL="736600" indent="-285750" algn="just">
              <a:lnSpc>
                <a:spcPct val="107000"/>
              </a:lnSpc>
              <a:spcAft>
                <a:spcPts val="1140"/>
              </a:spcAft>
              <a:buFont typeface="Wingdings" panose="05000000000000000000" pitchFamily="2" charset="2"/>
              <a:buChar char="v"/>
            </a:pPr>
            <a:r>
              <a:rPr lang="en-IN" sz="1400" b="1"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YTD Cars Sold</a:t>
            </a:r>
            <a:r>
              <a:rPr lang="en-IN" sz="1400"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 </a:t>
            </a:r>
            <a:endParaRPr lang="en-IN" sz="1400" u="none" strike="noStrike" kern="100" dirty="0">
              <a:solidFill>
                <a:srgbClr val="000000"/>
              </a:solidFill>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endParaRPr>
          </a:p>
          <a:p>
            <a:pPr marL="457200" indent="-6350" algn="just">
              <a:lnSpc>
                <a:spcPct val="107000"/>
              </a:lnSpc>
              <a:spcAft>
                <a:spcPts val="1140"/>
              </a:spcAft>
            </a:pPr>
            <a:r>
              <a:rPr lang="en-IN" sz="1400" b="1" kern="100" dirty="0">
                <a:solidFill>
                  <a:srgbClr val="000000"/>
                </a:solidFill>
                <a:effectLst/>
                <a:highlight>
                  <a:srgbClr val="FFFF00"/>
                </a:highlight>
                <a:latin typeface="Times New Roman" panose="02020603050405020304" pitchFamily="18" charset="0"/>
                <a:ea typeface="Times New Roman" panose="02020603050405020304" pitchFamily="18" charset="0"/>
              </a:rPr>
              <a:t>[YTD Cars Sold] = TOTALYTD(COUNT(car_data[Car_id]), 'Calender Table'[Date])</a:t>
            </a:r>
            <a:endParaRPr lang="en-IN" sz="1400" b="1" kern="100" dirty="0">
              <a:solidFill>
                <a:srgbClr val="000000"/>
              </a:solidFill>
              <a:highlight>
                <a:srgbClr val="FFFF00"/>
              </a:highlight>
              <a:latin typeface="Times New Roman" panose="02020603050405020304" pitchFamily="18" charset="0"/>
              <a:ea typeface="Times New Roman" panose="02020603050405020304" pitchFamily="18" charset="0"/>
            </a:endParaRPr>
          </a:p>
          <a:p>
            <a:pPr marL="457200" indent="-6350" algn="just">
              <a:lnSpc>
                <a:spcPct val="107000"/>
              </a:lnSpc>
              <a:spcAft>
                <a:spcPts val="1140"/>
              </a:spcAft>
            </a:pPr>
            <a:r>
              <a:rPr lang="en-IN" sz="1400" kern="100" dirty="0">
                <a:solidFill>
                  <a:srgbClr val="000000"/>
                </a:solidFill>
                <a:effectLst/>
                <a:latin typeface="Times New Roman" panose="02020603050405020304" pitchFamily="18" charset="0"/>
                <a:ea typeface="Times New Roman" panose="02020603050405020304" pitchFamily="18" charset="0"/>
              </a:rPr>
              <a:t>Counts the number of cars sold year-to-date. </a:t>
            </a:r>
          </a:p>
          <a:p>
            <a:pPr marL="736600" indent="-285750" algn="just">
              <a:lnSpc>
                <a:spcPct val="107000"/>
              </a:lnSpc>
              <a:spcAft>
                <a:spcPts val="1140"/>
              </a:spcAft>
              <a:buFont typeface="Wingdings" panose="05000000000000000000" pitchFamily="2" charset="2"/>
              <a:buChar char="v"/>
            </a:pPr>
            <a:r>
              <a:rPr lang="en-IN" sz="1400" kern="100" dirty="0">
                <a:solidFill>
                  <a:srgbClr val="0D0D0D"/>
                </a:solidFill>
                <a:effectLst/>
                <a:latin typeface="Times New Roman" panose="02020603050405020304" pitchFamily="18" charset="0"/>
                <a:ea typeface="Times New Roman" panose="02020603050405020304" pitchFamily="18" charset="0"/>
              </a:rPr>
              <a:t> </a:t>
            </a:r>
            <a:r>
              <a:rPr lang="en-IN" sz="1400" b="1" u="none" strike="noStrike" kern="100" dirty="0">
                <a:solidFill>
                  <a:srgbClr val="0D0D0D"/>
                </a:solidFill>
                <a:effectLst/>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rPr>
              <a:t>Car Sold Diff: </a:t>
            </a:r>
            <a:endParaRPr lang="en-IN" sz="1400" kern="100" dirty="0">
              <a:solidFill>
                <a:srgbClr val="000000"/>
              </a:solidFill>
              <a:uFill>
                <a:solidFill>
                  <a:srgbClr val="000000"/>
                </a:solidFill>
              </a:uFill>
              <a:latin typeface="Courier New" panose="02070309020205020404" pitchFamily="49" charset="0"/>
              <a:ea typeface="Courier New" panose="02070309020205020404" pitchFamily="49" charset="0"/>
              <a:cs typeface="Courier New" panose="02070309020205020404" pitchFamily="49" charset="0"/>
            </a:endParaRPr>
          </a:p>
          <a:p>
            <a:pPr marL="450850" algn="just">
              <a:lnSpc>
                <a:spcPct val="107000"/>
              </a:lnSpc>
              <a:spcAft>
                <a:spcPts val="1140"/>
              </a:spcAft>
            </a:pPr>
            <a:r>
              <a:rPr lang="en-IN" sz="1400" b="1" kern="100" dirty="0">
                <a:solidFill>
                  <a:srgbClr val="000000"/>
                </a:solidFill>
                <a:effectLst/>
                <a:highlight>
                  <a:srgbClr val="FFFF00"/>
                </a:highlight>
                <a:latin typeface="Times New Roman" panose="02020603050405020304" pitchFamily="18" charset="0"/>
                <a:ea typeface="Times New Roman" panose="02020603050405020304" pitchFamily="18" charset="0"/>
              </a:rPr>
              <a:t>[Cars Sold Diff] = [YTD Cars Sold] - [PYTD Cars Sold]</a:t>
            </a: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457200" indent="-6350" algn="just">
              <a:lnSpc>
                <a:spcPct val="107000"/>
              </a:lnSpc>
            </a:pPr>
            <a:r>
              <a:rPr lang="en-IN" sz="1400" kern="100" dirty="0">
                <a:solidFill>
                  <a:srgbClr val="000000"/>
                </a:solidFill>
                <a:effectLst/>
                <a:latin typeface="Times New Roman" panose="02020603050405020304" pitchFamily="18" charset="0"/>
                <a:ea typeface="Times New Roman" panose="02020603050405020304" pitchFamily="18" charset="0"/>
              </a:rPr>
              <a:t> Shows the difference in cars sold between the current and previous year-to-date. </a:t>
            </a:r>
          </a:p>
          <a:p>
            <a:pPr marL="457200" indent="-6350" algn="just">
              <a:lnSpc>
                <a:spcPct val="107000"/>
              </a:lnSpc>
              <a:spcAft>
                <a:spcPts val="1140"/>
              </a:spcAft>
            </a:pP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indent="-6350" algn="just">
              <a:lnSpc>
                <a:spcPct val="107000"/>
              </a:lnSpc>
              <a:spcAft>
                <a:spcPts val="1140"/>
              </a:spcAft>
            </a:pPr>
            <a:r>
              <a:rPr lang="en-IN" sz="1400" b="1" kern="10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800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90B3B8-3FE5-0AE5-EAE1-B168158B2B46}"/>
              </a:ext>
            </a:extLst>
          </p:cNvPr>
          <p:cNvSpPr txBox="1"/>
          <p:nvPr/>
        </p:nvSpPr>
        <p:spPr>
          <a:xfrm>
            <a:off x="133564" y="467327"/>
            <a:ext cx="11876926" cy="2165273"/>
          </a:xfrm>
          <a:prstGeom prst="rect">
            <a:avLst/>
          </a:prstGeom>
          <a:noFill/>
        </p:spPr>
        <p:txBody>
          <a:bodyPr wrap="square">
            <a:spAutoFit/>
          </a:bodyPr>
          <a:lstStyle/>
          <a:p>
            <a:pPr marL="285750" lvl="0" indent="-285750" algn="just" fontAlgn="base">
              <a:lnSpc>
                <a:spcPct val="107000"/>
              </a:lnSpc>
              <a:spcAft>
                <a:spcPts val="1140"/>
              </a:spcAft>
              <a:buClr>
                <a:srgbClr val="000000"/>
              </a:buClr>
              <a:buSzPts val="1000"/>
              <a:buFont typeface="Wingdings" panose="05000000000000000000" pitchFamily="2" charset="2"/>
              <a:buChar char="v"/>
            </a:pPr>
            <a:r>
              <a:rPr lang="en-IN" sz="1400" b="1" u="none" strike="noStrike" kern="100" dirty="0">
                <a:solidFill>
                  <a:srgbClr val="0D0D0D"/>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MTD Cars Sold</a:t>
            </a:r>
            <a:r>
              <a:rPr lang="en-IN" sz="1400" u="none" strike="noStrike" kern="100" dirty="0">
                <a:solidFill>
                  <a:srgbClr val="0D0D0D"/>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a:t>
            </a:r>
          </a:p>
          <a:p>
            <a:pPr lvl="0" algn="just" fontAlgn="base">
              <a:lnSpc>
                <a:spcPct val="107000"/>
              </a:lnSpc>
              <a:spcAft>
                <a:spcPts val="1140"/>
              </a:spcAft>
              <a:buClr>
                <a:srgbClr val="000000"/>
              </a:buClr>
              <a:buSzPts val="1000"/>
            </a:pPr>
            <a:r>
              <a:rPr lang="en-IN" sz="1400" b="1" kern="100"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[MTD Cars Sold ]= TOTALMTD(COUNT(car_data[Car_id]), 'Calender Table'[Date])</a:t>
            </a:r>
            <a:endParaRPr lang="en-IN" sz="1400" b="1" kern="100" dirty="0">
              <a:solidFill>
                <a:srgbClr val="00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lvl="0" algn="just" fontAlgn="base">
              <a:lnSpc>
                <a:spcPct val="107000"/>
              </a:lnSpc>
              <a:spcAft>
                <a:spcPts val="1140"/>
              </a:spcAft>
              <a:buClr>
                <a:srgbClr val="000000"/>
              </a:buClr>
              <a:buSzPts val="1000"/>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Counts the cars sold month-to-date.</a:t>
            </a:r>
          </a:p>
          <a:p>
            <a:pPr marL="285750" lvl="0" indent="-285750" algn="just" fontAlgn="base">
              <a:lnSpc>
                <a:spcPct val="107000"/>
              </a:lnSpc>
              <a:spcAft>
                <a:spcPts val="1140"/>
              </a:spcAft>
              <a:buClr>
                <a:srgbClr val="000000"/>
              </a:buClr>
              <a:buSzPts val="1000"/>
              <a:buFont typeface="Wingdings" panose="05000000000000000000" pitchFamily="2" charset="2"/>
              <a:buChar char="v"/>
            </a:pPr>
            <a:r>
              <a:rPr lang="en-IN" sz="1400" b="1" u="none" strike="noStrike" kern="100" dirty="0">
                <a:solidFill>
                  <a:srgbClr val="000000"/>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MTD Cars Sold KPI</a:t>
            </a:r>
            <a:r>
              <a:rPr lang="en-IN" sz="1400" b="1" u="none" strike="noStrike" kern="100" dirty="0">
                <a:solidFill>
                  <a:srgbClr val="0D0D0D"/>
                </a:solidFill>
                <a:effectLst/>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rPr>
              <a:t>:</a:t>
            </a:r>
            <a:endParaRPr lang="en-IN" sz="1400" kern="100" dirty="0">
              <a:solidFill>
                <a:srgbClr val="000000"/>
              </a:solidFill>
              <a:uFill>
                <a:solidFill>
                  <a:srgbClr val="000000"/>
                </a:solidFill>
              </a:uFill>
              <a:latin typeface="Times New Roman" panose="02020603050405020304" pitchFamily="18" charset="0"/>
              <a:ea typeface="Courier New" panose="02070309020205020404" pitchFamily="49" charset="0"/>
              <a:cs typeface="Times New Roman" panose="02020603050405020304" pitchFamily="18" charset="0"/>
            </a:endParaRPr>
          </a:p>
          <a:p>
            <a:pPr lvl="0" algn="just" fontAlgn="base">
              <a:lnSpc>
                <a:spcPct val="107000"/>
              </a:lnSpc>
              <a:spcAft>
                <a:spcPts val="1140"/>
              </a:spcAft>
              <a:buClr>
                <a:srgbClr val="000000"/>
              </a:buClr>
              <a:buSzPts val="1000"/>
            </a:pPr>
            <a:r>
              <a:rPr lang="en-IN" sz="1400" b="1" kern="100" dirty="0">
                <a:solidFill>
                  <a:srgbClr val="000000"/>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[MTD Cars Sold KPI ]= CONCATENATE("MTD Cars Sold : ", FORMAT([MTD Cars Sold] / 1000, "$0.00K"))</a:t>
            </a:r>
            <a:endParaRPr lang="en-IN" sz="1400" b="1" kern="100" dirty="0">
              <a:solidFill>
                <a:srgbClr val="000000"/>
              </a:solidFill>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lvl="0" algn="just" fontAlgn="base">
              <a:lnSpc>
                <a:spcPct val="107000"/>
              </a:lnSpc>
              <a:spcAft>
                <a:spcPts val="1140"/>
              </a:spcAft>
              <a:buClr>
                <a:srgbClr val="000000"/>
              </a:buClr>
              <a:buSzPts val="1000"/>
            </a:pP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KPI representation of </a:t>
            </a:r>
            <a:r>
              <a:rPr lang="en-IN" sz="1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MTD cars sold</a:t>
            </a:r>
            <a:r>
              <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thousands.</a:t>
            </a:r>
          </a:p>
        </p:txBody>
      </p:sp>
    </p:spTree>
    <p:extLst>
      <p:ext uri="{BB962C8B-B14F-4D97-AF65-F5344CB8AC3E}">
        <p14:creationId xmlns:p14="http://schemas.microsoft.com/office/powerpoint/2010/main" val="332464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DEFEFE-B140-B351-3207-6B289A951ED0}"/>
              </a:ext>
            </a:extLst>
          </p:cNvPr>
          <p:cNvSpPr txBox="1"/>
          <p:nvPr/>
        </p:nvSpPr>
        <p:spPr>
          <a:xfrm>
            <a:off x="2011165" y="608692"/>
            <a:ext cx="7739009" cy="635687"/>
          </a:xfrm>
          <a:prstGeom prst="rect">
            <a:avLst/>
          </a:prstGeom>
          <a:noFill/>
        </p:spPr>
        <p:txBody>
          <a:bodyPr wrap="square">
            <a:spAutoFit/>
          </a:bodyPr>
          <a:lstStyle/>
          <a:p>
            <a:pPr marL="6350" marR="1270" indent="-6350" algn="ctr">
              <a:lnSpc>
                <a:spcPct val="107000"/>
              </a:lnSpc>
              <a:spcAft>
                <a:spcPts val="25"/>
              </a:spcAft>
            </a:pPr>
            <a:r>
              <a:rPr lang="en-IN" sz="2000" b="1" kern="100" dirty="0">
                <a:solidFill>
                  <a:srgbClr val="000000"/>
                </a:solidFill>
                <a:effectLst>
                  <a:outerShdw blurRad="38100" dist="38100" dir="2700000" algn="tl">
                    <a:srgbClr val="000000">
                      <a:alpha val="43137"/>
                    </a:srgbClr>
                  </a:outerShdw>
                </a:effectLst>
                <a:latin typeface="Times New Roman" panose="02020603050405020304" pitchFamily="18" charset="0"/>
                <a:ea typeface="Tahoma" panose="020B0604030504040204" pitchFamily="34" charset="0"/>
                <a:cs typeface="Times New Roman" panose="02020603050405020304" pitchFamily="18" charset="0"/>
              </a:rPr>
              <a:t>GRAPHICAL REPRESENTATIONS OF SOME OTHER KPIS</a:t>
            </a:r>
          </a:p>
          <a:p>
            <a:pPr marL="6350" marR="1270" indent="-6350" algn="l">
              <a:lnSpc>
                <a:spcPct val="107000"/>
              </a:lnSpc>
              <a:spcAft>
                <a:spcPts val="225"/>
              </a:spcAft>
            </a:pPr>
            <a:r>
              <a:rPr lang="en-IN" sz="1400" b="1" kern="100" dirty="0">
                <a:solidFill>
                  <a:srgbClr val="868686"/>
                </a:solidFill>
                <a:effectLst/>
                <a:latin typeface="Times New Roman" panose="02020603050405020304" pitchFamily="18" charset="0"/>
                <a:ea typeface="Tahoma" panose="020B0604030504040204" pitchFamily="34" charset="0"/>
              </a:rPr>
              <a:t> </a:t>
            </a:r>
            <a:endParaRPr lang="en-IN" sz="1400" kern="100" dirty="0">
              <a:solidFill>
                <a:srgbClr val="000000"/>
              </a:solidFill>
              <a:effectLst/>
              <a:latin typeface="Tahoma" panose="020B0604030504040204" pitchFamily="34" charset="0"/>
              <a:ea typeface="Tahoma" panose="020B0604030504040204" pitchFamily="34" charset="0"/>
            </a:endParaRPr>
          </a:p>
        </p:txBody>
      </p:sp>
      <p:sp>
        <p:nvSpPr>
          <p:cNvPr id="4" name="Rectangle 2">
            <a:extLst>
              <a:ext uri="{FF2B5EF4-FFF2-40B4-BE49-F238E27FC236}">
                <a16:creationId xmlns:a16="http://schemas.microsoft.com/office/drawing/2014/main" id="{8E2F7021-A29F-7C5F-F42C-558931F10D36}"/>
              </a:ext>
            </a:extLst>
          </p:cNvPr>
          <p:cNvSpPr>
            <a:spLocks noChangeArrowheads="1"/>
          </p:cNvSpPr>
          <p:nvPr/>
        </p:nvSpPr>
        <p:spPr bwMode="auto">
          <a:xfrm>
            <a:off x="212651" y="1170497"/>
            <a:ext cx="1067508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1.Weekly Sales Trend: </a:t>
            </a:r>
            <a:r>
              <a:rPr kumimoji="0" lang="en-US" altLang="en-US" sz="20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The Line chart reveals weekly fluctuations and potential seasonality.</a:t>
            </a:r>
            <a:r>
              <a:rPr kumimoji="0" lang="en-US" altLang="en-US" sz="2000" b="1" i="0" u="none" strike="noStrike" cap="none" normalizeH="0" baseline="0" dirty="0">
                <a:ln>
                  <a:noFill/>
                </a:ln>
                <a:solidFill>
                  <a:srgbClr val="868686"/>
                </a:solidFill>
                <a:effectLst/>
                <a:latin typeface="Times New Roman" panose="02020603050405020304" pitchFamily="18" charset="0"/>
                <a:ea typeface="Tahoma" panose="020B0604030504040204" pitchFamily="34"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1" name="Picture 32">
            <a:extLst>
              <a:ext uri="{FF2B5EF4-FFF2-40B4-BE49-F238E27FC236}">
                <a16:creationId xmlns:a16="http://schemas.microsoft.com/office/drawing/2014/main" id="{8D55E0F5-DDAF-C27D-5C71-B2BC4C633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836" y="1587501"/>
            <a:ext cx="6113721" cy="33953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578109C-721C-2B0B-8851-4D2F7FFA8F01}"/>
              </a:ext>
            </a:extLst>
          </p:cNvPr>
          <p:cNvSpPr>
            <a:spLocks noChangeArrowheads="1"/>
          </p:cNvSpPr>
          <p:nvPr/>
        </p:nvSpPr>
        <p:spPr bwMode="auto">
          <a:xfrm>
            <a:off x="340240" y="5060671"/>
            <a:ext cx="11461900"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70C0"/>
                </a:solidFill>
                <a:effectLst/>
                <a:latin typeface="Times New Roman" panose="02020603050405020304" pitchFamily="18" charset="0"/>
                <a:ea typeface="Tahoma" panose="020B0604030504040204" pitchFamily="34" charset="0"/>
                <a:cs typeface="Times New Roman" panose="02020603050405020304" pitchFamily="18" charset="0"/>
              </a:rPr>
              <a:t>Inference:</a:t>
            </a:r>
            <a:r>
              <a:rPr kumimoji="0" lang="en-US" altLang="en-US" sz="1600" b="0" i="0" u="none" strike="noStrike" cap="none" normalizeH="0" baseline="0" dirty="0">
                <a:ln>
                  <a:noFill/>
                </a:ln>
                <a:solidFill>
                  <a:srgbClr val="0070C0"/>
                </a:solidFill>
                <a:effectLst/>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The highest sales is observed to be in the 50</a:t>
            </a:r>
            <a:r>
              <a:rPr kumimoji="0" lang="en-US" altLang="en-US" sz="1600" b="0" i="0" u="none" strike="noStrike" cap="none" normalizeH="0" baseline="3000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a:t>
            </a:r>
            <a:r>
              <a:rPr kumimoji="0" lang="en-US" altLang="en-US"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week($28M). There is usually an upward trend of sales in all the weeks except Week 40</a:t>
            </a:r>
            <a:r>
              <a:rPr kumimoji="0" lang="en-US" altLang="en-US" sz="1600" b="0" i="0" u="none" strike="noStrike" cap="none" normalizeH="0" baseline="3000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a:t>
            </a:r>
            <a:r>
              <a:rPr kumimoji="0" lang="en-US" altLang="en-US"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41</a:t>
            </a:r>
            <a:r>
              <a:rPr kumimoji="0" lang="en-US" altLang="en-US" sz="1600" b="0" i="0" u="none" strike="noStrike" cap="none" normalizeH="0" baseline="3000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st</a:t>
            </a:r>
            <a:r>
              <a:rPr kumimoji="0" lang="en-US" altLang="en-US"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In the 40</a:t>
            </a:r>
            <a:r>
              <a:rPr kumimoji="0" lang="en-US" altLang="en-US" sz="1600" b="0" i="0" u="none" strike="noStrike" cap="none" normalizeH="0" baseline="3000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a:t>
            </a:r>
            <a:r>
              <a:rPr kumimoji="0" lang="en-US" altLang="en-US"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week($13M), the sales almost dipped by half as of the previous week($26M) and that came even down in the 41</a:t>
            </a:r>
            <a:r>
              <a:rPr kumimoji="0" lang="en-US" altLang="en-US" sz="1600" b="0" i="0" u="none" strike="noStrike" cap="none" normalizeH="0" baseline="3000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st</a:t>
            </a:r>
            <a:r>
              <a:rPr kumimoji="0" lang="en-US" altLang="en-US" sz="1600" b="0" i="0" u="none" strike="noStrike" cap="none" normalizeH="0" baseline="0" dirty="0">
                <a:ln>
                  <a:noFill/>
                </a:ln>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week($9M).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992957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Template>
  <TotalTime>125</TotalTime>
  <Words>2244</Words>
  <Application>Microsoft Office PowerPoint</Application>
  <PresentationFormat>Widescreen</PresentationFormat>
  <Paragraphs>168</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Aptos Display</vt:lpstr>
      <vt:lpstr>Arial</vt:lpstr>
      <vt:lpstr>Bookman Old Style</vt:lpstr>
      <vt:lpstr>Calibri</vt:lpstr>
      <vt:lpstr>Courier New</vt:lpstr>
      <vt:lpstr>Franklin Gothic Book</vt:lpstr>
      <vt:lpstr>Tahoma</vt:lpstr>
      <vt:lpstr>Times New Roman</vt:lpstr>
      <vt:lpstr>Wingdings</vt:lpstr>
      <vt:lpstr>1_RetrospectVTI</vt:lpstr>
      <vt:lpstr>Car Sales Analysis </vt:lpstr>
      <vt:lpstr>  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shivanand nashi</dc:creator>
  <cp:lastModifiedBy>shivanand nashi</cp:lastModifiedBy>
  <cp:revision>1</cp:revision>
  <dcterms:created xsi:type="dcterms:W3CDTF">2025-02-25T14:25:37Z</dcterms:created>
  <dcterms:modified xsi:type="dcterms:W3CDTF">2025-02-25T16:35:12Z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