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4778" r:id="rId2"/>
    <p:sldId id="1010" r:id="rId3"/>
    <p:sldId id="4780" r:id="rId4"/>
    <p:sldId id="4779" r:id="rId5"/>
    <p:sldId id="4781" r:id="rId6"/>
    <p:sldId id="4789" r:id="rId7"/>
    <p:sldId id="4782" r:id="rId8"/>
    <p:sldId id="4783" r:id="rId9"/>
    <p:sldId id="4787" r:id="rId10"/>
    <p:sldId id="4788" r:id="rId11"/>
    <p:sldId id="4790" r:id="rId12"/>
    <p:sldId id="4793" r:id="rId13"/>
    <p:sldId id="4794" r:id="rId14"/>
    <p:sldId id="4791" r:id="rId15"/>
    <p:sldId id="4784" r:id="rId16"/>
    <p:sldId id="4792" r:id="rId17"/>
    <p:sldId id="4795" r:id="rId18"/>
    <p:sldId id="275" r:id="rId19"/>
  </p:sldIdLst>
  <p:sldSz cx="12192000" cy="6858000"/>
  <p:notesSz cx="6858000" cy="9144000"/>
  <p:embeddedFontLst>
    <p:embeddedFont>
      <p:font typeface="Roboto" panose="02000000000000000000" pitchFamily="2" charset="0"/>
      <p:regular r:id="rId21"/>
      <p:bold r:id="rId22"/>
      <p:italic r:id="rId23"/>
      <p:boldItalic r:id="rId24"/>
    </p:embeddedFont>
    <p:embeddedFont>
      <p:font typeface="Roboto Light" panose="02000000000000000000" pitchFamily="2" charset="0"/>
      <p:regular r:id="rId25"/>
      <p:italic r:id="rId26"/>
    </p:embeddedFont>
    <p:embeddedFont>
      <p:font typeface="Roboto Medium" panose="02000000000000000000" pitchFamily="2"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9"/>
            <p14:sldId id="4782"/>
            <p14:sldId id="4783"/>
            <p14:sldId id="4787"/>
            <p14:sldId id="4788"/>
            <p14:sldId id="4790"/>
            <p14:sldId id="4793"/>
            <p14:sldId id="4794"/>
            <p14:sldId id="4791"/>
            <p14:sldId id="4784"/>
            <p14:sldId id="4792"/>
            <p14:sldId id="4795"/>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283" autoAdjust="0"/>
  </p:normalViewPr>
  <p:slideViewPr>
    <p:cSldViewPr snapToGrid="0" showGuides="1">
      <p:cViewPr varScale="1">
        <p:scale>
          <a:sx n="60" d="100"/>
          <a:sy n="60" d="100"/>
        </p:scale>
        <p:origin x="908" y="5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18</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035643" y="2091660"/>
            <a:ext cx="5060357" cy="639634"/>
          </a:xfrm>
        </p:spPr>
        <p:txBody>
          <a:bodyPr/>
          <a:lstStyle/>
          <a:p>
            <a:r>
              <a:rPr lang="en-AU"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a:xfrm>
            <a:off x="1035643" y="3256110"/>
            <a:ext cx="4086224" cy="1236662"/>
          </a:xfrm>
        </p:spPr>
        <p:txBody>
          <a:bodyPr/>
          <a:lstStyle/>
          <a:p>
            <a:r>
              <a:rPr lang="en-AU"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a:xfrm>
            <a:off x="1035643" y="927321"/>
            <a:ext cx="2128838" cy="244475"/>
          </a:xfrm>
        </p:spPr>
        <p:txBody>
          <a:bodyPr/>
          <a:lstStyle/>
          <a:p>
            <a:r>
              <a:rPr lang="en-AU"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February</a:t>
            </a:r>
            <a:r>
              <a:rPr lang="en-AU" sz="2400" b="1" dirty="0">
                <a:latin typeface="Times New Roman" panose="02020603050405020304" pitchFamily="18" charset="0"/>
                <a:cs typeface="Times New Roman" panose="02020603050405020304" pitchFamily="18" charset="0"/>
              </a:rPr>
              <a:t> 2025</a:t>
            </a:r>
          </a:p>
          <a:p>
            <a:endParaRPr lang="en-AU" sz="2000"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CBF28B-28A8-0D79-28E0-16FB631EEB13}"/>
              </a:ext>
            </a:extLst>
          </p:cNvPr>
          <p:cNvSpPr>
            <a:spLocks noGrp="1"/>
          </p:cNvSpPr>
          <p:nvPr>
            <p:ph type="body" sz="quarter" idx="10"/>
          </p:nvPr>
        </p:nvSpPr>
        <p:spPr/>
        <p:txBody>
          <a:bodyPr/>
          <a:lstStyle/>
          <a:p>
            <a:pPr algn="ct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15 Performing Products - Total Sales Heatmap</a:t>
            </a:r>
          </a:p>
          <a:p>
            <a:endParaRPr lang="en-IN" dirty="0"/>
          </a:p>
        </p:txBody>
      </p:sp>
      <p:pic>
        <p:nvPicPr>
          <p:cNvPr id="4" name="Picture 3">
            <a:extLst>
              <a:ext uri="{FF2B5EF4-FFF2-40B4-BE49-F238E27FC236}">
                <a16:creationId xmlns:a16="http://schemas.microsoft.com/office/drawing/2014/main" id="{6AEC7C84-60B2-94E1-7D0B-76E6546578E5}"/>
              </a:ext>
            </a:extLst>
          </p:cNvPr>
          <p:cNvPicPr>
            <a:picLocks noChangeAspect="1"/>
          </p:cNvPicPr>
          <p:nvPr/>
        </p:nvPicPr>
        <p:blipFill>
          <a:blip r:embed="rId2"/>
          <a:stretch>
            <a:fillRect/>
          </a:stretch>
        </p:blipFill>
        <p:spPr>
          <a:xfrm>
            <a:off x="2297249" y="865571"/>
            <a:ext cx="8701320" cy="521274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22009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7A0C98-654D-B1AD-A5CE-BB837590B2B1}"/>
              </a:ext>
            </a:extLst>
          </p:cNvPr>
          <p:cNvSpPr>
            <a:spLocks noGrp="1"/>
          </p:cNvSpPr>
          <p:nvPr>
            <p:ph type="body" sz="quarter" idx="10"/>
          </p:nvPr>
        </p:nvSpPr>
        <p:spPr/>
        <p:txBody>
          <a:bodyPr/>
          <a:lstStyle/>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Monthly Total Sales Trends by PREMIUM_CUSTOMER Category</a:t>
            </a:r>
          </a:p>
          <a:p>
            <a:endParaRPr lang="en-IN" dirty="0"/>
          </a:p>
        </p:txBody>
      </p:sp>
      <p:pic>
        <p:nvPicPr>
          <p:cNvPr id="4" name="Picture 3">
            <a:extLst>
              <a:ext uri="{FF2B5EF4-FFF2-40B4-BE49-F238E27FC236}">
                <a16:creationId xmlns:a16="http://schemas.microsoft.com/office/drawing/2014/main" id="{D99D8F47-E937-DE68-7627-A21DBBB253EA}"/>
              </a:ext>
            </a:extLst>
          </p:cNvPr>
          <p:cNvPicPr>
            <a:picLocks noChangeAspect="1"/>
          </p:cNvPicPr>
          <p:nvPr/>
        </p:nvPicPr>
        <p:blipFill>
          <a:blip r:embed="rId2"/>
          <a:stretch>
            <a:fillRect/>
          </a:stretch>
        </p:blipFill>
        <p:spPr>
          <a:xfrm>
            <a:off x="1788503" y="1020723"/>
            <a:ext cx="9488218" cy="46800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61721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C60119-8CDA-D2D6-3C73-3D981AE01975}"/>
              </a:ext>
            </a:extLst>
          </p:cNvPr>
          <p:cNvSpPr>
            <a:spLocks noGrp="1"/>
          </p:cNvSpPr>
          <p:nvPr>
            <p:ph type="body" sz="quarter" idx="10"/>
          </p:nvPr>
        </p:nvSpPr>
        <p:spPr>
          <a:xfrm>
            <a:off x="1196975" y="1144487"/>
            <a:ext cx="10479600" cy="824400"/>
          </a:xfrm>
        </p:spPr>
        <p:txBody>
          <a:bodyPr/>
          <a:lstStyle/>
          <a:p>
            <a:r>
              <a:rPr lang="en-US" b="1" dirty="0">
                <a:solidFill>
                  <a:srgbClr val="8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Findings for Each Analysis:</a:t>
            </a:r>
            <a:endParaRPr lang="en-US" b="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717F2C0-71C4-B67F-8773-16C51D55DFD0}"/>
              </a:ext>
            </a:extLst>
          </p:cNvPr>
          <p:cNvSpPr txBox="1"/>
          <p:nvPr/>
        </p:nvSpPr>
        <p:spPr>
          <a:xfrm>
            <a:off x="1196975" y="2573077"/>
            <a:ext cx="10041639" cy="2256002"/>
          </a:xfrm>
          <a:prstGeom prst="rect">
            <a:avLst/>
          </a:prstGeom>
          <a:noFill/>
        </p:spPr>
        <p:txBody>
          <a:bodyPr wrap="square">
            <a:spAutoFit/>
          </a:bodyPr>
          <a:lstStyle/>
          <a:p>
            <a:pPr algn="just">
              <a:lnSpc>
                <a:spcPts val="1425"/>
              </a:lnSpc>
            </a:pPr>
            <a:r>
              <a:rPr lang="en-US" b="1" dirty="0">
                <a:solidFill>
                  <a:srgbClr val="8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 and Preparation:</a:t>
            </a:r>
            <a:endParaRPr lang="en-US" b="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ts val="1425"/>
              </a:lnSpc>
            </a:pPr>
            <a:endParaRPr lang="en-US" b="1" dirty="0">
              <a:solidFill>
                <a:srgbClr val="0451A5"/>
              </a:solidFill>
              <a:effectLst/>
              <a:latin typeface="Times New Roman" panose="02020603050405020304" pitchFamily="18" charset="0"/>
              <a:cs typeface="Times New Roman" panose="02020603050405020304" pitchFamily="18" charset="0"/>
            </a:endParaRPr>
          </a:p>
          <a:p>
            <a:pPr algn="just">
              <a:lnSpc>
                <a:spcPts val="1425"/>
              </a:lnSpc>
            </a:pPr>
            <a:r>
              <a:rPr lang="en-US" b="1" dirty="0">
                <a:solidFill>
                  <a:srgbClr val="0451A5"/>
                </a:solidFill>
                <a:effectLst/>
                <a:latin typeface="Times New Roman" panose="02020603050405020304" pitchFamily="18" charset="0"/>
                <a:cs typeface="Times New Roman" panose="02020603050405020304" pitchFamily="18" charset="0"/>
              </a:rPr>
              <a:t>1.</a:t>
            </a:r>
            <a:r>
              <a:rPr lang="en-US" b="1" dirty="0">
                <a:solidFill>
                  <a:srgbClr val="000000"/>
                </a:solidFill>
                <a:effectLst/>
                <a:latin typeface="Times New Roman" panose="02020603050405020304" pitchFamily="18" charset="0"/>
                <a:cs typeface="Times New Roman" panose="02020603050405020304" pitchFamily="18" charset="0"/>
              </a:rPr>
              <a:t> Data Integrity: No null values were present in the datasets. Duplicates were minimal (only one duplicate in the transaction dataset).</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2.</a:t>
            </a:r>
            <a:r>
              <a:rPr lang="en-US" b="1" dirty="0">
                <a:solidFill>
                  <a:srgbClr val="000000"/>
                </a:solidFill>
                <a:effectLst/>
                <a:latin typeface="Times New Roman" panose="02020603050405020304" pitchFamily="18" charset="0"/>
                <a:cs typeface="Times New Roman" panose="02020603050405020304" pitchFamily="18" charset="0"/>
              </a:rPr>
              <a:t> Outlier Removal: Identified and removed outliers from the TOT_SALES column using the IQR method.</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3.</a:t>
            </a:r>
            <a:r>
              <a:rPr lang="en-US" b="1" dirty="0">
                <a:solidFill>
                  <a:srgbClr val="000000"/>
                </a:solidFill>
                <a:effectLst/>
                <a:latin typeface="Times New Roman" panose="02020603050405020304" pitchFamily="18" charset="0"/>
                <a:cs typeface="Times New Roman" panose="02020603050405020304" pitchFamily="18" charset="0"/>
              </a:rPr>
              <a:t> Data Merging: Datasets were merged on LYLTY_CARD_NBR, resulting in 264,258 entries.</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4.</a:t>
            </a:r>
            <a:r>
              <a:rPr lang="en-US" b="1" dirty="0">
                <a:solidFill>
                  <a:srgbClr val="000000"/>
                </a:solidFill>
                <a:effectLst/>
                <a:latin typeface="Times New Roman" panose="02020603050405020304" pitchFamily="18" charset="0"/>
                <a:cs typeface="Times New Roman" panose="02020603050405020304" pitchFamily="18" charset="0"/>
              </a:rPr>
              <a:t> Feature Engineering: Converted dates from numerical format to datetime and categorized life stage and premium customer columns.</a:t>
            </a:r>
          </a:p>
        </p:txBody>
      </p:sp>
    </p:spTree>
    <p:extLst>
      <p:ext uri="{BB962C8B-B14F-4D97-AF65-F5344CB8AC3E}">
        <p14:creationId xmlns:p14="http://schemas.microsoft.com/office/powerpoint/2010/main" val="63557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2D827-EDCC-B29C-4288-85F2F005A96D}"/>
              </a:ext>
            </a:extLst>
          </p:cNvPr>
          <p:cNvSpPr>
            <a:spLocks noGrp="1"/>
          </p:cNvSpPr>
          <p:nvPr>
            <p:ph type="body" sz="quarter" idx="10"/>
          </p:nvPr>
        </p:nvSpPr>
        <p:spPr>
          <a:xfrm>
            <a:off x="856200" y="221044"/>
            <a:ext cx="10479600" cy="820571"/>
          </a:xfrm>
        </p:spPr>
        <p:txBody>
          <a:bodyPr/>
          <a:lstStyle/>
          <a:p>
            <a:pPr>
              <a:lnSpc>
                <a:spcPts val="1425"/>
              </a:lnSpc>
            </a:pPr>
            <a:r>
              <a:rPr lang="en-IN" b="1" dirty="0">
                <a:solidFill>
                  <a:srgbClr val="8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Highlights:</a:t>
            </a:r>
            <a:endParaRPr lang="en-IN"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ts val="1425"/>
              </a:lnSpc>
            </a:pPr>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C5E967-B818-01EB-16BA-C74E5B765C7D}"/>
              </a:ext>
            </a:extLst>
          </p:cNvPr>
          <p:cNvSpPr txBox="1"/>
          <p:nvPr/>
        </p:nvSpPr>
        <p:spPr>
          <a:xfrm>
            <a:off x="1007841" y="641586"/>
            <a:ext cx="11102642" cy="5308120"/>
          </a:xfrm>
          <a:prstGeom prst="rect">
            <a:avLst/>
          </a:prstGeom>
          <a:noFill/>
        </p:spPr>
        <p:txBody>
          <a:bodyPr wrap="square">
            <a:spAutoFit/>
          </a:bodyPr>
          <a:lstStyle/>
          <a:p>
            <a:pPr algn="just">
              <a:lnSpc>
                <a:spcPts val="1425"/>
              </a:lnSpc>
            </a:pPr>
            <a:r>
              <a:rPr lang="en-US" dirty="0">
                <a:solidFill>
                  <a:srgbClr val="0451A5"/>
                </a:solidFill>
                <a:effectLst/>
                <a:latin typeface="Times New Roman" panose="02020603050405020304" pitchFamily="18" charset="0"/>
                <a:cs typeface="Times New Roman" panose="02020603050405020304" pitchFamily="18" charset="0"/>
              </a:rPr>
              <a:t>1</a:t>
            </a:r>
            <a:r>
              <a:rPr lang="en-US" b="1" dirty="0">
                <a:solidFill>
                  <a:srgbClr val="0451A5"/>
                </a:solidFill>
                <a:effectLst/>
                <a:latin typeface="Times New Roman" panose="02020603050405020304" pitchFamily="18" charset="0"/>
                <a:cs typeface="Times New Roman" panose="02020603050405020304" pitchFamily="18" charset="0"/>
              </a:rPr>
              <a:t>.</a:t>
            </a:r>
            <a:r>
              <a:rPr lang="en-US" b="1" dirty="0">
                <a:solidFill>
                  <a:srgbClr val="000000"/>
                </a:solidFill>
                <a:effectLst/>
                <a:latin typeface="Times New Roman" panose="02020603050405020304" pitchFamily="18" charset="0"/>
                <a:cs typeface="Times New Roman" panose="02020603050405020304" pitchFamily="18" charset="0"/>
              </a:rPr>
              <a:t> Total Sales by Life stage: Older Singles/Couples generated the highest sales (399,971.15 units).</a:t>
            </a:r>
          </a:p>
          <a:p>
            <a:pPr algn="just">
              <a:lnSpc>
                <a:spcPts val="1425"/>
              </a:lnSpc>
            </a:pPr>
            <a:endParaRPr lang="en-US" b="1" dirty="0">
              <a:solidFill>
                <a:srgbClr val="000000"/>
              </a:solidFill>
              <a:effectLst/>
              <a:latin typeface="Times New Roman" panose="02020603050405020304" pitchFamily="18" charset="0"/>
              <a:cs typeface="Times New Roman" panose="02020603050405020304" pitchFamily="18" charset="0"/>
            </a:endParaRPr>
          </a:p>
          <a:p>
            <a:pPr algn="just">
              <a:lnSpc>
                <a:spcPts val="1425"/>
              </a:lnSpc>
            </a:pPr>
            <a:r>
              <a:rPr lang="en-US" b="1" dirty="0">
                <a:solidFill>
                  <a:srgbClr val="000000"/>
                </a:solidFill>
                <a:effectLst/>
                <a:latin typeface="Times New Roman" panose="02020603050405020304" pitchFamily="18" charset="0"/>
                <a:cs typeface="Times New Roman" panose="02020603050405020304" pitchFamily="18" charset="0"/>
              </a:rPr>
              <a:t>Other significant contributors included Older Families and Retirees.</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2.</a:t>
            </a:r>
            <a:r>
              <a:rPr lang="en-US" b="1" dirty="0">
                <a:solidFill>
                  <a:srgbClr val="000000"/>
                </a:solidFill>
                <a:effectLst/>
                <a:latin typeface="Times New Roman" panose="02020603050405020304" pitchFamily="18" charset="0"/>
                <a:cs typeface="Times New Roman" panose="02020603050405020304" pitchFamily="18" charset="0"/>
              </a:rPr>
              <a:t> Total Sales by Premium Customer Category: Mainstream customers contributed the most sales (746,475.85 units), </a:t>
            </a:r>
          </a:p>
          <a:p>
            <a:pPr algn="just">
              <a:lnSpc>
                <a:spcPts val="1425"/>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ts val="1425"/>
              </a:lnSpc>
            </a:pPr>
            <a:r>
              <a:rPr lang="en-US" b="1" dirty="0">
                <a:solidFill>
                  <a:srgbClr val="000000"/>
                </a:solidFill>
                <a:effectLst/>
                <a:latin typeface="Times New Roman" panose="02020603050405020304" pitchFamily="18" charset="0"/>
                <a:cs typeface="Times New Roman" panose="02020603050405020304" pitchFamily="18" charset="0"/>
              </a:rPr>
              <a:t>followed by Budget (671,985.80 units) and Premium (503,295.30 units).</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3.</a:t>
            </a:r>
            <a:r>
              <a:rPr lang="en-US" b="1" dirty="0">
                <a:solidFill>
                  <a:srgbClr val="000000"/>
                </a:solidFill>
                <a:effectLst/>
                <a:latin typeface="Times New Roman" panose="02020603050405020304" pitchFamily="18" charset="0"/>
                <a:cs typeface="Times New Roman" panose="02020603050405020304" pitchFamily="18" charset="0"/>
              </a:rPr>
              <a:t> Product Performance: Top products included Natural Chip Company Sea Salt 175g and CCs Nacho Cheese 175g.</a:t>
            </a:r>
          </a:p>
          <a:p>
            <a:pPr algn="just">
              <a:lnSpc>
                <a:spcPts val="1425"/>
              </a:lnSpc>
            </a:pPr>
            <a:endParaRPr lang="en-US" b="1" dirty="0">
              <a:solidFill>
                <a:srgbClr val="000000"/>
              </a:solidFill>
              <a:effectLst/>
              <a:latin typeface="Times New Roman" panose="02020603050405020304" pitchFamily="18" charset="0"/>
              <a:cs typeface="Times New Roman" panose="02020603050405020304" pitchFamily="18" charset="0"/>
            </a:endParaRPr>
          </a:p>
          <a:p>
            <a:pPr algn="just">
              <a:lnSpc>
                <a:spcPts val="1425"/>
              </a:lnSpc>
            </a:pPr>
            <a:r>
              <a:rPr lang="en-US" b="1" dirty="0">
                <a:solidFill>
                  <a:srgbClr val="000000"/>
                </a:solidFill>
                <a:effectLst/>
                <a:latin typeface="Times New Roman" panose="02020603050405020304" pitchFamily="18" charset="0"/>
                <a:cs typeface="Times New Roman" panose="02020603050405020304" pitchFamily="18" charset="0"/>
              </a:rPr>
              <a:t>The bottom-performing products were mostly niche or less popular variants.</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4.</a:t>
            </a:r>
            <a:r>
              <a:rPr lang="en-US" b="1" dirty="0">
                <a:solidFill>
                  <a:srgbClr val="000000"/>
                </a:solidFill>
                <a:effectLst/>
                <a:latin typeface="Times New Roman" panose="02020603050405020304" pitchFamily="18" charset="0"/>
                <a:cs typeface="Times New Roman" panose="02020603050405020304" pitchFamily="18" charset="0"/>
              </a:rPr>
              <a:t> Monthly Sales Trends: Steady sales trends across 2018-2019, with peaks during specific months such as December </a:t>
            </a:r>
          </a:p>
          <a:p>
            <a:pPr algn="just">
              <a:lnSpc>
                <a:spcPts val="1425"/>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ts val="1425"/>
              </a:lnSpc>
            </a:pPr>
            <a:r>
              <a:rPr lang="en-US" b="1" dirty="0">
                <a:solidFill>
                  <a:srgbClr val="000000"/>
                </a:solidFill>
                <a:effectLst/>
                <a:latin typeface="Times New Roman" panose="02020603050405020304" pitchFamily="18" charset="0"/>
                <a:cs typeface="Times New Roman" panose="02020603050405020304" pitchFamily="18" charset="0"/>
              </a:rPr>
              <a:t>(likely due to seasonal demand).</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5.</a:t>
            </a:r>
            <a:r>
              <a:rPr lang="en-US" b="1" dirty="0">
                <a:solidFill>
                  <a:srgbClr val="000000"/>
                </a:solidFill>
                <a:effectLst/>
                <a:latin typeface="Times New Roman" panose="02020603050405020304" pitchFamily="18" charset="0"/>
                <a:cs typeface="Times New Roman" panose="02020603050405020304" pitchFamily="18" charset="0"/>
              </a:rPr>
              <a:t> Sales Distribution by Life stage: Older demographic groups formed the bulk of sales, aligning with the trend </a:t>
            </a:r>
          </a:p>
          <a:p>
            <a:pPr algn="just">
              <a:lnSpc>
                <a:spcPts val="1425"/>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ts val="1425"/>
              </a:lnSpc>
            </a:pPr>
            <a:r>
              <a:rPr lang="en-US" b="1" dirty="0">
                <a:solidFill>
                  <a:srgbClr val="000000"/>
                </a:solidFill>
                <a:effectLst/>
                <a:latin typeface="Times New Roman" panose="02020603050405020304" pitchFamily="18" charset="0"/>
                <a:cs typeface="Times New Roman" panose="02020603050405020304" pitchFamily="18" charset="0"/>
              </a:rPr>
              <a:t>observed in total sales by life stage.</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6.</a:t>
            </a:r>
            <a:r>
              <a:rPr lang="en-US" b="1" dirty="0">
                <a:solidFill>
                  <a:srgbClr val="000000"/>
                </a:solidFill>
                <a:effectLst/>
                <a:latin typeface="Times New Roman" panose="02020603050405020304" pitchFamily="18" charset="0"/>
                <a:cs typeface="Times New Roman" panose="02020603050405020304" pitchFamily="18" charset="0"/>
              </a:rPr>
              <a:t> Monthly Sales Comparison by Customer Category: Budget and Mainstream categories showed more consistent </a:t>
            </a:r>
          </a:p>
          <a:p>
            <a:pPr algn="just">
              <a:lnSpc>
                <a:spcPts val="1425"/>
              </a:lnSpc>
            </a:pPr>
            <a:endParaRPr lang="en-US" b="1" dirty="0">
              <a:solidFill>
                <a:srgbClr val="000000"/>
              </a:solidFill>
              <a:latin typeface="Times New Roman" panose="02020603050405020304" pitchFamily="18" charset="0"/>
              <a:cs typeface="Times New Roman" panose="02020603050405020304" pitchFamily="18" charset="0"/>
            </a:endParaRPr>
          </a:p>
          <a:p>
            <a:pPr algn="just">
              <a:lnSpc>
                <a:spcPts val="1425"/>
              </a:lnSpc>
            </a:pPr>
            <a:r>
              <a:rPr lang="en-US" b="1" dirty="0">
                <a:solidFill>
                  <a:srgbClr val="000000"/>
                </a:solidFill>
                <a:effectLst/>
                <a:latin typeface="Times New Roman" panose="02020603050405020304" pitchFamily="18" charset="0"/>
                <a:cs typeface="Times New Roman" panose="02020603050405020304" pitchFamily="18" charset="0"/>
              </a:rPr>
              <a:t>performance compared to Premium customers, which had sporadic peaks.</a:t>
            </a:r>
          </a:p>
          <a:p>
            <a:pPr algn="just">
              <a:lnSpc>
                <a:spcPts val="1425"/>
              </a:lnSpc>
            </a:pP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451A5"/>
                </a:solidFill>
                <a:effectLst/>
                <a:latin typeface="Times New Roman" panose="02020603050405020304" pitchFamily="18" charset="0"/>
                <a:cs typeface="Times New Roman" panose="02020603050405020304" pitchFamily="18" charset="0"/>
              </a:rPr>
              <a:t>7.</a:t>
            </a:r>
            <a:r>
              <a:rPr lang="en-US" b="1" dirty="0">
                <a:solidFill>
                  <a:srgbClr val="000000"/>
                </a:solidFill>
                <a:effectLst/>
                <a:latin typeface="Times New Roman" panose="02020603050405020304" pitchFamily="18" charset="0"/>
                <a:cs typeface="Times New Roman" panose="02020603050405020304" pitchFamily="18" charset="0"/>
              </a:rPr>
              <a:t> Top Product Sales Heatmap: Certain products showed seasonal trends, peaking during festive periods</a:t>
            </a:r>
          </a:p>
        </p:txBody>
      </p:sp>
    </p:spTree>
    <p:extLst>
      <p:ext uri="{BB962C8B-B14F-4D97-AF65-F5344CB8AC3E}">
        <p14:creationId xmlns:p14="http://schemas.microsoft.com/office/powerpoint/2010/main" val="394182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B59DDD-AF0B-AF9B-B2C3-F43CFA264A7E}"/>
              </a:ext>
            </a:extLst>
          </p:cNvPr>
          <p:cNvSpPr>
            <a:spLocks noGrp="1"/>
          </p:cNvSpPr>
          <p:nvPr>
            <p:ph type="body" sz="quarter" idx="10"/>
          </p:nvPr>
        </p:nvSpPr>
        <p:spPr/>
        <p:txBody>
          <a:bodyPr/>
          <a:lstStyle/>
          <a:p>
            <a:r>
              <a:rPr lang="en-IN" sz="4000" b="1" kern="100" dirty="0">
                <a:solidFill>
                  <a:srgbClr val="00000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Summary/Highlights:</a:t>
            </a:r>
            <a:endParaRPr lang="en-IN" sz="40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58EE3C93-E946-2529-85FF-12E2F2FEC52D}"/>
              </a:ext>
            </a:extLst>
          </p:cNvPr>
          <p:cNvSpPr txBox="1"/>
          <p:nvPr/>
        </p:nvSpPr>
        <p:spPr>
          <a:xfrm>
            <a:off x="765543" y="1405361"/>
            <a:ext cx="6177517" cy="3973395"/>
          </a:xfrm>
          <a:prstGeom prst="rect">
            <a:avLst/>
          </a:prstGeom>
          <a:noFill/>
        </p:spPr>
        <p:txBody>
          <a:bodyPr wrap="square">
            <a:spAutoFit/>
          </a:bodyPr>
          <a:lstStyle/>
          <a:p>
            <a:pPr marL="355600" marR="787400" algn="just">
              <a:lnSpc>
                <a:spcPct val="97000"/>
              </a:lnSpc>
              <a:spcAft>
                <a:spcPts val="1695"/>
              </a:spcAft>
            </a:pPr>
            <a:r>
              <a:rPr lang="en-IN" sz="2000" b="1" kern="100" dirty="0">
                <a:solidFill>
                  <a:srgbClr val="000005"/>
                </a:solidFill>
                <a:effectLst/>
                <a:latin typeface="Times New Roman" panose="02020603050405020304" pitchFamily="18" charset="0"/>
                <a:ea typeface="Calibri" panose="020F0502020204030204" pitchFamily="34" charset="0"/>
                <a:cs typeface="Times New Roman" panose="02020603050405020304" pitchFamily="18" charset="0"/>
              </a:rPr>
              <a:t>Older demographics are the primary contributors to chip sales, especially in the Mainstream and Budget segments. Product preference varies, with a clear inclination toward popular chip brandlike Natural Chip Co. and CCs. Seasonal trends suggest the importance of strategic promotions during high-demand months like December. The data provides actionable insights for targeted marketing strategies, such as focusing on Older Families and Singles in the Budget and Mainstream categories for maximum ROI.</a:t>
            </a:r>
            <a:endParaRPr lang="en-IN"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359CD44-C3FA-6918-E0B2-1D21130BB4E9}"/>
              </a:ext>
            </a:extLst>
          </p:cNvPr>
          <p:cNvPicPr/>
          <p:nvPr/>
        </p:nvPicPr>
        <p:blipFill>
          <a:blip r:embed="rId2"/>
          <a:stretch>
            <a:fillRect/>
          </a:stretch>
        </p:blipFill>
        <p:spPr>
          <a:xfrm>
            <a:off x="8229599" y="1989246"/>
            <a:ext cx="2389505" cy="2389505"/>
          </a:xfrm>
          <a:prstGeom prst="rect">
            <a:avLst/>
          </a:prstGeom>
        </p:spPr>
      </p:pic>
    </p:spTree>
    <p:extLst>
      <p:ext uri="{BB962C8B-B14F-4D97-AF65-F5344CB8AC3E}">
        <p14:creationId xmlns:p14="http://schemas.microsoft.com/office/powerpoint/2010/main" val="387753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pPr marL="86360">
              <a:lnSpc>
                <a:spcPct val="107000"/>
              </a:lnSpc>
              <a:spcAft>
                <a:spcPts val="800"/>
              </a:spcAft>
            </a:pPr>
            <a:r>
              <a:rPr lang="en-IN" b="1" kern="100" dirty="0">
                <a:solidFill>
                  <a:srgbClr val="00000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Trial Store vs Control Store </a:t>
            </a:r>
            <a:endParaRPr lang="en-IN"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86360">
              <a:lnSpc>
                <a:spcPct val="107000"/>
              </a:lnSpc>
              <a:spcAft>
                <a:spcPts val="800"/>
              </a:spcAft>
            </a:pPr>
            <a:r>
              <a:rPr lang="en-IN" b="1" kern="100" dirty="0">
                <a:solidFill>
                  <a:srgbClr val="00000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IN"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pic>
        <p:nvPicPr>
          <p:cNvPr id="2" name="Picture 1">
            <a:extLst>
              <a:ext uri="{FF2B5EF4-FFF2-40B4-BE49-F238E27FC236}">
                <a16:creationId xmlns:a16="http://schemas.microsoft.com/office/drawing/2014/main" id="{73FBAECC-F527-453B-5C2F-2186BEC8C9C8}"/>
              </a:ext>
            </a:extLst>
          </p:cNvPr>
          <p:cNvPicPr/>
          <p:nvPr/>
        </p:nvPicPr>
        <p:blipFill>
          <a:blip r:embed="rId2"/>
          <a:stretch>
            <a:fillRect/>
          </a:stretch>
        </p:blipFill>
        <p:spPr>
          <a:xfrm>
            <a:off x="8824137" y="2971799"/>
            <a:ext cx="2667000" cy="2667000"/>
          </a:xfrm>
          <a:prstGeom prst="rect">
            <a:avLst/>
          </a:prstGeom>
        </p:spPr>
      </p:pic>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951DAC-ADF3-51B5-ABA8-09913577A888}"/>
              </a:ext>
            </a:extLst>
          </p:cNvPr>
          <p:cNvSpPr>
            <a:spLocks noGrp="1"/>
          </p:cNvSpPr>
          <p:nvPr>
            <p:ph type="body" sz="quarter" idx="10"/>
          </p:nvPr>
        </p:nvSpPr>
        <p:spPr/>
        <p:txBody>
          <a:bodyPr/>
          <a:lstStyle/>
          <a:p>
            <a:pPr algn="ctr"/>
            <a:r>
              <a:rPr lang="en-IN" sz="3600" b="1" kern="100" dirty="0">
                <a:solidFill>
                  <a:srgbClr val="00000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Trail Stores VS Control Stores Performance</a:t>
            </a:r>
            <a:endParaRPr lang="en-IN" sz="36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4E803112-370F-6AA7-3DEB-D3D58AAAB293}"/>
              </a:ext>
            </a:extLst>
          </p:cNvPr>
          <p:cNvPicPr>
            <a:picLocks noChangeAspect="1"/>
          </p:cNvPicPr>
          <p:nvPr/>
        </p:nvPicPr>
        <p:blipFill>
          <a:blip r:embed="rId2"/>
          <a:stretch>
            <a:fillRect/>
          </a:stretch>
        </p:blipFill>
        <p:spPr>
          <a:xfrm>
            <a:off x="1945331" y="1180989"/>
            <a:ext cx="4491444" cy="364796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1" name="Picture 10">
            <a:extLst>
              <a:ext uri="{FF2B5EF4-FFF2-40B4-BE49-F238E27FC236}">
                <a16:creationId xmlns:a16="http://schemas.microsoft.com/office/drawing/2014/main" id="{8A6E9FF8-AC0A-44E4-3303-155B9323E1B0}"/>
              </a:ext>
            </a:extLst>
          </p:cNvPr>
          <p:cNvPicPr>
            <a:picLocks noChangeAspect="1"/>
          </p:cNvPicPr>
          <p:nvPr/>
        </p:nvPicPr>
        <p:blipFill>
          <a:blip r:embed="rId3"/>
          <a:stretch>
            <a:fillRect/>
          </a:stretch>
        </p:blipFill>
        <p:spPr>
          <a:xfrm>
            <a:off x="6939356" y="3747708"/>
            <a:ext cx="3905250" cy="256222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3" name="Picture 12">
            <a:extLst>
              <a:ext uri="{FF2B5EF4-FFF2-40B4-BE49-F238E27FC236}">
                <a16:creationId xmlns:a16="http://schemas.microsoft.com/office/drawing/2014/main" id="{10982C86-4EA2-604D-79A1-6AC48C5B115F}"/>
              </a:ext>
            </a:extLst>
          </p:cNvPr>
          <p:cNvPicPr>
            <a:picLocks noChangeAspect="1"/>
          </p:cNvPicPr>
          <p:nvPr/>
        </p:nvPicPr>
        <p:blipFill>
          <a:blip r:embed="rId4"/>
          <a:stretch>
            <a:fillRect/>
          </a:stretch>
        </p:blipFill>
        <p:spPr>
          <a:xfrm>
            <a:off x="3067878" y="5028821"/>
            <a:ext cx="1823099" cy="154777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5" name="Picture 14">
            <a:extLst>
              <a:ext uri="{FF2B5EF4-FFF2-40B4-BE49-F238E27FC236}">
                <a16:creationId xmlns:a16="http://schemas.microsoft.com/office/drawing/2014/main" id="{E36A6AD9-ED77-5A64-1F76-29722932CA5C}"/>
              </a:ext>
            </a:extLst>
          </p:cNvPr>
          <p:cNvPicPr>
            <a:picLocks noChangeAspect="1"/>
          </p:cNvPicPr>
          <p:nvPr/>
        </p:nvPicPr>
        <p:blipFill>
          <a:blip r:embed="rId5"/>
          <a:stretch>
            <a:fillRect/>
          </a:stretch>
        </p:blipFill>
        <p:spPr>
          <a:xfrm>
            <a:off x="7089774" y="1180989"/>
            <a:ext cx="2968626" cy="2390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86974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F952E6-9E8E-BCFA-66AE-CBDBED81630C}"/>
              </a:ext>
            </a:extLst>
          </p:cNvPr>
          <p:cNvSpPr>
            <a:spLocks noGrp="1"/>
          </p:cNvSpPr>
          <p:nvPr>
            <p:ph type="body" sz="quarter" idx="10"/>
          </p:nvPr>
        </p:nvSpPr>
        <p:spPr/>
        <p:txBody>
          <a:bodyPr/>
          <a:lstStyle/>
          <a:p>
            <a:r>
              <a:rPr lang="en-IN" sz="2800" b="1" kern="100" dirty="0">
                <a:solidFill>
                  <a:srgbClr val="00000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Summary of Insights:</a:t>
            </a:r>
            <a:endParaRPr lang="en-IN" sz="28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C1627354-87C5-2721-6BDD-AB906BC9BB73}"/>
              </a:ext>
            </a:extLst>
          </p:cNvPr>
          <p:cNvSpPr txBox="1"/>
          <p:nvPr/>
        </p:nvSpPr>
        <p:spPr>
          <a:xfrm>
            <a:off x="1010093" y="1016950"/>
            <a:ext cx="10666481" cy="4617226"/>
          </a:xfrm>
          <a:prstGeom prst="rect">
            <a:avLst/>
          </a:prstGeom>
          <a:noFill/>
        </p:spPr>
        <p:txBody>
          <a:bodyPr wrap="square">
            <a:spAutoFit/>
          </a:bodyPr>
          <a:lstStyle/>
          <a:p>
            <a:pPr marL="188595" marR="240030" indent="-6350">
              <a:lnSpc>
                <a:spcPct val="102000"/>
              </a:lnSpc>
              <a:spcAft>
                <a:spcPts val="2055"/>
              </a:spcAft>
            </a:pPr>
            <a:r>
              <a:rPr lang="en-IN" sz="2000" b="1" kern="100"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Trial Store Performance:</a:t>
            </a:r>
          </a:p>
          <a:p>
            <a:pPr marL="188595" marR="240030" indent="-6350">
              <a:lnSpc>
                <a:spcPct val="102000"/>
              </a:lnSpc>
              <a:spcAft>
                <a:spcPts val="2055"/>
              </a:spcAft>
            </a:pPr>
            <a:r>
              <a:rPr lang="en-IN" sz="2000" kern="100" dirty="0">
                <a:solidFill>
                  <a:srgbClr val="000005"/>
                </a:solidFill>
                <a:effectLst/>
                <a:latin typeface="Times New Roman" panose="02020603050405020304" pitchFamily="18" charset="0"/>
                <a:ea typeface="Calibri" panose="020F0502020204030204" pitchFamily="34" charset="0"/>
                <a:cs typeface="Times New Roman" panose="02020603050405020304" pitchFamily="18" charset="0"/>
              </a:rPr>
              <a:t>Sales are slightly higher in the trial store compared to the control store, but the difference is not statistically significant.</a:t>
            </a: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88595" marR="240030" indent="-6350">
              <a:lnSpc>
                <a:spcPct val="102000"/>
              </a:lnSpc>
              <a:spcAft>
                <a:spcPts val="2055"/>
              </a:spcAft>
            </a:pPr>
            <a:r>
              <a:rPr lang="en-IN" sz="2000" b="1" kern="100"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Key Driver of Sales:</a:t>
            </a:r>
          </a:p>
          <a:p>
            <a:pPr marL="188595" marR="240030" indent="-6350">
              <a:lnSpc>
                <a:spcPct val="102000"/>
              </a:lnSpc>
              <a:spcAft>
                <a:spcPts val="2055"/>
              </a:spcAft>
            </a:pPr>
            <a:r>
              <a:rPr lang="en-IN" sz="2000" kern="100" dirty="0">
                <a:solidFill>
                  <a:srgbClr val="000005"/>
                </a:solidFill>
                <a:effectLst/>
                <a:latin typeface="Times New Roman" panose="02020603050405020304" pitchFamily="18" charset="0"/>
                <a:ea typeface="Calibri" panose="020F0502020204030204" pitchFamily="34" charset="0"/>
                <a:cs typeface="Times New Roman" panose="02020603050405020304" pitchFamily="18" charset="0"/>
              </a:rPr>
              <a:t>The increase in customer counts is the primary factor influencing sales performance. Efforts to drive sales should focus on attracting more customers rather than increasing transactions per customer.</a:t>
            </a: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88595" marR="240030" indent="-6350">
              <a:lnSpc>
                <a:spcPct val="102000"/>
              </a:lnSpc>
              <a:spcAft>
                <a:spcPts val="90"/>
              </a:spcAft>
            </a:pPr>
            <a:r>
              <a:rPr lang="en-IN" sz="2000" b="1" kern="100"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Statistical Significance:</a:t>
            </a:r>
          </a:p>
          <a:p>
            <a:pPr marL="188595" marR="240030" indent="-6350">
              <a:lnSpc>
                <a:spcPct val="102000"/>
              </a:lnSpc>
              <a:spcAft>
                <a:spcPts val="2055"/>
              </a:spcAft>
            </a:pPr>
            <a:r>
              <a:rPr lang="en-IN" sz="2000" kern="100" dirty="0">
                <a:solidFill>
                  <a:srgbClr val="000005"/>
                </a:solidFill>
                <a:effectLst/>
                <a:latin typeface="Times New Roman" panose="02020603050405020304" pitchFamily="18" charset="0"/>
                <a:ea typeface="Calibri" panose="020F0502020204030204" pitchFamily="34" charset="0"/>
                <a:cs typeface="Times New Roman" panose="02020603050405020304" pitchFamily="18" charset="0"/>
              </a:rPr>
              <a:t>The lack of statistical significance suggests that the observed differences might not be attributable to the trial intervention. This analysis provides actionable insights for strategizing sales improvement initiatives.</a:t>
            </a: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38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1163">
            <a:extLst>
              <a:ext uri="{FF2B5EF4-FFF2-40B4-BE49-F238E27FC236}">
                <a16:creationId xmlns:a16="http://schemas.microsoft.com/office/drawing/2014/main" id="{A96A6AE1-59D0-46B0-BE85-6EADA9E8662A}"/>
              </a:ext>
            </a:extLst>
          </p:cNvPr>
          <p:cNvPicPr>
            <a:picLocks noChangeAspect="1" noChangeArrowheads="1"/>
          </p:cNvPicPr>
          <p:nvPr/>
        </p:nvPicPr>
        <p:blipFill>
          <a:blip r:embed="rId3">
            <a:duotone>
              <a:prstClr val="black"/>
              <a:srgbClr val="8E72BF">
                <a:tint val="45000"/>
                <a:satMod val="400000"/>
              </a:srgbClr>
            </a:duotone>
            <a:extLst>
              <a:ext uri="{28A0092B-C50C-407E-A947-70E740481C1C}">
                <a14:useLocalDpi xmlns:a14="http://schemas.microsoft.com/office/drawing/2010/main" val="0"/>
              </a:ext>
            </a:extLst>
          </a:blip>
          <a:srcRect/>
          <a:stretch>
            <a:fillRect/>
          </a:stretch>
        </p:blipFill>
        <p:spPr bwMode="auto">
          <a:xfrm>
            <a:off x="7958100" y="718904"/>
            <a:ext cx="2863850" cy="2863850"/>
          </a:xfrm>
          <a:prstGeom prst="rect">
            <a:avLst/>
          </a:prstGeom>
          <a:noFill/>
          <a:ln>
            <a:solidFill>
              <a:schemeClr val="bg2">
                <a:lumMod val="50000"/>
              </a:schemeClr>
            </a:solidFill>
          </a:ln>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1F67A7CC-31AA-C02C-8E78-A0CB224CC72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EB675233-06E4-5D09-EDA8-12F9BFCC2B2E}"/>
              </a:ext>
            </a:extLst>
          </p:cNvPr>
          <p:cNvSpPr txBox="1"/>
          <p:nvPr/>
        </p:nvSpPr>
        <p:spPr>
          <a:xfrm>
            <a:off x="1180214" y="1351739"/>
            <a:ext cx="6294474" cy="707886"/>
          </a:xfrm>
          <a:prstGeom prst="rect">
            <a:avLst/>
          </a:prstGeom>
          <a:noFill/>
        </p:spPr>
        <p:txBody>
          <a:bodyPr wrap="square">
            <a:spAutoFit/>
          </a:bodyPr>
          <a:lstStyle/>
          <a:p>
            <a:r>
              <a:rPr lang="en-IN" sz="40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B34E694-55AF-53D4-B503-A348F05F266A}"/>
              </a:ext>
            </a:extLst>
          </p:cNvPr>
          <p:cNvSpPr txBox="1"/>
          <p:nvPr/>
        </p:nvSpPr>
        <p:spPr>
          <a:xfrm>
            <a:off x="1180214" y="2383096"/>
            <a:ext cx="6294474" cy="369332"/>
          </a:xfrm>
          <a:prstGeom prst="rect">
            <a:avLst/>
          </a:prstGeom>
          <a:noFill/>
        </p:spPr>
        <p:txBody>
          <a:bodyPr wrap="square">
            <a:spAutoFit/>
          </a:bodyPr>
          <a:lstStyle/>
          <a:p>
            <a:r>
              <a:rPr lang="en-IN" sz="1800" b="1" dirty="0">
                <a:solidFill>
                  <a:srgbClr val="00000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Presented by: Shivanand Satyappa Nashi</a:t>
            </a:r>
          </a:p>
        </p:txBody>
      </p:sp>
      <p:pic>
        <p:nvPicPr>
          <p:cNvPr id="12" name="Picture 11">
            <a:extLst>
              <a:ext uri="{FF2B5EF4-FFF2-40B4-BE49-F238E27FC236}">
                <a16:creationId xmlns:a16="http://schemas.microsoft.com/office/drawing/2014/main" id="{25B3F3A6-5874-B802-E13B-531A9C1135A0}"/>
              </a:ext>
            </a:extLst>
          </p:cNvPr>
          <p:cNvPicPr/>
          <p:nvPr/>
        </p:nvPicPr>
        <p:blipFill>
          <a:blip r:embed="rId4"/>
          <a:stretch>
            <a:fillRect/>
          </a:stretch>
        </p:blipFill>
        <p:spPr>
          <a:xfrm>
            <a:off x="1370050" y="2954164"/>
            <a:ext cx="273050" cy="272415"/>
          </a:xfrm>
          <a:prstGeom prst="rect">
            <a:avLst/>
          </a:prstGeom>
        </p:spPr>
      </p:pic>
      <p:sp>
        <p:nvSpPr>
          <p:cNvPr id="14" name="TextBox 13">
            <a:extLst>
              <a:ext uri="{FF2B5EF4-FFF2-40B4-BE49-F238E27FC236}">
                <a16:creationId xmlns:a16="http://schemas.microsoft.com/office/drawing/2014/main" id="{1785041B-7D67-85D7-BD82-34D4BE88D5BC}"/>
              </a:ext>
            </a:extLst>
          </p:cNvPr>
          <p:cNvSpPr txBox="1"/>
          <p:nvPr/>
        </p:nvSpPr>
        <p:spPr>
          <a:xfrm>
            <a:off x="1653363" y="2905915"/>
            <a:ext cx="6294474" cy="369332"/>
          </a:xfrm>
          <a:prstGeom prst="rect">
            <a:avLst/>
          </a:prstGeom>
          <a:noFill/>
        </p:spPr>
        <p:txBody>
          <a:bodyPr wrap="square">
            <a:spAutoFit/>
          </a:bodyPr>
          <a:lstStyle/>
          <a:p>
            <a:r>
              <a:rPr lang="en-IN" b="1" dirty="0">
                <a:solidFill>
                  <a:srgbClr val="3F68AD"/>
                </a:solidFill>
                <a:latin typeface="Times New Roman" panose="02020603050405020304" pitchFamily="18" charset="0"/>
                <a:cs typeface="Times New Roman" panose="02020603050405020304" pitchFamily="18" charset="0"/>
              </a:rPr>
              <a:t>https://www.linkedin.com/in/shivanand-s-nashi-79579821a</a:t>
            </a:r>
          </a:p>
        </p:txBody>
      </p:sp>
      <p:pic>
        <p:nvPicPr>
          <p:cNvPr id="15" name="Picture 14">
            <a:extLst>
              <a:ext uri="{FF2B5EF4-FFF2-40B4-BE49-F238E27FC236}">
                <a16:creationId xmlns:a16="http://schemas.microsoft.com/office/drawing/2014/main" id="{BB317637-578D-A25A-5FE3-EA12D64D163F}"/>
              </a:ext>
            </a:extLst>
          </p:cNvPr>
          <p:cNvPicPr/>
          <p:nvPr/>
        </p:nvPicPr>
        <p:blipFill>
          <a:blip r:embed="rId5"/>
          <a:stretch>
            <a:fillRect/>
          </a:stretch>
        </p:blipFill>
        <p:spPr>
          <a:xfrm>
            <a:off x="1370050" y="3428315"/>
            <a:ext cx="258445" cy="258445"/>
          </a:xfrm>
          <a:prstGeom prst="rect">
            <a:avLst/>
          </a:prstGeom>
        </p:spPr>
      </p:pic>
      <p:sp>
        <p:nvSpPr>
          <p:cNvPr id="17" name="TextBox 16">
            <a:extLst>
              <a:ext uri="{FF2B5EF4-FFF2-40B4-BE49-F238E27FC236}">
                <a16:creationId xmlns:a16="http://schemas.microsoft.com/office/drawing/2014/main" id="{9D33C85D-A046-6FBF-026B-5E8F4FB7A875}"/>
              </a:ext>
            </a:extLst>
          </p:cNvPr>
          <p:cNvSpPr txBox="1"/>
          <p:nvPr/>
        </p:nvSpPr>
        <p:spPr>
          <a:xfrm>
            <a:off x="1653363" y="3385961"/>
            <a:ext cx="6294474" cy="369332"/>
          </a:xfrm>
          <a:prstGeom prst="rect">
            <a:avLst/>
          </a:prstGeom>
          <a:noFill/>
        </p:spPr>
        <p:txBody>
          <a:bodyPr wrap="square">
            <a:spAutoFit/>
          </a:bodyPr>
          <a:lstStyle/>
          <a:p>
            <a:r>
              <a:rPr lang="en-IN" b="1" dirty="0">
                <a:solidFill>
                  <a:srgbClr val="3F68AD"/>
                </a:solidFill>
                <a:latin typeface="Times New Roman" panose="02020603050405020304" pitchFamily="18" charset="0"/>
                <a:cs typeface="Times New Roman" panose="02020603050405020304" pitchFamily="18" charset="0"/>
              </a:rPr>
              <a:t>https://github.com/Gtshivanand</a:t>
            </a:r>
          </a:p>
        </p:txBody>
      </p:sp>
    </p:spTree>
    <p:extLst>
      <p:ext uri="{BB962C8B-B14F-4D97-AF65-F5344CB8AC3E}">
        <p14:creationId xmlns:p14="http://schemas.microsoft.com/office/powerpoint/2010/main" val="32216208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982039" y="1827304"/>
            <a:ext cx="695620" cy="668079"/>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000000"/>
                </a:solidFill>
                <a:latin typeface="Times New Roman" panose="02020603050405020304" pitchFamily="18" charset="0"/>
                <a:ea typeface="Roboto Light" panose="02000000000000000000" pitchFamily="2" charset="0"/>
                <a:cs typeface="Times New Roman" panose="02020603050405020304" pitchFamily="18" charset="0"/>
              </a:rPr>
              <a:t>01</a:t>
            </a:r>
          </a:p>
        </p:txBody>
      </p:sp>
      <p:sp>
        <p:nvSpPr>
          <p:cNvPr id="5" name="TextBox 4">
            <a:extLst>
              <a:ext uri="{FF2B5EF4-FFF2-40B4-BE49-F238E27FC236}">
                <a16:creationId xmlns:a16="http://schemas.microsoft.com/office/drawing/2014/main" id="{736F57D6-777D-47CD-9A7C-C2F9BFD0AD6D}"/>
              </a:ext>
            </a:extLst>
          </p:cNvPr>
          <p:cNvSpPr txBox="1"/>
          <p:nvPr/>
        </p:nvSpPr>
        <p:spPr>
          <a:xfrm>
            <a:off x="1809167" y="1795329"/>
            <a:ext cx="1896185" cy="1718741"/>
          </a:xfrm>
          <a:prstGeom prst="rect">
            <a:avLst/>
          </a:prstGeom>
          <a:noFill/>
        </p:spPr>
        <p:txBody>
          <a:bodyPr wrap="square" lIns="0" tIns="0" rIns="0" bIns="0" rtlCol="0" anchor="t">
            <a:noAutofit/>
          </a:bodyPr>
          <a:lstStyle/>
          <a:p>
            <a:pPr algn="l"/>
            <a:r>
              <a:rPr lang="en-AU" sz="4400" b="1" dirty="0">
                <a:effectLst>
                  <a:outerShdw blurRad="38100" dist="38100" dir="2700000" algn="tl">
                    <a:srgbClr val="000000">
                      <a:alpha val="43137"/>
                    </a:srgbClr>
                  </a:outerShdw>
                </a:effectLst>
                <a:latin typeface="Times New Roman" panose="02020603050405020304" pitchFamily="18" charset="0"/>
                <a:ea typeface="Roboto" panose="02000000000000000000" pitchFamily="2" charset="0"/>
                <a:cs typeface="Times New Roman" panose="02020603050405020304" pitchFamily="18"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809167" y="4064076"/>
            <a:ext cx="1896185" cy="1718741"/>
          </a:xfrm>
          <a:prstGeom prst="rect">
            <a:avLst/>
          </a:prstGeom>
          <a:noFill/>
        </p:spPr>
        <p:txBody>
          <a:bodyPr wrap="square" lIns="0" tIns="0" rIns="0" bIns="0" rtlCol="0" anchor="t">
            <a:noAutofit/>
          </a:bodyPr>
          <a:lstStyle/>
          <a:p>
            <a:pPr algn="l"/>
            <a:r>
              <a:rPr lang="en-AU" sz="4400" b="1" dirty="0">
                <a:effectLst>
                  <a:outerShdw blurRad="38100" dist="38100" dir="2700000" algn="tl">
                    <a:srgbClr val="000000">
                      <a:alpha val="43137"/>
                    </a:srgbClr>
                  </a:outerShdw>
                </a:effectLst>
                <a:latin typeface="Times New Roman" panose="02020603050405020304" pitchFamily="18" charset="0"/>
                <a:ea typeface="Roboto" panose="02000000000000000000" pitchFamily="2" charset="0"/>
                <a:cs typeface="Times New Roman" panose="02020603050405020304" pitchFamily="18"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3831771" y="1827304"/>
            <a:ext cx="7580989" cy="1718742"/>
          </a:xfrm>
          <a:prstGeom prst="rect">
            <a:avLst/>
          </a:prstGeom>
          <a:noFill/>
        </p:spPr>
        <p:txBody>
          <a:bodyPr wrap="square" lIns="0" tIns="0" rIns="0" bIns="0" rtlCol="0" anchor="t">
            <a:noAutofit/>
          </a:bodyPr>
          <a:lstStyle/>
          <a:p>
            <a:pPr algn="l"/>
            <a:r>
              <a:rPr lang="en-AU" sz="2400" b="1" dirty="0">
                <a:latin typeface="Times New Roman" panose="02020603050405020304" pitchFamily="18" charset="0"/>
                <a:ea typeface="Roboto Light" panose="02000000000000000000" pitchFamily="2" charset="0"/>
                <a:cs typeface="Times New Roman" panose="02020603050405020304" pitchFamily="18" charset="0"/>
              </a:rPr>
              <a:t>Analyse the data to understand the current </a:t>
            </a:r>
          </a:p>
          <a:p>
            <a:pPr algn="l"/>
            <a:r>
              <a:rPr lang="en-AU" sz="2400" b="1" dirty="0">
                <a:latin typeface="Times New Roman" panose="02020603050405020304" pitchFamily="18" charset="0"/>
                <a:ea typeface="Roboto Light" panose="02000000000000000000" pitchFamily="2" charset="0"/>
                <a:cs typeface="Times New Roman" panose="02020603050405020304" pitchFamily="18" charset="0"/>
              </a:rPr>
              <a:t>purchasing trends and behaviours.</a:t>
            </a:r>
          </a:p>
        </p:txBody>
      </p:sp>
      <p:sp>
        <p:nvSpPr>
          <p:cNvPr id="9" name="TextBox 8">
            <a:extLst>
              <a:ext uri="{FF2B5EF4-FFF2-40B4-BE49-F238E27FC236}">
                <a16:creationId xmlns:a16="http://schemas.microsoft.com/office/drawing/2014/main" id="{FF9D96EA-4B80-4F92-A071-B09915E427CE}"/>
              </a:ext>
            </a:extLst>
          </p:cNvPr>
          <p:cNvSpPr txBox="1"/>
          <p:nvPr/>
        </p:nvSpPr>
        <p:spPr>
          <a:xfrm>
            <a:off x="3831770" y="4125828"/>
            <a:ext cx="7580989" cy="1718742"/>
          </a:xfrm>
          <a:prstGeom prst="rect">
            <a:avLst/>
          </a:prstGeom>
          <a:noFill/>
        </p:spPr>
        <p:txBody>
          <a:bodyPr wrap="square" lIns="0" tIns="0" rIns="0" bIns="0" rtlCol="0" anchor="t">
            <a:noAutofit/>
          </a:bodyPr>
          <a:lstStyle/>
          <a:p>
            <a:r>
              <a:rPr lang="en-AU" sz="2400" b="1" dirty="0">
                <a:latin typeface="Times New Roman" panose="02020603050405020304" pitchFamily="18" charset="0"/>
                <a:ea typeface="Roboto Light" panose="02000000000000000000" pitchFamily="2" charset="0"/>
                <a:cs typeface="Times New Roman" panose="02020603050405020304" pitchFamily="18" charset="0"/>
              </a:rPr>
              <a:t>Compare different control stores to each of the trail stores using Pearson correlations</a:t>
            </a:r>
          </a:p>
        </p:txBody>
      </p:sp>
      <p:sp>
        <p:nvSpPr>
          <p:cNvPr id="27" name="Rectangle 26">
            <a:extLst>
              <a:ext uri="{FF2B5EF4-FFF2-40B4-BE49-F238E27FC236}">
                <a16:creationId xmlns:a16="http://schemas.microsoft.com/office/drawing/2014/main" id="{2FBD627F-30AB-347F-7DE2-20D9E7054639}"/>
              </a:ext>
            </a:extLst>
          </p:cNvPr>
          <p:cNvSpPr/>
          <p:nvPr/>
        </p:nvSpPr>
        <p:spPr>
          <a:xfrm>
            <a:off x="3831771" y="2904566"/>
            <a:ext cx="6254808" cy="14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err="1">
              <a:solidFill>
                <a:srgbClr val="000005"/>
              </a:solidFill>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8" name="Rectangle 7">
            <a:extLst>
              <a:ext uri="{FF2B5EF4-FFF2-40B4-BE49-F238E27FC236}">
                <a16:creationId xmlns:a16="http://schemas.microsoft.com/office/drawing/2014/main" id="{D7C96BF4-0BB0-82DC-8816-E1884D0CA855}"/>
              </a:ext>
            </a:extLst>
          </p:cNvPr>
          <p:cNvSpPr/>
          <p:nvPr/>
        </p:nvSpPr>
        <p:spPr>
          <a:xfrm>
            <a:off x="3831771" y="5017835"/>
            <a:ext cx="6254808" cy="144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err="1">
              <a:solidFill>
                <a:srgbClr val="000005"/>
              </a:solidFill>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10" name="Oval 9">
            <a:extLst>
              <a:ext uri="{FF2B5EF4-FFF2-40B4-BE49-F238E27FC236}">
                <a16:creationId xmlns:a16="http://schemas.microsoft.com/office/drawing/2014/main" id="{3A7EBC7B-6B45-EBA5-F699-FC88C6C71CD7}"/>
              </a:ext>
            </a:extLst>
          </p:cNvPr>
          <p:cNvSpPr/>
          <p:nvPr/>
        </p:nvSpPr>
        <p:spPr>
          <a:xfrm>
            <a:off x="982039" y="4255368"/>
            <a:ext cx="695620" cy="668079"/>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000000"/>
                </a:solidFill>
                <a:latin typeface="Times New Roman" panose="02020603050405020304" pitchFamily="18" charset="0"/>
                <a:ea typeface="Roboto Light" panose="02000000000000000000" pitchFamily="2" charset="0"/>
                <a:cs typeface="Times New Roman" panose="02020603050405020304" pitchFamily="18" charset="0"/>
              </a:rPr>
              <a:t>02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7" name="TextBox 6">
            <a:extLst>
              <a:ext uri="{FF2B5EF4-FFF2-40B4-BE49-F238E27FC236}">
                <a16:creationId xmlns:a16="http://schemas.microsoft.com/office/drawing/2014/main" id="{1FFD2A45-C1DB-6EA3-76AE-A279A0152652}"/>
              </a:ext>
            </a:extLst>
          </p:cNvPr>
          <p:cNvSpPr txBox="1"/>
          <p:nvPr/>
        </p:nvSpPr>
        <p:spPr>
          <a:xfrm>
            <a:off x="1679942" y="2787245"/>
            <a:ext cx="7198243" cy="2752548"/>
          </a:xfrm>
          <a:prstGeom prst="rect">
            <a:avLst/>
          </a:prstGeom>
          <a:noFill/>
        </p:spPr>
        <p:txBody>
          <a:bodyPr wrap="square">
            <a:spAutoFit/>
          </a:bodyPr>
          <a:lstStyle/>
          <a:p>
            <a:pPr marL="36195" marR="1637030" indent="-6350" algn="just">
              <a:lnSpc>
                <a:spcPct val="103000"/>
              </a:lnSpc>
              <a:spcAft>
                <a:spcPts val="800"/>
              </a:spcAft>
            </a:pPr>
            <a:r>
              <a:rPr lang="en-IN" b="1" kern="100" dirty="0">
                <a:solidFill>
                  <a:srgbClr val="000005"/>
                </a:solidFill>
                <a:effectLst/>
                <a:latin typeface="Times New Roman" panose="02020603050405020304" pitchFamily="18" charset="0"/>
                <a:ea typeface="Calibri" panose="020F0502020204030204" pitchFamily="34" charset="0"/>
                <a:cs typeface="Times New Roman" panose="02020603050405020304" pitchFamily="18" charset="0"/>
              </a:rPr>
              <a:t>We need to present a strategic recommendation to our client that is supported by data which she can then use for the upcoming category review. However, to do so, we need to analyse the data to understand the current purchasing trends and behaviours. The client is particularly interested in customer segments and their chip purchasing behaviour. </a:t>
            </a:r>
            <a:endParaRPr lang="en-IN"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195" marR="1637030" indent="-6350" algn="just">
              <a:lnSpc>
                <a:spcPct val="103000"/>
              </a:lnSpc>
              <a:spcAft>
                <a:spcPts val="800"/>
              </a:spcAft>
            </a:pPr>
            <a:r>
              <a:rPr lang="en-IN" b="1" kern="100" dirty="0">
                <a:solidFill>
                  <a:srgbClr val="000005"/>
                </a:solidFill>
                <a:effectLst/>
                <a:latin typeface="Times New Roman" panose="02020603050405020304" pitchFamily="18" charset="0"/>
                <a:ea typeface="Calibri" panose="020F0502020204030204" pitchFamily="34" charset="0"/>
                <a:cs typeface="Times New Roman" panose="02020603050405020304" pitchFamily="18" charset="0"/>
              </a:rPr>
              <a:t>Consider what metrics would help describe the customers’ purchasing behaviour.</a:t>
            </a:r>
            <a:endParaRPr lang="en-IN"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1005367-4FFE-3640-F7BA-21FAD610BC8A}"/>
              </a:ext>
            </a:extLst>
          </p:cNvPr>
          <p:cNvPicPr/>
          <p:nvPr/>
        </p:nvPicPr>
        <p:blipFill>
          <a:blip r:embed="rId2"/>
          <a:stretch>
            <a:fillRect/>
          </a:stretch>
        </p:blipFill>
        <p:spPr>
          <a:xfrm>
            <a:off x="9200385" y="3079722"/>
            <a:ext cx="2176780" cy="2167593"/>
          </a:xfrm>
          <a:prstGeom prst="rect">
            <a:avLst/>
          </a:prstGeom>
        </p:spPr>
      </p:pic>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IN" sz="4000" b="1" kern="100" dirty="0">
                <a:solidFill>
                  <a:srgbClr val="00000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Total Sales by Different Life Stages </a:t>
            </a:r>
            <a:endParaRPr lang="en-IN" sz="40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sz="32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7DBE00F6-D5EE-FA57-6296-B8AB0AF2174C}"/>
              </a:ext>
            </a:extLst>
          </p:cNvPr>
          <p:cNvPicPr>
            <a:picLocks noChangeAspect="1"/>
          </p:cNvPicPr>
          <p:nvPr/>
        </p:nvPicPr>
        <p:blipFill>
          <a:blip r:embed="rId3"/>
          <a:stretch>
            <a:fillRect/>
          </a:stretch>
        </p:blipFill>
        <p:spPr>
          <a:xfrm>
            <a:off x="2328826" y="1107650"/>
            <a:ext cx="8937352" cy="488610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04C356-D5A8-8458-BFA2-F608FF807B99}"/>
              </a:ext>
            </a:extLst>
          </p:cNvPr>
          <p:cNvSpPr>
            <a:spLocks noGrp="1"/>
          </p:cNvSpPr>
          <p:nvPr>
            <p:ph type="body" sz="quarter" idx="10"/>
          </p:nvPr>
        </p:nvSpPr>
        <p:spPr/>
        <p:txBody>
          <a:bodyPr/>
          <a:lstStyle/>
          <a:p>
            <a:pPr algn="ctr"/>
            <a:r>
              <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Distribution by LIFESTAGE</a:t>
            </a:r>
          </a:p>
          <a:p>
            <a:endParaRPr lang="en-IN" dirty="0"/>
          </a:p>
        </p:txBody>
      </p:sp>
      <p:pic>
        <p:nvPicPr>
          <p:cNvPr id="4" name="Picture 3">
            <a:extLst>
              <a:ext uri="{FF2B5EF4-FFF2-40B4-BE49-F238E27FC236}">
                <a16:creationId xmlns:a16="http://schemas.microsoft.com/office/drawing/2014/main" id="{5EEEF66B-7734-FB3A-86CF-283996882451}"/>
              </a:ext>
            </a:extLst>
          </p:cNvPr>
          <p:cNvPicPr>
            <a:picLocks noChangeAspect="1"/>
          </p:cNvPicPr>
          <p:nvPr/>
        </p:nvPicPr>
        <p:blipFill>
          <a:blip r:embed="rId2"/>
          <a:stretch>
            <a:fillRect/>
          </a:stretch>
        </p:blipFill>
        <p:spPr>
          <a:xfrm>
            <a:off x="2569656" y="1118132"/>
            <a:ext cx="7734238" cy="498495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94278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US"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Sales - Top 10 Products</a:t>
            </a:r>
          </a:p>
          <a:p>
            <a:endParaRPr lang="en-AU" dirty="0">
              <a:solidFill>
                <a:schemeClr val="tx1"/>
              </a:solidFill>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AE3DAB13-CF01-6DC4-DCB4-C9B95DEE9500}"/>
              </a:ext>
            </a:extLst>
          </p:cNvPr>
          <p:cNvPicPr>
            <a:picLocks noChangeAspect="1"/>
          </p:cNvPicPr>
          <p:nvPr/>
        </p:nvPicPr>
        <p:blipFill>
          <a:blip r:embed="rId3"/>
          <a:stretch>
            <a:fillRect/>
          </a:stretch>
        </p:blipFill>
        <p:spPr>
          <a:xfrm>
            <a:off x="2476147" y="1159770"/>
            <a:ext cx="8282762" cy="497786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US"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Sales - Bottom 10 Products</a:t>
            </a:r>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91DE9BA1-F739-ED88-AE60-CC401B116B5D}"/>
              </a:ext>
            </a:extLst>
          </p:cNvPr>
          <p:cNvPicPr>
            <a:picLocks noChangeAspect="1"/>
          </p:cNvPicPr>
          <p:nvPr/>
        </p:nvPicPr>
        <p:blipFill>
          <a:blip r:embed="rId3"/>
          <a:stretch>
            <a:fillRect/>
          </a:stretch>
        </p:blipFill>
        <p:spPr>
          <a:xfrm>
            <a:off x="2477386" y="1174454"/>
            <a:ext cx="8333779" cy="488610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6A5884-3286-89DD-B3B1-1AC72DB193B9}"/>
              </a:ext>
            </a:extLst>
          </p:cNvPr>
          <p:cNvSpPr>
            <a:spLocks noGrp="1"/>
          </p:cNvSpPr>
          <p:nvPr>
            <p:ph type="body" sz="quarter" idx="10"/>
          </p:nvPr>
        </p:nvSpPr>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Monthly Total Sales Trends for 2018 and 2019</a:t>
            </a:r>
          </a:p>
          <a:p>
            <a:endParaRPr lang="en-IN" dirty="0"/>
          </a:p>
        </p:txBody>
      </p:sp>
      <p:pic>
        <p:nvPicPr>
          <p:cNvPr id="4" name="Picture 3">
            <a:extLst>
              <a:ext uri="{FF2B5EF4-FFF2-40B4-BE49-F238E27FC236}">
                <a16:creationId xmlns:a16="http://schemas.microsoft.com/office/drawing/2014/main" id="{8FA8591F-69F6-ABD0-3F78-D3B710B964EE}"/>
              </a:ext>
            </a:extLst>
          </p:cNvPr>
          <p:cNvPicPr>
            <a:picLocks noChangeAspect="1"/>
          </p:cNvPicPr>
          <p:nvPr/>
        </p:nvPicPr>
        <p:blipFill>
          <a:blip r:embed="rId2"/>
          <a:stretch>
            <a:fillRect/>
          </a:stretch>
        </p:blipFill>
        <p:spPr>
          <a:xfrm>
            <a:off x="2062070" y="1041990"/>
            <a:ext cx="9017055" cy="517561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960107870"/>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6411</TotalTime>
  <Words>939</Words>
  <Application>Microsoft Office PowerPoint</Application>
  <PresentationFormat>Widescreen</PresentationFormat>
  <Paragraphs>83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 Light</vt:lpstr>
      <vt:lpstr>Times New Roman</vt:lpstr>
      <vt:lpstr>Arial</vt:lpstr>
      <vt:lpstr>Calibri</vt:lpstr>
      <vt:lpstr>Roboto Medium</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shivanand nashi</cp:lastModifiedBy>
  <cp:revision>483</cp:revision>
  <dcterms:created xsi:type="dcterms:W3CDTF">2018-02-07T23:23:24Z</dcterms:created>
  <dcterms:modified xsi:type="dcterms:W3CDTF">2025-02-17T17:43:01Z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