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8"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1/6/2025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1/6/2025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1/6/2025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1/6/2025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1/6/2025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1/6/2025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1/6/2025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1/6/2025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1/6/2025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1/6/2025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1/6/2025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1/6/2025</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0CA2F-3DEC-05D0-EE95-78741AC6A522}"/>
              </a:ext>
            </a:extLst>
          </p:cNvPr>
          <p:cNvSpPr>
            <a:spLocks noGrp="1"/>
          </p:cNvSpPr>
          <p:nvPr>
            <p:ph type="ctrTitle"/>
          </p:nvPr>
        </p:nvSpPr>
        <p:spPr>
          <a:xfrm>
            <a:off x="1068513" y="1027416"/>
            <a:ext cx="6421348" cy="2203805"/>
          </a:xfrm>
        </p:spPr>
        <p:txBody>
          <a:bodyPr>
            <a:normAutofit/>
          </a:bodyPr>
          <a:lstStyle/>
          <a:p>
            <a:r>
              <a:rPr lang="en-IN" sz="4000" b="1" dirty="0">
                <a:solidFill>
                  <a:schemeClr val="accent3">
                    <a:lumMod val="50000"/>
                  </a:schemeClr>
                </a:solidFill>
                <a:latin typeface="Times New Roman" panose="02020603050405020304" pitchFamily="18" charset="0"/>
                <a:cs typeface="Times New Roman" panose="02020603050405020304" pitchFamily="18" charset="0"/>
              </a:rPr>
              <a:t>Shipment Pricing Prediction</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6AC0993-971B-BB12-0CBD-60D563574CAE}"/>
              </a:ext>
            </a:extLst>
          </p:cNvPr>
          <p:cNvSpPr>
            <a:spLocks noGrp="1"/>
          </p:cNvSpPr>
          <p:nvPr>
            <p:ph type="subTitle" idx="1"/>
          </p:nvPr>
        </p:nvSpPr>
        <p:spPr>
          <a:xfrm>
            <a:off x="1325367" y="4251338"/>
            <a:ext cx="5414479" cy="2606662"/>
          </a:xfrm>
        </p:spPr>
        <p:txBody>
          <a:bodyPr>
            <a:normAutofit lnSpcReduction="10000"/>
          </a:bodyPr>
          <a:lstStyle/>
          <a:p>
            <a:pPr marL="425450" indent="-6350" algn="l">
              <a:lnSpc>
                <a:spcPct val="107000"/>
              </a:lnSpc>
              <a:spcAft>
                <a:spcPts val="310"/>
              </a:spcAft>
            </a:pPr>
            <a:r>
              <a:rPr lang="en-IN" sz="1800" kern="100" dirty="0">
                <a:solidFill>
                  <a:srgbClr val="153D63"/>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425450" indent="-6350" algn="l">
              <a:lnSpc>
                <a:spcPct val="107000"/>
              </a:lnSpc>
              <a:spcAft>
                <a:spcPts val="10"/>
              </a:spcAft>
            </a:pPr>
            <a:r>
              <a:rPr lang="en-IN" sz="2400" kern="100" dirty="0">
                <a:solidFill>
                  <a:srgbClr val="FFC000"/>
                </a:solidFill>
                <a:highlight>
                  <a:srgbClr val="000000"/>
                </a:highlight>
                <a:latin typeface="Times New Roman" panose="02020603050405020304" pitchFamily="18" charset="0"/>
                <a:ea typeface="Times New Roman" panose="02020603050405020304" pitchFamily="18" charset="0"/>
              </a:rPr>
              <a:t>Project By: Shivanand Satyappa Nashi </a:t>
            </a:r>
          </a:p>
          <a:p>
            <a:pPr marL="425450" indent="-6350" algn="l">
              <a:lnSpc>
                <a:spcPct val="107000"/>
              </a:lnSpc>
              <a:spcAft>
                <a:spcPts val="10"/>
              </a:spcAft>
            </a:pPr>
            <a:r>
              <a:rPr lang="en-IN" sz="2400" kern="100" dirty="0">
                <a:solidFill>
                  <a:srgbClr val="FFC000"/>
                </a:solidFill>
                <a:highlight>
                  <a:srgbClr val="000000"/>
                </a:highlight>
                <a:latin typeface="Times New Roman" panose="02020603050405020304" pitchFamily="18" charset="0"/>
                <a:ea typeface="Times New Roman" panose="02020603050405020304" pitchFamily="18" charset="0"/>
              </a:rPr>
              <a:t>Technologies: Machine Learning Technology  </a:t>
            </a:r>
          </a:p>
          <a:p>
            <a:pPr marL="425450" indent="-6350" algn="l">
              <a:lnSpc>
                <a:spcPct val="107000"/>
              </a:lnSpc>
              <a:spcAft>
                <a:spcPts val="10"/>
              </a:spcAft>
            </a:pPr>
            <a:r>
              <a:rPr lang="en-IN" sz="2400" kern="100" dirty="0">
                <a:solidFill>
                  <a:srgbClr val="FFC000"/>
                </a:solidFill>
                <a:highlight>
                  <a:srgbClr val="000000"/>
                </a:highlight>
                <a:latin typeface="Times New Roman" panose="02020603050405020304" pitchFamily="18" charset="0"/>
                <a:ea typeface="Times New Roman" panose="02020603050405020304" pitchFamily="18" charset="0"/>
              </a:rPr>
              <a:t>Domain: Supply Chain Management </a:t>
            </a:r>
          </a:p>
          <a:p>
            <a:pPr marL="425450" indent="-6350" algn="l">
              <a:lnSpc>
                <a:spcPct val="107000"/>
              </a:lnSpc>
              <a:spcAft>
                <a:spcPts val="80"/>
              </a:spcAft>
            </a:pPr>
            <a:r>
              <a:rPr lang="en-IN" sz="1800" kern="100" dirty="0">
                <a:solidFill>
                  <a:schemeClr val="bg2"/>
                </a:solidFill>
                <a:effectLst/>
                <a:highlight>
                  <a:srgbClr val="000000"/>
                </a:highlight>
                <a:latin typeface="Times New Roman" panose="02020603050405020304" pitchFamily="18" charset="0"/>
                <a:ea typeface="Times New Roman" panose="02020603050405020304" pitchFamily="18" charset="0"/>
              </a:rPr>
              <a:t> </a:t>
            </a:r>
          </a:p>
          <a:p>
            <a:endParaRPr lang="en-IN" dirty="0"/>
          </a:p>
        </p:txBody>
      </p:sp>
      <p:pic>
        <p:nvPicPr>
          <p:cNvPr id="4" name="Picture 3">
            <a:extLst>
              <a:ext uri="{FF2B5EF4-FFF2-40B4-BE49-F238E27FC236}">
                <a16:creationId xmlns:a16="http://schemas.microsoft.com/office/drawing/2014/main" id="{2487C476-996D-8A60-2B02-D9B98743F920}"/>
              </a:ext>
            </a:extLst>
          </p:cNvPr>
          <p:cNvPicPr/>
          <p:nvPr/>
        </p:nvPicPr>
        <p:blipFill>
          <a:blip r:embed="rId2"/>
          <a:stretch>
            <a:fillRect/>
          </a:stretch>
        </p:blipFill>
        <p:spPr>
          <a:xfrm>
            <a:off x="1570414" y="2047533"/>
            <a:ext cx="5804535" cy="1579245"/>
          </a:xfrm>
          <a:prstGeom prst="rect">
            <a:avLst/>
          </a:prstGeom>
        </p:spPr>
      </p:pic>
    </p:spTree>
    <p:extLst>
      <p:ext uri="{BB962C8B-B14F-4D97-AF65-F5344CB8AC3E}">
        <p14:creationId xmlns:p14="http://schemas.microsoft.com/office/powerpoint/2010/main" val="209277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B145B2-920A-4BDB-879D-C82A2106F6FC}"/>
              </a:ext>
            </a:extLst>
          </p:cNvPr>
          <p:cNvSpPr txBox="1"/>
          <p:nvPr/>
        </p:nvSpPr>
        <p:spPr>
          <a:xfrm>
            <a:off x="1642153" y="0"/>
            <a:ext cx="9176536" cy="7222490"/>
          </a:xfrm>
          <a:prstGeom prst="rect">
            <a:avLst/>
          </a:prstGeom>
          <a:noFill/>
        </p:spPr>
        <p:txBody>
          <a:bodyPr wrap="square">
            <a:spAutoFit/>
          </a:bodyPr>
          <a:lstStyle/>
          <a:p>
            <a:pPr algn="ctr">
              <a:lnSpc>
                <a:spcPct val="107000"/>
              </a:lnSpc>
              <a:spcAft>
                <a:spcPts val="3565"/>
              </a:spcAft>
              <a:tabLst>
                <a:tab pos="669925" algn="ctr"/>
                <a:tab pos="1126490" algn="ctr"/>
                <a:tab pos="1583690" algn="ctr"/>
                <a:tab pos="2040890" algn="ctr"/>
                <a:tab pos="2498090" algn="ctr"/>
                <a:tab pos="2955925" algn="ctr"/>
                <a:tab pos="3413125" algn="ctr"/>
                <a:tab pos="3870325" algn="ctr"/>
                <a:tab pos="4797425" algn="ctr"/>
              </a:tabLst>
            </a:pPr>
            <a:r>
              <a:rPr lang="en-IN" sz="4000" u="sng" kern="100"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Q &amp; A</a:t>
            </a:r>
            <a:endParaRPr lang="en-IN" sz="4000" u="sng" kern="100"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208915" marR="59055" indent="-6350">
              <a:lnSpc>
                <a:spcPct val="107000"/>
              </a:lnSpc>
              <a:spcAft>
                <a:spcPts val="565"/>
              </a:spcAft>
            </a:pPr>
            <a:r>
              <a:rPr lang="en-IN" sz="160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Q1) What’s the source of data?</a:t>
            </a: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59765" marR="59055" indent="-457200">
              <a:lnSpc>
                <a:spcPct val="107000"/>
              </a:lnSpc>
              <a:spcAft>
                <a:spcPts val="565"/>
              </a:spcAft>
            </a:pPr>
            <a:r>
              <a:rPr lang="en-IN" sz="160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The main source is Kaggle and for the prediction the data for training is provided by the client in the form answers to certain questions asked which the user has to input.</a:t>
            </a: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08915" marR="59055" indent="-6350">
              <a:lnSpc>
                <a:spcPct val="107000"/>
              </a:lnSpc>
              <a:spcAft>
                <a:spcPts val="565"/>
              </a:spcAft>
            </a:pPr>
            <a:r>
              <a:rPr lang="en-IN" sz="160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Q 2) What was the type of data?</a:t>
            </a: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08915" marR="59055" indent="-6350">
              <a:lnSpc>
                <a:spcPct val="107000"/>
              </a:lnSpc>
              <a:spcAft>
                <a:spcPts val="565"/>
              </a:spcAft>
            </a:pPr>
            <a:r>
              <a:rPr lang="en-IN" sz="160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The data was the combination of numerical and Categorical values.</a:t>
            </a: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08915" marR="59055" indent="-6350">
              <a:lnSpc>
                <a:spcPct val="107000"/>
              </a:lnSpc>
              <a:spcAft>
                <a:spcPts val="565"/>
              </a:spcAft>
            </a:pPr>
            <a:r>
              <a:rPr lang="en-IN" sz="160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Q 3) What’s the complete flow you followed in this Project?</a:t>
            </a: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565"/>
              </a:spcAft>
              <a:tabLst>
                <a:tab pos="4604385" algn="ctr"/>
              </a:tabLst>
            </a:pPr>
            <a:r>
              <a:rPr lang="en-IN" sz="160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Refer slide number 4 and 5 for better understanding </a:t>
            </a:r>
          </a:p>
          <a:p>
            <a:pPr marL="370840" indent="-6350">
              <a:lnSpc>
                <a:spcPct val="108000"/>
              </a:lnSpc>
              <a:spcAft>
                <a:spcPts val="4315"/>
              </a:spcAft>
            </a:pPr>
            <a:r>
              <a:rPr lang="en-IN" sz="160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Q 4) What techniques were you using for data pre-processing?</a:t>
            </a: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77875" indent="-6350">
              <a:lnSpc>
                <a:spcPct val="108000"/>
              </a:lnSpc>
              <a:spcAft>
                <a:spcPts val="810"/>
              </a:spcAft>
            </a:pPr>
            <a:r>
              <a:rPr lang="en-IN" sz="1600" kern="100" dirty="0">
                <a:solidFill>
                  <a:srgbClr val="90C226"/>
                </a:solidFill>
                <a:effectLst/>
                <a:latin typeface="Times New Roman" panose="02020603050405020304" pitchFamily="18" charset="0"/>
                <a:ea typeface="Cambria Math" panose="02040503050406030204" pitchFamily="18" charset="0"/>
                <a:cs typeface="Times New Roman" panose="02020603050405020304" pitchFamily="18" charset="0"/>
              </a:rPr>
              <a:t>▶ </a:t>
            </a:r>
            <a:r>
              <a:rPr lang="en-IN" sz="160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Removing unwanted attributes</a:t>
            </a: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77875" indent="-6350">
              <a:lnSpc>
                <a:spcPct val="108000"/>
              </a:lnSpc>
              <a:spcAft>
                <a:spcPts val="810"/>
              </a:spcAft>
            </a:pPr>
            <a:r>
              <a:rPr lang="en-IN" sz="1600" kern="100" dirty="0">
                <a:solidFill>
                  <a:srgbClr val="90C226"/>
                </a:solidFill>
                <a:effectLst/>
                <a:latin typeface="Times New Roman" panose="02020603050405020304" pitchFamily="18" charset="0"/>
                <a:ea typeface="Cambria Math" panose="02040503050406030204" pitchFamily="18" charset="0"/>
                <a:cs typeface="Times New Roman" panose="02020603050405020304" pitchFamily="18" charset="0"/>
              </a:rPr>
              <a:t>▶ </a:t>
            </a:r>
            <a:r>
              <a:rPr lang="en-IN" sz="160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Visualizing  relation of independent variables with each other and output variables</a:t>
            </a: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77875" indent="-6350">
              <a:lnSpc>
                <a:spcPct val="108000"/>
              </a:lnSpc>
              <a:spcAft>
                <a:spcPts val="810"/>
              </a:spcAft>
            </a:pPr>
            <a:r>
              <a:rPr lang="en-IN" sz="1600" kern="100" dirty="0">
                <a:solidFill>
                  <a:srgbClr val="90C226"/>
                </a:solidFill>
                <a:effectLst/>
                <a:latin typeface="Times New Roman" panose="02020603050405020304" pitchFamily="18" charset="0"/>
                <a:ea typeface="Cambria Math" panose="02040503050406030204" pitchFamily="18" charset="0"/>
                <a:cs typeface="Times New Roman" panose="02020603050405020304" pitchFamily="18" charset="0"/>
              </a:rPr>
              <a:t>▶ </a:t>
            </a:r>
            <a:r>
              <a:rPr lang="en-IN" sz="160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Checking and changing Distribution of continuous values</a:t>
            </a: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77875" indent="-6350">
              <a:lnSpc>
                <a:spcPct val="108000"/>
              </a:lnSpc>
              <a:spcAft>
                <a:spcPts val="810"/>
              </a:spcAft>
            </a:pPr>
            <a:r>
              <a:rPr lang="en-IN" sz="1600" kern="100" dirty="0">
                <a:solidFill>
                  <a:srgbClr val="90C226"/>
                </a:solidFill>
                <a:effectLst/>
                <a:latin typeface="Times New Roman" panose="02020603050405020304" pitchFamily="18" charset="0"/>
                <a:ea typeface="Cambria Math" panose="02040503050406030204" pitchFamily="18" charset="0"/>
                <a:cs typeface="Times New Roman" panose="02020603050405020304" pitchFamily="18" charset="0"/>
              </a:rPr>
              <a:t>▶ </a:t>
            </a:r>
            <a:r>
              <a:rPr lang="en-IN" sz="160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Outliers Treatment</a:t>
            </a: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77875" indent="-6350">
              <a:lnSpc>
                <a:spcPct val="108000"/>
              </a:lnSpc>
              <a:spcAft>
                <a:spcPts val="810"/>
              </a:spcAft>
            </a:pPr>
            <a:r>
              <a:rPr lang="en-IN" sz="1600" kern="100" dirty="0">
                <a:solidFill>
                  <a:srgbClr val="90C226"/>
                </a:solidFill>
                <a:effectLst/>
                <a:latin typeface="Times New Roman" panose="02020603050405020304" pitchFamily="18" charset="0"/>
                <a:ea typeface="Cambria Math" panose="02040503050406030204" pitchFamily="18" charset="0"/>
                <a:cs typeface="Times New Roman" panose="02020603050405020304" pitchFamily="18" charset="0"/>
              </a:rPr>
              <a:t>▶ </a:t>
            </a:r>
            <a:r>
              <a:rPr lang="en-IN" sz="160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Cleaning data and imputing if null values are present. </a:t>
            </a: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77875" indent="-6350">
              <a:lnSpc>
                <a:spcPct val="108000"/>
              </a:lnSpc>
              <a:spcAft>
                <a:spcPts val="810"/>
              </a:spcAft>
            </a:pPr>
            <a:r>
              <a:rPr lang="en-IN" sz="1600" kern="100" dirty="0">
                <a:solidFill>
                  <a:srgbClr val="90C226"/>
                </a:solidFill>
                <a:effectLst/>
                <a:latin typeface="Times New Roman" panose="02020603050405020304" pitchFamily="18" charset="0"/>
                <a:ea typeface="Cambria Math" panose="02040503050406030204" pitchFamily="18" charset="0"/>
                <a:cs typeface="Times New Roman" panose="02020603050405020304" pitchFamily="18" charset="0"/>
              </a:rPr>
              <a:t>▶ </a:t>
            </a:r>
            <a:r>
              <a:rPr lang="en-IN" sz="160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Converting categorical data into numeric values.</a:t>
            </a: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77875" indent="-6350">
              <a:lnSpc>
                <a:spcPct val="108000"/>
              </a:lnSpc>
              <a:spcAft>
                <a:spcPts val="810"/>
              </a:spcAft>
            </a:pPr>
            <a:r>
              <a:rPr lang="en-IN" sz="1600" kern="100" dirty="0">
                <a:solidFill>
                  <a:srgbClr val="90C226"/>
                </a:solidFill>
                <a:effectLst/>
                <a:latin typeface="Times New Roman" panose="02020603050405020304" pitchFamily="18" charset="0"/>
                <a:ea typeface="Cambria Math" panose="02040503050406030204" pitchFamily="18" charset="0"/>
                <a:cs typeface="Times New Roman" panose="02020603050405020304" pitchFamily="18" charset="0"/>
              </a:rPr>
              <a:t>▶ </a:t>
            </a:r>
            <a:r>
              <a:rPr lang="en-IN" sz="160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Scaling the data</a:t>
            </a: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565"/>
              </a:spcAft>
              <a:tabLst>
                <a:tab pos="4604385" algn="ctr"/>
              </a:tabLst>
            </a:pPr>
            <a:endPar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6888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1D0451-B314-C232-E702-1F3A962539D2}"/>
              </a:ext>
            </a:extLst>
          </p:cNvPr>
          <p:cNvSpPr txBox="1"/>
          <p:nvPr/>
        </p:nvSpPr>
        <p:spPr>
          <a:xfrm>
            <a:off x="2157573" y="410966"/>
            <a:ext cx="8507002" cy="6048964"/>
          </a:xfrm>
          <a:prstGeom prst="rect">
            <a:avLst/>
          </a:prstGeom>
          <a:noFill/>
        </p:spPr>
        <p:txBody>
          <a:bodyPr wrap="square">
            <a:spAutoFit/>
          </a:bodyPr>
          <a:lstStyle/>
          <a:p>
            <a:pPr marL="259715" marR="335915" indent="-6350">
              <a:lnSpc>
                <a:spcPct val="110000"/>
              </a:lnSpc>
              <a:spcAft>
                <a:spcPts val="3120"/>
              </a:spcAft>
            </a:pPr>
            <a:r>
              <a:rPr lang="en-IN"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Q 5) How training was done or what models were used?</a:t>
            </a:r>
            <a:endPar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59715" marR="335915" indent="-6350">
              <a:lnSpc>
                <a:spcPct val="110000"/>
              </a:lnSpc>
              <a:spcAft>
                <a:spcPts val="650"/>
              </a:spcAft>
            </a:pPr>
            <a:r>
              <a:rPr lang="en-IN" kern="100" dirty="0">
                <a:solidFill>
                  <a:srgbClr val="FFFFFF"/>
                </a:solidFill>
                <a:latin typeface="Times New Roman" panose="02020603050405020304" pitchFamily="18" charset="0"/>
                <a:ea typeface="Arial" panose="020B0604020202020204" pitchFamily="34" charset="0"/>
                <a:cs typeface="Times New Roman" panose="02020603050405020304" pitchFamily="18" charset="0"/>
              </a:rPr>
              <a:t>Before training the model the dataset is divided into the training set and testing set.</a:t>
            </a:r>
            <a:endParaRPr lang="en-IN"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59715" marR="335915" indent="-6350">
              <a:lnSpc>
                <a:spcPct val="110000"/>
              </a:lnSpc>
              <a:spcAft>
                <a:spcPts val="660"/>
              </a:spcAft>
            </a:pPr>
            <a:r>
              <a:rPr lang="en-IN" kern="100" dirty="0">
                <a:solidFill>
                  <a:srgbClr val="90C226"/>
                </a:solidFill>
                <a:latin typeface="Times New Roman" panose="02020603050405020304" pitchFamily="18" charset="0"/>
                <a:ea typeface="Cambria Math" panose="02040503050406030204" pitchFamily="18" charset="0"/>
                <a:cs typeface="Times New Roman" panose="02020603050405020304" pitchFamily="18" charset="0"/>
              </a:rPr>
              <a:t>▶ </a:t>
            </a:r>
            <a:r>
              <a:rPr lang="en-IN" kern="100" dirty="0">
                <a:solidFill>
                  <a:srgbClr val="FFFFFF"/>
                </a:solidFill>
                <a:latin typeface="Times New Roman" panose="02020603050405020304" pitchFamily="18" charset="0"/>
                <a:ea typeface="Arial" panose="020B0604020202020204" pitchFamily="34" charset="0"/>
                <a:cs typeface="Times New Roman" panose="02020603050405020304" pitchFamily="18" charset="0"/>
              </a:rPr>
              <a:t>The scaling was performed on the training and testing set.</a:t>
            </a:r>
            <a:endParaRPr lang="en-IN"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59715" marR="335915" indent="-6350">
              <a:lnSpc>
                <a:spcPct val="110000"/>
              </a:lnSpc>
              <a:spcAft>
                <a:spcPts val="645"/>
              </a:spcAft>
            </a:pPr>
            <a:r>
              <a:rPr lang="en-IN" kern="100" dirty="0">
                <a:solidFill>
                  <a:srgbClr val="90C226"/>
                </a:solidFill>
                <a:latin typeface="Times New Roman" panose="02020603050405020304" pitchFamily="18" charset="0"/>
                <a:ea typeface="Cambria Math" panose="02040503050406030204" pitchFamily="18" charset="0"/>
                <a:cs typeface="Times New Roman" panose="02020603050405020304" pitchFamily="18" charset="0"/>
              </a:rPr>
              <a:t>▶ </a:t>
            </a:r>
            <a:r>
              <a:rPr lang="en-IN" kern="100" dirty="0">
                <a:solidFill>
                  <a:srgbClr val="FFFFFF"/>
                </a:solidFill>
                <a:latin typeface="Times New Roman" panose="02020603050405020304" pitchFamily="18" charset="0"/>
                <a:ea typeface="Arial" panose="020B0604020202020204" pitchFamily="34" charset="0"/>
                <a:cs typeface="Times New Roman" panose="02020603050405020304" pitchFamily="18" charset="0"/>
              </a:rPr>
              <a:t>The categorical columns were converted into numeric values.</a:t>
            </a:r>
            <a:endParaRPr lang="en-IN"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549275" marR="565785" indent="-286385" algn="just">
              <a:lnSpc>
                <a:spcPct val="107000"/>
              </a:lnSpc>
              <a:spcAft>
                <a:spcPts val="1015"/>
              </a:spcAft>
            </a:pPr>
            <a:r>
              <a:rPr lang="en-IN" kern="100" dirty="0">
                <a:solidFill>
                  <a:srgbClr val="90C226"/>
                </a:solidFill>
                <a:latin typeface="Times New Roman" panose="02020603050405020304" pitchFamily="18" charset="0"/>
                <a:ea typeface="Cambria Math" panose="02040503050406030204" pitchFamily="18" charset="0"/>
                <a:cs typeface="Times New Roman" panose="02020603050405020304" pitchFamily="18" charset="0"/>
              </a:rPr>
              <a:t>▶ </a:t>
            </a:r>
            <a:r>
              <a:rPr lang="en-IN" kern="100" dirty="0">
                <a:solidFill>
                  <a:srgbClr val="FFFFFF"/>
                </a:solidFill>
                <a:latin typeface="Times New Roman" panose="02020603050405020304" pitchFamily="18" charset="0"/>
                <a:ea typeface="Arial" panose="020B0604020202020204" pitchFamily="34" charset="0"/>
                <a:cs typeface="Times New Roman" panose="02020603050405020304" pitchFamily="18" charset="0"/>
              </a:rPr>
              <a:t>We train the different models using a training set by using multiple regression algorithms like Linear Regression, CART, Random Forest, ANN, XGBoost,  and Grid Search CV for best parameters.</a:t>
            </a:r>
            <a:endParaRPr lang="en-IN"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539750" marR="335915" indent="-286385">
              <a:lnSpc>
                <a:spcPct val="110000"/>
              </a:lnSpc>
              <a:spcAft>
                <a:spcPts val="990"/>
              </a:spcAft>
            </a:pPr>
            <a:r>
              <a:rPr lang="en-IN" kern="100" dirty="0">
                <a:solidFill>
                  <a:srgbClr val="90C226"/>
                </a:solidFill>
                <a:latin typeface="Times New Roman" panose="02020603050405020304" pitchFamily="18" charset="0"/>
                <a:ea typeface="Cambria Math" panose="02040503050406030204" pitchFamily="18" charset="0"/>
                <a:cs typeface="Times New Roman" panose="02020603050405020304" pitchFamily="18" charset="0"/>
              </a:rPr>
              <a:t>▶ </a:t>
            </a:r>
            <a:r>
              <a:rPr lang="en-IN" kern="100" dirty="0">
                <a:solidFill>
                  <a:srgbClr val="FFFFFF"/>
                </a:solidFill>
                <a:latin typeface="Times New Roman" panose="02020603050405020304" pitchFamily="18" charset="0"/>
                <a:ea typeface="Arial" panose="020B0604020202020204" pitchFamily="34" charset="0"/>
                <a:cs typeface="Times New Roman" panose="02020603050405020304" pitchFamily="18" charset="0"/>
              </a:rPr>
              <a:t>Then we test each model with a test set, we will find the accuracy of train and test predictions using evaluation metrics like RMSE (Root mean squared error) and r2_score (R-squared).</a:t>
            </a:r>
            <a:endParaRPr lang="en-IN"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539750" marR="335915" indent="-286385">
              <a:lnSpc>
                <a:spcPct val="110000"/>
              </a:lnSpc>
              <a:spcAft>
                <a:spcPts val="990"/>
              </a:spcAft>
            </a:pPr>
            <a:r>
              <a:rPr lang="en-IN" kern="100" dirty="0">
                <a:solidFill>
                  <a:srgbClr val="90C226"/>
                </a:solidFill>
                <a:latin typeface="Times New Roman" panose="02020603050405020304" pitchFamily="18" charset="0"/>
                <a:ea typeface="Cambria Math" panose="02040503050406030204" pitchFamily="18" charset="0"/>
                <a:cs typeface="Times New Roman" panose="02020603050405020304" pitchFamily="18" charset="0"/>
              </a:rPr>
              <a:t>▶ </a:t>
            </a:r>
            <a:r>
              <a:rPr lang="en-IN" kern="100" dirty="0">
                <a:solidFill>
                  <a:srgbClr val="FFFFFF"/>
                </a:solidFill>
                <a:latin typeface="Times New Roman" panose="02020603050405020304" pitchFamily="18" charset="0"/>
                <a:ea typeface="Arial" panose="020B0604020202020204" pitchFamily="34" charset="0"/>
                <a:cs typeface="Times New Roman" panose="02020603050405020304" pitchFamily="18" charset="0"/>
              </a:rPr>
              <a:t>The model which gives close train and test accuracy with the least RMSE train test</a:t>
            </a:r>
            <a:endParaRPr lang="en-IN"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59715" marR="335915" indent="-6350">
              <a:lnSpc>
                <a:spcPct val="110000"/>
              </a:lnSpc>
              <a:spcAft>
                <a:spcPts val="660"/>
              </a:spcAft>
            </a:pPr>
            <a:r>
              <a:rPr lang="en-IN" kern="100" dirty="0">
                <a:solidFill>
                  <a:srgbClr val="90C226"/>
                </a:solidFill>
                <a:effectLst/>
                <a:latin typeface="Times New Roman" panose="02020603050405020304" pitchFamily="18" charset="0"/>
                <a:ea typeface="Cambria Math" panose="02040503050406030204" pitchFamily="18" charset="0"/>
                <a:cs typeface="Times New Roman" panose="02020603050405020304" pitchFamily="18" charset="0"/>
              </a:rPr>
              <a:t>▶ </a:t>
            </a:r>
            <a:r>
              <a:rPr lang="en-IN"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First, we started with data cleaning,  EDA and feature engineering</a:t>
            </a:r>
            <a:endPar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39750" marR="335915" indent="-286385">
              <a:lnSpc>
                <a:spcPct val="110000"/>
              </a:lnSpc>
              <a:spcAft>
                <a:spcPts val="990"/>
              </a:spcAft>
            </a:pPr>
            <a:r>
              <a:rPr lang="en-IN" kern="100" dirty="0">
                <a:solidFill>
                  <a:srgbClr val="90C226"/>
                </a:solidFill>
                <a:effectLst/>
                <a:latin typeface="Times New Roman" panose="02020603050405020304" pitchFamily="18" charset="0"/>
                <a:ea typeface="Cambria Math" panose="02040503050406030204" pitchFamily="18" charset="0"/>
                <a:cs typeface="Times New Roman" panose="02020603050405020304" pitchFamily="18" charset="0"/>
              </a:rPr>
              <a:t>▶</a:t>
            </a:r>
            <a:r>
              <a:rPr lang="en-IN" kern="100" dirty="0">
                <a:solidFill>
                  <a:srgbClr val="FFFFFF"/>
                </a:solidFill>
                <a:latin typeface="Times New Roman" panose="02020603050405020304" pitchFamily="18" charset="0"/>
                <a:ea typeface="Arial" panose="020B0604020202020204" pitchFamily="34" charset="0"/>
                <a:cs typeface="Times New Roman" panose="02020603050405020304" pitchFamily="18" charset="0"/>
              </a:rPr>
              <a:t>transformation was applied for categorical columns like one hot encoding, label encoding, etc.</a:t>
            </a:r>
            <a:r>
              <a:rPr lang="en-IN" kern="100" dirty="0">
                <a:solidFill>
                  <a:srgbClr val="90C226"/>
                </a:solidFill>
                <a:effectLst/>
                <a:latin typeface="Times New Roman" panose="02020603050405020304" pitchFamily="18" charset="0"/>
                <a:ea typeface="Cambria Math" panose="02040503050406030204" pitchFamily="18" charset="0"/>
                <a:cs typeface="Times New Roman" panose="02020603050405020304" pitchFamily="18" charset="0"/>
              </a:rPr>
              <a:t> </a:t>
            </a:r>
            <a:r>
              <a:rPr lang="en-IN"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Then, outliers and ambiguities were removed from the data and categorical features data</a:t>
            </a:r>
            <a:endPar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844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A0F9EF-4551-402B-63E8-397712183723}"/>
              </a:ext>
            </a:extLst>
          </p:cNvPr>
          <p:cNvSpPr txBox="1"/>
          <p:nvPr/>
        </p:nvSpPr>
        <p:spPr>
          <a:xfrm>
            <a:off x="1171254" y="174661"/>
            <a:ext cx="10243335" cy="7130476"/>
          </a:xfrm>
          <a:prstGeom prst="rect">
            <a:avLst/>
          </a:prstGeom>
          <a:noFill/>
        </p:spPr>
        <p:txBody>
          <a:bodyPr wrap="square">
            <a:spAutoFit/>
          </a:bodyPr>
          <a:lstStyle/>
          <a:p>
            <a:pPr indent="-6350">
              <a:lnSpc>
                <a:spcPct val="107000"/>
              </a:lnSpc>
              <a:spcAft>
                <a:spcPts val="1530"/>
              </a:spcAft>
            </a:pPr>
            <a:r>
              <a:rPr lang="en-IN" sz="175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Q 6) How Prediction was done?</a:t>
            </a:r>
            <a:endParaRPr lang="en-IN" sz="17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R="706120" indent="-6350" algn="just">
              <a:lnSpc>
                <a:spcPct val="154000"/>
              </a:lnSpc>
              <a:spcAft>
                <a:spcPts val="2525"/>
              </a:spcAft>
            </a:pPr>
            <a:r>
              <a:rPr lang="en-IN" sz="175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175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Some questions were asked to the client like Shipment Mode, Manufacturing Site, Unit Price etc and  	the responses are taken as inputs which are then feeded to the model as a single test case and the predictions are then returned on the clients screen after a interval of two seconds in which the model processes the input data to get the output</a:t>
            </a:r>
          </a:p>
          <a:p>
            <a:pPr marR="706120" indent="-6350" algn="just">
              <a:lnSpc>
                <a:spcPct val="154000"/>
              </a:lnSpc>
              <a:spcAft>
                <a:spcPts val="2525"/>
              </a:spcAft>
            </a:pPr>
            <a:r>
              <a:rPr lang="en-IN" sz="175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7) What are the different stages of deployment?</a:t>
            </a:r>
            <a:endParaRPr lang="en-IN" sz="17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6350">
              <a:lnSpc>
                <a:spcPct val="107000"/>
              </a:lnSpc>
              <a:spcAft>
                <a:spcPts val="550"/>
              </a:spcAft>
            </a:pPr>
            <a:r>
              <a:rPr lang="en-IN" sz="175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To deploy a model, we used the following steps:</a:t>
            </a:r>
            <a:endParaRPr lang="en-IN" sz="17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550"/>
              </a:spcAft>
              <a:tabLst>
                <a:tab pos="3753485" algn="ctr"/>
              </a:tabLst>
            </a:pPr>
            <a:r>
              <a:rPr lang="en-IN" sz="175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1.Save the trained model as a pickle file using Python's pickle library.</a:t>
            </a:r>
            <a:endParaRPr lang="en-IN" sz="17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550"/>
              </a:spcAft>
              <a:tabLst>
                <a:tab pos="4040505" algn="ctr"/>
              </a:tabLst>
            </a:pPr>
            <a:r>
              <a:rPr lang="en-IN" sz="175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2.Create a Flask app in Python, which will act as the server for your model.</a:t>
            </a:r>
            <a:endParaRPr lang="en-IN" sz="17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47675" indent="-457200">
              <a:lnSpc>
                <a:spcPct val="107000"/>
              </a:lnSpc>
              <a:spcAft>
                <a:spcPts val="550"/>
              </a:spcAft>
            </a:pPr>
            <a:r>
              <a:rPr lang="en-IN" sz="175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3.Define the routes for the Flask app, which will determine the behavior of the server when it receives different HTTP requests.</a:t>
            </a:r>
            <a:endParaRPr lang="en-IN" sz="17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47675" indent="-457200">
              <a:lnSpc>
                <a:spcPct val="107000"/>
              </a:lnSpc>
              <a:spcAft>
                <a:spcPts val="550"/>
              </a:spcAft>
            </a:pPr>
            <a:r>
              <a:rPr lang="en-IN" sz="175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4.In the routes, we loaded the pickle file and use it to make predictions based on the input received in the request.</a:t>
            </a:r>
            <a:endParaRPr lang="en-IN" sz="17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550"/>
              </a:spcAft>
              <a:tabLst>
                <a:tab pos="4456430" algn="ctr"/>
              </a:tabLst>
            </a:pPr>
            <a:r>
              <a:rPr lang="en-IN" sz="175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5.We created HTML templates to display the results of the predictions on a website.</a:t>
            </a:r>
            <a:endParaRPr lang="en-IN" sz="17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650"/>
              </a:spcAft>
              <a:tabLst>
                <a:tab pos="5016500" algn="ctr"/>
              </a:tabLst>
            </a:pPr>
            <a:r>
              <a:rPr lang="en-IN" sz="175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6.Test the Flask app using Postman or a similar API testing tool to ensure it is working correctly.</a:t>
            </a:r>
            <a:r>
              <a:rPr lang="en-IN" sz="1750" kern="100" dirty="0">
                <a:solidFill>
                  <a:srgbClr val="FFFFFF"/>
                </a:solidFill>
                <a:latin typeface="Times New Roman" panose="02020603050405020304" pitchFamily="18" charset="0"/>
                <a:ea typeface="Arial" panose="020B0604020202020204" pitchFamily="34" charset="0"/>
                <a:cs typeface="Times New Roman" panose="02020603050405020304" pitchFamily="18" charset="0"/>
              </a:rPr>
              <a:t> after a interval of two seconds in which the model processes the input data to get the output.</a:t>
            </a:r>
          </a:p>
          <a:p>
            <a:pPr>
              <a:lnSpc>
                <a:spcPct val="107000"/>
              </a:lnSpc>
              <a:spcAft>
                <a:spcPts val="650"/>
              </a:spcAft>
              <a:tabLst>
                <a:tab pos="5016500" algn="ctr"/>
              </a:tabLst>
            </a:pPr>
            <a:endParaRPr lang="en-IN" sz="1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0778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46A2-BD59-C063-51CD-7AE98FCC3ED6}"/>
              </a:ext>
            </a:extLst>
          </p:cNvPr>
          <p:cNvSpPr>
            <a:spLocks noGrp="1"/>
          </p:cNvSpPr>
          <p:nvPr>
            <p:ph type="title"/>
          </p:nvPr>
        </p:nvSpPr>
        <p:spPr>
          <a:xfrm>
            <a:off x="2632356" y="2318357"/>
            <a:ext cx="7958331" cy="2726254"/>
          </a:xfrm>
        </p:spPr>
        <p:txBody>
          <a:bodyPr>
            <a:normAutofit/>
          </a:bodyPr>
          <a:lstStyle/>
          <a:p>
            <a:pPr algn="ctr"/>
            <a:r>
              <a:rPr lang="en-IN" sz="8000" b="1" i="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45679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2E7A-9CF0-8BDD-346E-51D5871C74A8}"/>
              </a:ext>
            </a:extLst>
          </p:cNvPr>
          <p:cNvSpPr>
            <a:spLocks noGrp="1"/>
          </p:cNvSpPr>
          <p:nvPr>
            <p:ph type="title"/>
          </p:nvPr>
        </p:nvSpPr>
        <p:spPr>
          <a:xfrm>
            <a:off x="2298843" y="778388"/>
            <a:ext cx="8271296" cy="1325366"/>
          </a:xfrm>
        </p:spPr>
        <p:txBody>
          <a:bodyPr>
            <a:normAutofit/>
          </a:bodyPr>
          <a:lstStyle/>
          <a:p>
            <a:pPr algn="l"/>
            <a:r>
              <a:rPr lang="en-IN" sz="3600" b="1"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p>
        </p:txBody>
      </p:sp>
      <p:sp>
        <p:nvSpPr>
          <p:cNvPr id="4" name="TextBox 3">
            <a:extLst>
              <a:ext uri="{FF2B5EF4-FFF2-40B4-BE49-F238E27FC236}">
                <a16:creationId xmlns:a16="http://schemas.microsoft.com/office/drawing/2014/main" id="{5EE00538-5231-185E-ED31-4A7DA314DF24}"/>
              </a:ext>
            </a:extLst>
          </p:cNvPr>
          <p:cNvSpPr txBox="1"/>
          <p:nvPr/>
        </p:nvSpPr>
        <p:spPr>
          <a:xfrm>
            <a:off x="2298843" y="1441071"/>
            <a:ext cx="6097712" cy="5016758"/>
          </a:xfrm>
          <a:prstGeom prst="rect">
            <a:avLst/>
          </a:prstGeom>
          <a:noFill/>
        </p:spPr>
        <p:txBody>
          <a:bodyPr wrap="square">
            <a:spAutoFit/>
          </a:bodyPr>
          <a:lstStyle/>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Accurate Pricing Prediction</a:t>
            </a:r>
            <a:r>
              <a:rPr lang="en-US" sz="2000" dirty="0">
                <a:latin typeface="Times New Roman" panose="02020603050405020304" pitchFamily="18" charset="0"/>
                <a:cs typeface="Times New Roman" panose="02020603050405020304" pitchFamily="18" charset="0"/>
              </a:rPr>
              <a:t>: Develop a machine learning model to predict shipment pricing based on relevant features.</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Understand Key Drivers</a:t>
            </a:r>
            <a:r>
              <a:rPr lang="en-US" sz="2000" dirty="0">
                <a:latin typeface="Times New Roman" panose="02020603050405020304" pitchFamily="18" charset="0"/>
                <a:cs typeface="Times New Roman" panose="02020603050405020304" pitchFamily="18" charset="0"/>
              </a:rPr>
              <a:t>: Identify and analyze the most significant factors affecting shipment costs (e.g., weight, distance, delivery time, etc.).</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Cost Optimization</a:t>
            </a:r>
            <a:r>
              <a:rPr lang="en-US" sz="2000" dirty="0">
                <a:latin typeface="Times New Roman" panose="02020603050405020304" pitchFamily="18" charset="0"/>
                <a:cs typeface="Times New Roman" panose="02020603050405020304" pitchFamily="18" charset="0"/>
              </a:rPr>
              <a:t>: Assist logistics companies in optimizing their pricing strategies to improve profitability.</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Customer Satisfaction</a:t>
            </a:r>
            <a:r>
              <a:rPr lang="en-US" sz="2000" dirty="0">
                <a:latin typeface="Times New Roman" panose="02020603050405020304" pitchFamily="18" charset="0"/>
                <a:cs typeface="Times New Roman" panose="02020603050405020304" pitchFamily="18" charset="0"/>
              </a:rPr>
              <a:t>: Enable transparent and fair pricing for customers by predicting costs accurately.</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Operational Efficiency</a:t>
            </a:r>
            <a:r>
              <a:rPr lang="en-US" sz="2000" dirty="0">
                <a:latin typeface="Times New Roman" panose="02020603050405020304" pitchFamily="18" charset="0"/>
                <a:cs typeface="Times New Roman" panose="02020603050405020304" pitchFamily="18" charset="0"/>
              </a:rPr>
              <a:t>: Help streamline shipment operations by forecasting costs and planning resources effectively.</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Competitive Advantage</a:t>
            </a:r>
            <a:r>
              <a:rPr lang="en-US" sz="2000" dirty="0">
                <a:latin typeface="Times New Roman" panose="02020603050405020304" pitchFamily="18" charset="0"/>
                <a:cs typeface="Times New Roman" panose="02020603050405020304" pitchFamily="18" charset="0"/>
              </a:rPr>
              <a:t>: Provide insights for competitive pricing in the logistics market.</a:t>
            </a:r>
          </a:p>
        </p:txBody>
      </p:sp>
    </p:spTree>
    <p:extLst>
      <p:ext uri="{BB962C8B-B14F-4D97-AF65-F5344CB8AC3E}">
        <p14:creationId xmlns:p14="http://schemas.microsoft.com/office/powerpoint/2010/main" val="294431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6BABF-BB16-A7BA-D88C-8C53EC3029E0}"/>
              </a:ext>
            </a:extLst>
          </p:cNvPr>
          <p:cNvSpPr>
            <a:spLocks noGrp="1"/>
          </p:cNvSpPr>
          <p:nvPr>
            <p:ph type="title"/>
          </p:nvPr>
        </p:nvSpPr>
        <p:spPr>
          <a:xfrm>
            <a:off x="2611809" y="808057"/>
            <a:ext cx="2104030" cy="527584"/>
          </a:xfrm>
        </p:spPr>
        <p:txBody>
          <a:bodyPr>
            <a:noAutofit/>
          </a:bodyPr>
          <a:lstStyle/>
          <a:p>
            <a:pPr algn="l"/>
            <a:r>
              <a:rPr lang="en-IN" sz="3600" b="1"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Benefits:</a:t>
            </a:r>
          </a:p>
        </p:txBody>
      </p:sp>
      <p:sp>
        <p:nvSpPr>
          <p:cNvPr id="4" name="Rectangle 1">
            <a:extLst>
              <a:ext uri="{FF2B5EF4-FFF2-40B4-BE49-F238E27FC236}">
                <a16:creationId xmlns:a16="http://schemas.microsoft.com/office/drawing/2014/main" id="{1E3DBA55-0FF1-F5F5-DF8C-84A7207785B6}"/>
              </a:ext>
            </a:extLst>
          </p:cNvPr>
          <p:cNvSpPr>
            <a:spLocks noGrp="1" noChangeArrowheads="1"/>
          </p:cNvSpPr>
          <p:nvPr>
            <p:ph idx="1"/>
          </p:nvPr>
        </p:nvSpPr>
        <p:spPr bwMode="auto">
          <a:xfrm>
            <a:off x="2157573" y="1447702"/>
            <a:ext cx="858919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1.Improved Pricing Accuracy: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Ensures shipment prices are competitive and reflective of actual costs.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2.Cost Efficiency: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Reduces overpricing or underpricing risks, enhancing profit margins.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3.Enhanced Decision-Making: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Provides actionable insights for strategic pricing and operational adjustments.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4Customer Satisfaction: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Transparent and fair pricing builds trust and loyalty among customers.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5 Resource Optimization: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Enables better allocation of resources, such as transportation modes and routes, based on pricing forecasts.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6.Market Competitiveness: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Helps logistics companies stay ahead in the market with data-driven pricing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3729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FE95-857E-1C48-667D-A2BB5CB770E3}"/>
              </a:ext>
            </a:extLst>
          </p:cNvPr>
          <p:cNvSpPr>
            <a:spLocks noGrp="1"/>
          </p:cNvSpPr>
          <p:nvPr>
            <p:ph type="title"/>
          </p:nvPr>
        </p:nvSpPr>
        <p:spPr>
          <a:xfrm>
            <a:off x="2611808" y="808057"/>
            <a:ext cx="2792399" cy="517310"/>
          </a:xfrm>
        </p:spPr>
        <p:txBody>
          <a:bodyPr>
            <a:normAutofit fontScale="90000"/>
          </a:bodyPr>
          <a:lstStyle/>
          <a:p>
            <a:pPr algn="l"/>
            <a:r>
              <a:rPr lang="en-IN" sz="3600" b="1" kern="100"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ea typeface="Trebuchet MS" panose="020B0603020202020204" pitchFamily="34" charset="0"/>
                <a:cs typeface="Times New Roman" panose="02020603050405020304" pitchFamily="18" charset="0"/>
              </a:rPr>
              <a:t>Architecture:</a:t>
            </a:r>
            <a:br>
              <a:rPr lang="en-IN" sz="1800" b="1" kern="100" dirty="0">
                <a:solidFill>
                  <a:srgbClr val="90C226"/>
                </a:solidFill>
                <a:effectLst/>
                <a:latin typeface="Arial" panose="020B0604020202020204" pitchFamily="34" charset="0"/>
                <a:ea typeface="Arial" panose="020B0604020202020204" pitchFamily="34" charset="0"/>
              </a:rPr>
            </a:br>
            <a:endParaRPr lang="en-IN" dirty="0"/>
          </a:p>
        </p:txBody>
      </p:sp>
      <p:pic>
        <p:nvPicPr>
          <p:cNvPr id="5" name="Content Placeholder 4">
            <a:extLst>
              <a:ext uri="{FF2B5EF4-FFF2-40B4-BE49-F238E27FC236}">
                <a16:creationId xmlns:a16="http://schemas.microsoft.com/office/drawing/2014/main" id="{EA394970-B5C2-F4E8-D2AD-8DEC670E8CF3}"/>
              </a:ext>
            </a:extLst>
          </p:cNvPr>
          <p:cNvPicPr>
            <a:picLocks noGrp="1" noChangeAspect="1"/>
          </p:cNvPicPr>
          <p:nvPr>
            <p:ph idx="1"/>
          </p:nvPr>
        </p:nvPicPr>
        <p:blipFill>
          <a:blip r:embed="rId2"/>
          <a:stretch>
            <a:fillRect/>
          </a:stretch>
        </p:blipFill>
        <p:spPr>
          <a:xfrm>
            <a:off x="3575407" y="1570704"/>
            <a:ext cx="5531898" cy="4686258"/>
          </a:xfrm>
        </p:spPr>
      </p:pic>
    </p:spTree>
    <p:extLst>
      <p:ext uri="{BB962C8B-B14F-4D97-AF65-F5344CB8AC3E}">
        <p14:creationId xmlns:p14="http://schemas.microsoft.com/office/powerpoint/2010/main" val="3535491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AA2D-D547-DE2D-7674-C4ACC051E475}"/>
              </a:ext>
            </a:extLst>
          </p:cNvPr>
          <p:cNvSpPr>
            <a:spLocks noGrp="1"/>
          </p:cNvSpPr>
          <p:nvPr>
            <p:ph type="title"/>
          </p:nvPr>
        </p:nvSpPr>
        <p:spPr>
          <a:xfrm>
            <a:off x="2611809" y="808056"/>
            <a:ext cx="2761576" cy="537859"/>
          </a:xfrm>
        </p:spPr>
        <p:txBody>
          <a:bodyPr>
            <a:normAutofit fontScale="90000"/>
          </a:bodyPr>
          <a:lstStyle/>
          <a:p>
            <a:pPr algn="l"/>
            <a:r>
              <a:rPr lang="en-IN" sz="3600" kern="100"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ea typeface="Trebuchet MS" panose="020B0603020202020204" pitchFamily="34" charset="0"/>
                <a:cs typeface="Times New Roman" panose="02020603050405020304" pitchFamily="18" charset="0"/>
              </a:rPr>
              <a:t>Process Flow:</a:t>
            </a:r>
            <a:br>
              <a:rPr lang="en-IN" sz="1800" b="1" kern="100" dirty="0">
                <a:solidFill>
                  <a:srgbClr val="90C226"/>
                </a:solidFill>
                <a:effectLst/>
                <a:latin typeface="Trebuchet MS" panose="020B0603020202020204" pitchFamily="34" charset="0"/>
                <a:ea typeface="Trebuchet MS" panose="020B0603020202020204" pitchFamily="34" charset="0"/>
                <a:cs typeface="Trebuchet MS" panose="020B0603020202020204" pitchFamily="34" charset="0"/>
              </a:rPr>
            </a:br>
            <a:endParaRPr lang="en-IN" dirty="0"/>
          </a:p>
        </p:txBody>
      </p:sp>
      <p:pic>
        <p:nvPicPr>
          <p:cNvPr id="4" name="Content Placeholder 3">
            <a:extLst>
              <a:ext uri="{FF2B5EF4-FFF2-40B4-BE49-F238E27FC236}">
                <a16:creationId xmlns:a16="http://schemas.microsoft.com/office/drawing/2014/main" id="{C837D4E2-2DF2-7663-7A90-6A0C91F007DF}"/>
              </a:ext>
            </a:extLst>
          </p:cNvPr>
          <p:cNvPicPr>
            <a:picLocks noGrp="1"/>
          </p:cNvPicPr>
          <p:nvPr>
            <p:ph idx="1"/>
          </p:nvPr>
        </p:nvPicPr>
        <p:blipFill>
          <a:blip r:embed="rId2"/>
          <a:stretch>
            <a:fillRect/>
          </a:stretch>
        </p:blipFill>
        <p:spPr>
          <a:xfrm>
            <a:off x="2424042" y="1942805"/>
            <a:ext cx="7796212" cy="3847120"/>
          </a:xfrm>
          <a:prstGeom prst="rect">
            <a:avLst/>
          </a:prstGeom>
        </p:spPr>
      </p:pic>
    </p:spTree>
    <p:extLst>
      <p:ext uri="{BB962C8B-B14F-4D97-AF65-F5344CB8AC3E}">
        <p14:creationId xmlns:p14="http://schemas.microsoft.com/office/powerpoint/2010/main" val="161819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CF7E-0EF8-DDD5-4B95-83E7FBFB932F}"/>
              </a:ext>
            </a:extLst>
          </p:cNvPr>
          <p:cNvSpPr>
            <a:spLocks noGrp="1"/>
          </p:cNvSpPr>
          <p:nvPr>
            <p:ph type="title"/>
          </p:nvPr>
        </p:nvSpPr>
        <p:spPr>
          <a:xfrm>
            <a:off x="2375502" y="1249765"/>
            <a:ext cx="7958331" cy="1077229"/>
          </a:xfrm>
        </p:spPr>
        <p:txBody>
          <a:bodyPr/>
          <a:lstStyle/>
          <a:p>
            <a:pPr algn="l"/>
            <a:r>
              <a:rPr lang="en-IN" sz="3600" kern="100"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Data Validation:</a:t>
            </a:r>
            <a:br>
              <a:rPr lang="en-IN" sz="1800" b="1" kern="100" dirty="0">
                <a:solidFill>
                  <a:srgbClr val="90C226"/>
                </a:solidFill>
                <a:effectLst/>
                <a:latin typeface="Arial" panose="020B0604020202020204" pitchFamily="34" charset="0"/>
                <a:ea typeface="Arial" panose="020B0604020202020204" pitchFamily="34" charset="0"/>
              </a:rPr>
            </a:br>
            <a:endParaRPr lang="en-IN" dirty="0"/>
          </a:p>
        </p:txBody>
      </p:sp>
      <p:sp>
        <p:nvSpPr>
          <p:cNvPr id="4" name="Rectangle 1">
            <a:extLst>
              <a:ext uri="{FF2B5EF4-FFF2-40B4-BE49-F238E27FC236}">
                <a16:creationId xmlns:a16="http://schemas.microsoft.com/office/drawing/2014/main" id="{D31B4596-84D1-42BA-938D-E9319C2FEA14}"/>
              </a:ext>
            </a:extLst>
          </p:cNvPr>
          <p:cNvSpPr>
            <a:spLocks noGrp="1" noChangeArrowheads="1"/>
          </p:cNvSpPr>
          <p:nvPr>
            <p:ph idx="1"/>
          </p:nvPr>
        </p:nvSpPr>
        <p:spPr bwMode="auto">
          <a:xfrm>
            <a:off x="2167848" y="2848251"/>
            <a:ext cx="898988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Missing Values Check</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 and handle missing or null values in the dataset.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Duplicate Data Check</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Remove any duplicate entries to avoid bias in predictions.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Consistency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Validate data formats, such as weights in kilograms or pounds, distances in kilometers or miles, etc.</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Outlier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 and handle extreme values that may distort predictions.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Type Validation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Confirm that columns have the correct data types (e.g., numeric for weight, categorical for shipment mode).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Range Validation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all values fall within logical and expected ranges (e.g., shipment distance cannot be negative). </a:t>
            </a:r>
          </a:p>
        </p:txBody>
      </p:sp>
    </p:spTree>
    <p:extLst>
      <p:ext uri="{BB962C8B-B14F-4D97-AF65-F5344CB8AC3E}">
        <p14:creationId xmlns:p14="http://schemas.microsoft.com/office/powerpoint/2010/main" val="47420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E79D2-566E-89BD-708B-0C88B24A87C0}"/>
              </a:ext>
            </a:extLst>
          </p:cNvPr>
          <p:cNvSpPr>
            <a:spLocks noGrp="1"/>
          </p:cNvSpPr>
          <p:nvPr>
            <p:ph type="title"/>
          </p:nvPr>
        </p:nvSpPr>
        <p:spPr>
          <a:xfrm>
            <a:off x="2304930" y="1095733"/>
            <a:ext cx="7958331" cy="1077229"/>
          </a:xfrm>
        </p:spPr>
        <p:txBody>
          <a:bodyPr>
            <a:normAutofit/>
          </a:bodyPr>
          <a:lstStyle/>
          <a:p>
            <a:pPr algn="l"/>
            <a:r>
              <a:rPr lang="en-IN" sz="3600" b="1"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Data Transformation:</a:t>
            </a:r>
            <a:endParaRPr lang="en-IN" sz="3600" b="1"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D9A3ADFF-DB40-9532-D5D5-0DA8F7DB668A}"/>
              </a:ext>
            </a:extLst>
          </p:cNvPr>
          <p:cNvSpPr>
            <a:spLocks noGrp="1" noChangeArrowheads="1"/>
          </p:cNvSpPr>
          <p:nvPr>
            <p:ph idx="1"/>
          </p:nvPr>
        </p:nvSpPr>
        <p:spPr bwMode="auto">
          <a:xfrm>
            <a:off x="2434976" y="2129328"/>
            <a:ext cx="8209052"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1.Normalization/Standardization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Scale numerical features (e.g., weight, dimensions, distance) to ensure all variables contribute equally to the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a:t>
            </a:r>
            <a:r>
              <a:rPr lang="en-US" sz="1600" b="1" dirty="0"/>
              <a:t> Encoding</a:t>
            </a:r>
            <a:r>
              <a:rPr lang="en-US" sz="1600" dirty="0"/>
              <a:t>: Convert categorical variables (e.g., shipment mode) into numerical format using one-hot or label encoding.</a:t>
            </a: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t>3.Feature Engineering</a:t>
            </a:r>
            <a:r>
              <a:rPr lang="en-US" sz="1600" dirty="0"/>
              <a:t>: Create new features (e.g., cost per kilometer) to enhance predictive power.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4.</a:t>
            </a:r>
            <a:r>
              <a:rPr lang="en-US" sz="1600" b="1" dirty="0"/>
              <a:t> Handling Missing Values</a:t>
            </a:r>
            <a:r>
              <a:rPr lang="en-US" sz="1600" dirty="0"/>
              <a:t>: Impute missing data using mean, median, or mode.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5.</a:t>
            </a:r>
            <a:r>
              <a:rPr lang="en-US" sz="1600" b="1" dirty="0"/>
              <a:t> Log Transformation</a:t>
            </a:r>
            <a:r>
              <a:rPr lang="en-US" sz="1600" dirty="0"/>
              <a:t>: Apply to skewed data to stabilize variance and improve model performance.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panose="020B0604020202020204" pitchFamily="34" charset="0"/>
              </a:rPr>
              <a:t>6.</a:t>
            </a:r>
            <a:r>
              <a:rPr lang="en-US" sz="1600" b="1" dirty="0"/>
              <a:t> Date/Time Processing</a:t>
            </a:r>
            <a:r>
              <a:rPr lang="en-US" sz="1600" dirty="0"/>
              <a:t>: Extract meaningful features like delivery duration or holiday impact.</a:t>
            </a:r>
            <a:endParaRPr 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7.</a:t>
            </a:r>
            <a:r>
              <a:rPr lang="en-US" sz="1600" b="1" dirty="0"/>
              <a:t> Dimensionality Reduction</a:t>
            </a:r>
            <a:r>
              <a:rPr lang="en-US" sz="1600" dirty="0"/>
              <a:t>: Remove irrelevant or redundant features to simplify the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271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5E6D-3973-4284-8890-5DEFA6C01AB7}"/>
              </a:ext>
            </a:extLst>
          </p:cNvPr>
          <p:cNvSpPr>
            <a:spLocks noGrp="1"/>
          </p:cNvSpPr>
          <p:nvPr>
            <p:ph type="title"/>
          </p:nvPr>
        </p:nvSpPr>
        <p:spPr>
          <a:xfrm>
            <a:off x="2426873" y="971285"/>
            <a:ext cx="3470493" cy="569839"/>
          </a:xfrm>
        </p:spPr>
        <p:txBody>
          <a:bodyPr>
            <a:normAutofit fontScale="90000"/>
          </a:bodyPr>
          <a:lstStyle/>
          <a:p>
            <a:pPr algn="l"/>
            <a:r>
              <a:rPr lang="en-IN" sz="3600" kern="100"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Model Training:</a:t>
            </a:r>
            <a:br>
              <a:rPr lang="en-IN" sz="1800" b="1" kern="100" dirty="0">
                <a:solidFill>
                  <a:srgbClr val="90C226"/>
                </a:solidFill>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13298BCF-779E-ACD8-8C1C-D4528730A8FC}"/>
              </a:ext>
            </a:extLst>
          </p:cNvPr>
          <p:cNvSpPr>
            <a:spLocks noGrp="1"/>
          </p:cNvSpPr>
          <p:nvPr>
            <p:ph idx="1"/>
          </p:nvPr>
        </p:nvSpPr>
        <p:spPr>
          <a:xfrm>
            <a:off x="1797978" y="1767155"/>
            <a:ext cx="9027561" cy="6102849"/>
          </a:xfrm>
        </p:spPr>
        <p:txBody>
          <a:bodyPr/>
          <a:lstStyle/>
          <a:p>
            <a:pPr marL="361315" indent="-6350">
              <a:lnSpc>
                <a:spcPct val="107000"/>
              </a:lnSpc>
              <a:spcAft>
                <a:spcPts val="300"/>
              </a:spcAft>
            </a:pPr>
            <a:r>
              <a:rPr lang="en-IN" sz="1400" b="1"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Export Data :</a:t>
            </a:r>
            <a:endParaRPr lang="en-IN" sz="1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26415" indent="-171450">
              <a:lnSpc>
                <a:spcPct val="107000"/>
              </a:lnSpc>
              <a:spcAft>
                <a:spcPts val="300"/>
              </a:spcAft>
              <a:buFont typeface="Wingdings" panose="05000000000000000000" pitchFamily="2" charset="2"/>
              <a:buChar char="ü"/>
            </a:pPr>
            <a:r>
              <a:rPr lang="en-IN" sz="1400" b="1" u="none" strike="noStrike" kern="100" dirty="0">
                <a:solidFill>
                  <a:srgbClr val="FFFFFF"/>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The accumulated data is exported to python and read using pandas.</a:t>
            </a:r>
            <a:r>
              <a:rPr lang="en-IN" sz="1400" b="1"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a:t>
            </a:r>
          </a:p>
          <a:p>
            <a:pPr marL="361315" indent="-6350">
              <a:lnSpc>
                <a:spcPct val="107000"/>
              </a:lnSpc>
              <a:spcAft>
                <a:spcPts val="300"/>
              </a:spcAft>
            </a:pPr>
            <a:r>
              <a:rPr lang="en-IN" sz="1400" b="1"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Data Preprocessing:</a:t>
            </a:r>
            <a:endParaRPr lang="en-IN" sz="1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R="335915" lvl="1" fontAlgn="base">
              <a:lnSpc>
                <a:spcPct val="149000"/>
              </a:lnSpc>
              <a:spcAft>
                <a:spcPts val="800"/>
              </a:spcAft>
              <a:buClr>
                <a:srgbClr val="90C226"/>
              </a:buClr>
              <a:buSzPts val="1800"/>
              <a:buFont typeface="Arial" panose="020B0604020202020204" pitchFamily="34" charset="0"/>
              <a:buChar char="•"/>
            </a:pPr>
            <a:r>
              <a:rPr lang="en-IN" sz="1400" b="1" u="none" strike="noStrike" kern="100" dirty="0">
                <a:solidFill>
                  <a:srgbClr val="FFFFFF"/>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Performing EDA to get insight of data like  identifying distribution ,outliers treatment, trend among data etc.</a:t>
            </a:r>
            <a:endParaRPr lang="en-IN" sz="1400" b="1"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pPr marR="335915" lvl="1" fontAlgn="base">
              <a:lnSpc>
                <a:spcPct val="110000"/>
              </a:lnSpc>
              <a:spcAft>
                <a:spcPts val="810"/>
              </a:spcAft>
              <a:buClr>
                <a:srgbClr val="90C226"/>
              </a:buClr>
              <a:buSzPts val="1800"/>
              <a:buFont typeface="Arial" panose="020B0604020202020204" pitchFamily="34" charset="0"/>
              <a:buChar char="•"/>
            </a:pPr>
            <a:r>
              <a:rPr lang="en-IN" sz="1400" b="1" u="none" strike="noStrike" kern="100" dirty="0">
                <a:solidFill>
                  <a:srgbClr val="FFFFFF"/>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Check for null values in the columns. If present impute the null values.</a:t>
            </a:r>
            <a:endParaRPr lang="en-IN" sz="1400" b="1"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pPr marR="335915" lvl="1" fontAlgn="base">
              <a:lnSpc>
                <a:spcPct val="110000"/>
              </a:lnSpc>
              <a:spcAft>
                <a:spcPts val="810"/>
              </a:spcAft>
              <a:buClr>
                <a:srgbClr val="90C226"/>
              </a:buClr>
              <a:buSzPts val="1800"/>
              <a:buFont typeface="Arial" panose="020B0604020202020204" pitchFamily="34" charset="0"/>
              <a:buChar char="•"/>
            </a:pPr>
            <a:r>
              <a:rPr lang="en-IN" sz="1400" b="1" u="none" strike="noStrike" kern="100" dirty="0">
                <a:solidFill>
                  <a:srgbClr val="FFFFFF"/>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Encode the categorical values with numeric values.</a:t>
            </a:r>
            <a:endParaRPr lang="en-IN" sz="1400" b="1"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pPr marR="335915" lvl="1" fontAlgn="base">
              <a:lnSpc>
                <a:spcPct val="110000"/>
              </a:lnSpc>
              <a:spcAft>
                <a:spcPts val="810"/>
              </a:spcAft>
              <a:buClr>
                <a:srgbClr val="90C226"/>
              </a:buClr>
              <a:buSzPts val="1800"/>
              <a:buFont typeface="Arial" panose="020B0604020202020204" pitchFamily="34" charset="0"/>
              <a:buChar char="•"/>
            </a:pPr>
            <a:r>
              <a:rPr lang="en-IN" sz="1400" b="1" u="none" strike="noStrike" kern="100" dirty="0">
                <a:solidFill>
                  <a:srgbClr val="FFFFFF"/>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Perform Standard Scalar to scale down the values.</a:t>
            </a:r>
            <a:endParaRPr lang="en-IN" sz="1400" b="1"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pPr marR="335915" lvl="1" fontAlgn="base">
              <a:lnSpc>
                <a:spcPct val="110000"/>
              </a:lnSpc>
              <a:spcAft>
                <a:spcPts val="990"/>
              </a:spcAft>
              <a:buClr>
                <a:srgbClr val="90C226"/>
              </a:buClr>
              <a:buSzPts val="1800"/>
              <a:buFont typeface="Arial" panose="020B0604020202020204" pitchFamily="34" charset="0"/>
              <a:buChar char="•"/>
            </a:pPr>
            <a:r>
              <a:rPr lang="en-IN" sz="1400" b="1" u="none" strike="noStrike" kern="100" dirty="0">
                <a:solidFill>
                  <a:srgbClr val="FFFFFF"/>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Create New features in accordance with business domain helpful for model building process.</a:t>
            </a:r>
            <a:endParaRPr lang="en-IN" sz="1400" b="1"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pPr marL="342900" marR="335915" lvl="0" indent="-342900" fontAlgn="base">
              <a:lnSpc>
                <a:spcPct val="110000"/>
              </a:lnSpc>
              <a:spcAft>
                <a:spcPts val="5590"/>
              </a:spcAft>
              <a:buClr>
                <a:srgbClr val="90C226"/>
              </a:buClr>
              <a:buSzPts val="1800"/>
              <a:buFont typeface="Arial" panose="020B0604020202020204" pitchFamily="34" charset="0"/>
              <a:buChar char="➢"/>
            </a:pPr>
            <a:endParaRPr lang="en-IN" sz="1800" u="none" strike="noStrike" kern="100"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endParaRPr lang="en-IN" dirty="0"/>
          </a:p>
        </p:txBody>
      </p:sp>
    </p:spTree>
    <p:extLst>
      <p:ext uri="{BB962C8B-B14F-4D97-AF65-F5344CB8AC3E}">
        <p14:creationId xmlns:p14="http://schemas.microsoft.com/office/powerpoint/2010/main" val="2233496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518E3C-A4F3-937A-A286-23487D5A48B3}"/>
              </a:ext>
            </a:extLst>
          </p:cNvPr>
          <p:cNvSpPr txBox="1"/>
          <p:nvPr/>
        </p:nvSpPr>
        <p:spPr>
          <a:xfrm>
            <a:off x="1808251" y="328774"/>
            <a:ext cx="8445357" cy="6085448"/>
          </a:xfrm>
          <a:prstGeom prst="rect">
            <a:avLst/>
          </a:prstGeom>
          <a:noFill/>
        </p:spPr>
        <p:txBody>
          <a:bodyPr wrap="square">
            <a:spAutoFit/>
          </a:bodyPr>
          <a:lstStyle/>
          <a:p>
            <a:pPr marL="149225" indent="-6350">
              <a:lnSpc>
                <a:spcPct val="107000"/>
              </a:lnSpc>
              <a:spcAft>
                <a:spcPts val="1465"/>
              </a:spcAft>
            </a:pPr>
            <a:r>
              <a:rPr lang="en-IN" sz="3600" kern="100"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Model Selection:</a:t>
            </a:r>
          </a:p>
          <a:p>
            <a:pPr marL="1352550" marR="335915" indent="-285750">
              <a:lnSpc>
                <a:spcPct val="165000"/>
              </a:lnSpc>
              <a:spcAft>
                <a:spcPts val="5740"/>
              </a:spcAft>
              <a:buFont typeface="Wingdings" panose="05000000000000000000" pitchFamily="2" charset="2"/>
              <a:buChar char="q"/>
            </a:pPr>
            <a:r>
              <a:rPr lang="en-IN" sz="180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Different Regression models were compared and hyperparameter tuning was done via grid </a:t>
            </a:r>
            <a:r>
              <a:rPr lang="en-IN" sz="1800" dirty="0">
                <a:solidFill>
                  <a:srgbClr val="FFFFFF"/>
                </a:solidFill>
                <a:effectLst/>
                <a:latin typeface="Arial" panose="020B0604020202020204" pitchFamily="34" charset="0"/>
                <a:ea typeface="Arial" panose="020B0604020202020204" pitchFamily="34" charset="0"/>
              </a:rPr>
              <a:t>research</a:t>
            </a:r>
            <a:r>
              <a:rPr lang="en-IN" sz="1800" kern="1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 on the best performing one that is Light-gbm Regressor.</a:t>
            </a:r>
            <a:endParaRPr lang="en-IN" sz="11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49225" indent="-6350">
              <a:lnSpc>
                <a:spcPct val="107000"/>
              </a:lnSpc>
              <a:spcAft>
                <a:spcPts val="1230"/>
              </a:spcAft>
            </a:pPr>
            <a:r>
              <a:rPr lang="en-IN" sz="3600" b="1" kern="100"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Prediction:</a:t>
            </a:r>
          </a:p>
          <a:p>
            <a:pPr marL="342900" marR="335915" lvl="0" indent="-342900" fontAlgn="base">
              <a:lnSpc>
                <a:spcPct val="156000"/>
              </a:lnSpc>
              <a:spcAft>
                <a:spcPts val="990"/>
              </a:spcAft>
              <a:buClr>
                <a:srgbClr val="90C226"/>
              </a:buClr>
              <a:buSzPts val="1450"/>
              <a:buFont typeface="Wingdings" panose="05000000000000000000" pitchFamily="2" charset="2"/>
              <a:buChar char="Ø"/>
            </a:pPr>
            <a:r>
              <a:rPr lang="en-IN" sz="1800" u="none" strike="noStrike" kern="100" dirty="0">
                <a:solidFill>
                  <a:srgbClr val="FFFFFF"/>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The model is made in such a way to maximise the results and also other performance metrics so that the predictions are as accurate as possible</a:t>
            </a:r>
            <a:endParaRPr lang="en-IN" sz="11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pPr marL="342900" marR="335915" lvl="0" indent="-342900" fontAlgn="base">
              <a:lnSpc>
                <a:spcPct val="110000"/>
              </a:lnSpc>
              <a:spcAft>
                <a:spcPts val="1960"/>
              </a:spcAft>
              <a:buClr>
                <a:srgbClr val="90C226"/>
              </a:buClr>
              <a:buSzPts val="1450"/>
              <a:buFont typeface="Wingdings" panose="05000000000000000000" pitchFamily="2" charset="2"/>
              <a:buChar char="Ø"/>
            </a:pPr>
            <a:r>
              <a:rPr lang="en-IN" sz="1800" u="none" strike="noStrike" kern="100" dirty="0">
                <a:solidFill>
                  <a:srgbClr val="FFFFFF"/>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The training R-square for our model is 0.998273 and test R-square is 0.991598.</a:t>
            </a:r>
            <a:endParaRPr lang="en-IN" sz="11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pPr marL="342900" marR="335915" lvl="0" indent="-342900" fontAlgn="base">
              <a:lnSpc>
                <a:spcPct val="156000"/>
              </a:lnSpc>
              <a:spcAft>
                <a:spcPts val="990"/>
              </a:spcAft>
              <a:buClr>
                <a:srgbClr val="90C226"/>
              </a:buClr>
              <a:buSzPts val="1450"/>
              <a:buFont typeface="Wingdings" panose="05000000000000000000" pitchFamily="2" charset="2"/>
              <a:buChar char="Ø"/>
            </a:pPr>
            <a:r>
              <a:rPr lang="en-IN" sz="1800" u="none" strike="noStrike" kern="100" dirty="0">
                <a:solidFill>
                  <a:srgbClr val="FFFFFF"/>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Features such are ‘Days to Process', 'Line Item Insurance', 'Shipment Mode’, ‘Freight Cost’ are of importance.</a:t>
            </a:r>
            <a:endParaRPr lang="en-IN" sz="11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p:txBody>
      </p:sp>
    </p:spTree>
    <p:extLst>
      <p:ext uri="{BB962C8B-B14F-4D97-AF65-F5344CB8AC3E}">
        <p14:creationId xmlns:p14="http://schemas.microsoft.com/office/powerpoint/2010/main" val="4261668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{1B2FF9F6-D1EB-4AB6-81A1-883C8147A282}tf16401375</Template>
  <TotalTime>62</TotalTime>
  <Words>1274</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MS Shell Dlg 2</vt:lpstr>
      <vt:lpstr>Times New Roman</vt:lpstr>
      <vt:lpstr>Trebuchet MS</vt:lpstr>
      <vt:lpstr>Wingdings</vt:lpstr>
      <vt:lpstr>Wingdings 3</vt:lpstr>
      <vt:lpstr>Madison</vt:lpstr>
      <vt:lpstr>Shipment Pricing Prediction </vt:lpstr>
      <vt:lpstr>Objective:</vt:lpstr>
      <vt:lpstr>Benefits:</vt:lpstr>
      <vt:lpstr>Architecture: </vt:lpstr>
      <vt:lpstr>Process Flow: </vt:lpstr>
      <vt:lpstr>Data Validation: </vt:lpstr>
      <vt:lpstr>Data Transformation:</vt:lpstr>
      <vt:lpstr>Model Training: </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shivanand nashi</dc:creator>
  <cp:lastModifiedBy>shivanand nashi</cp:lastModifiedBy>
  <cp:revision>1</cp:revision>
  <dcterms:created xsi:type="dcterms:W3CDTF">2025-01-05T23:25:49Z</dcterms:created>
  <dcterms:modified xsi:type="dcterms:W3CDTF">2025-01-06T00:28:37Z</dcterms:modified>
</cp:coreProperties>
</file>