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</p:sldMasterIdLst>
  <p:notesMasterIdLst>
    <p:notesMasterId r:id="rId33"/>
  </p:notesMasterIdLst>
  <p:sldIdLst>
    <p:sldId id="410" r:id="rId5"/>
    <p:sldId id="371" r:id="rId6"/>
    <p:sldId id="372" r:id="rId7"/>
    <p:sldId id="388" r:id="rId8"/>
    <p:sldId id="415" r:id="rId9"/>
    <p:sldId id="414" r:id="rId10"/>
    <p:sldId id="416" r:id="rId11"/>
    <p:sldId id="390" r:id="rId12"/>
    <p:sldId id="417" r:id="rId13"/>
    <p:sldId id="418" r:id="rId14"/>
    <p:sldId id="419" r:id="rId15"/>
    <p:sldId id="420" r:id="rId16"/>
    <p:sldId id="422" r:id="rId17"/>
    <p:sldId id="425" r:id="rId18"/>
    <p:sldId id="421" r:id="rId19"/>
    <p:sldId id="423" r:id="rId20"/>
    <p:sldId id="434" r:id="rId21"/>
    <p:sldId id="435" r:id="rId22"/>
    <p:sldId id="426" r:id="rId23"/>
    <p:sldId id="427" r:id="rId24"/>
    <p:sldId id="432" r:id="rId25"/>
    <p:sldId id="433" r:id="rId26"/>
    <p:sldId id="428" r:id="rId27"/>
    <p:sldId id="429" r:id="rId28"/>
    <p:sldId id="430" r:id="rId29"/>
    <p:sldId id="431" r:id="rId30"/>
    <p:sldId id="396" r:id="rId31"/>
    <p:sldId id="4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598" autoAdjust="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2/7/24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457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555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418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2375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81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3255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4941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8961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5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7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483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81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4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6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11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0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548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1167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8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4" r:id="rId23"/>
    <p:sldLayoutId id="2147483685" r:id="rId24"/>
    <p:sldLayoutId id="2147483684" r:id="rId2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ebeachcapital/30000-spotify-songs" TargetMode="Externa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/>
        </p:blipFill>
        <p:spPr/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3282215"/>
            <a:ext cx="11582479" cy="3575785"/>
          </a:xfrm>
        </p:spPr>
        <p:txBody>
          <a:bodyPr/>
          <a:lstStyle/>
          <a:p>
            <a:r>
              <a:rPr lang="en-US" sz="4000" b="1" dirty="0"/>
              <a:t>Spotify Playlist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3485786" cy="489585"/>
          </a:xfrm>
        </p:spPr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B959A19D-0DC6-A6CF-7500-C637D4BA517D}"/>
              </a:ext>
            </a:extLst>
          </p:cNvPr>
          <p:cNvSpPr txBox="1">
            <a:spLocks/>
          </p:cNvSpPr>
          <p:nvPr/>
        </p:nvSpPr>
        <p:spPr>
          <a:xfrm>
            <a:off x="7258414" y="5920740"/>
            <a:ext cx="3485786" cy="48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January 2024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086"/>
            <a:ext cx="9905998" cy="766813"/>
          </a:xfrm>
        </p:spPr>
        <p:txBody>
          <a:bodyPr anchor="t"/>
          <a:lstStyle/>
          <a:p>
            <a:r>
              <a:rPr lang="en-US" dirty="0"/>
              <a:t>Popularity of Genre for each decade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7DF40-D9E0-2E0F-8C63-0C74AF6F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6" y="810925"/>
            <a:ext cx="3400615" cy="2369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68358C-8076-D9C5-4B3C-F9E528E0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56" y="810925"/>
            <a:ext cx="3519080" cy="236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49A25B-F1F6-DF0E-9490-59853602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061" y="810925"/>
            <a:ext cx="3472099" cy="236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2DCD12-713F-C441-4FA8-9A1F4A6AF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8" y="3553747"/>
            <a:ext cx="3409148" cy="2388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AD6F1-1252-4F85-6DB1-83E8AA504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856" y="3553747"/>
            <a:ext cx="3409149" cy="2391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A06C68-35F1-7E88-B05A-179FCE4EF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723" y="3553747"/>
            <a:ext cx="3472099" cy="23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1939"/>
          </a:xfrm>
        </p:spPr>
        <p:txBody>
          <a:bodyPr anchor="t"/>
          <a:lstStyle/>
          <a:p>
            <a:r>
              <a:rPr lang="en-US" dirty="0"/>
              <a:t>Popularity of Genre recent trend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6CF4A-BCDB-2CB2-A7C2-FFBA25A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64" y="1550987"/>
            <a:ext cx="7252597" cy="49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 -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9" y="2794177"/>
            <a:ext cx="7651805" cy="3382786"/>
          </a:xfrm>
        </p:spPr>
        <p:txBody>
          <a:bodyPr>
            <a:normAutofit/>
          </a:bodyPr>
          <a:lstStyle/>
          <a:p>
            <a:r>
              <a:rPr lang="en-US" sz="2400" b="0" i="0" strike="noStrike" dirty="0">
                <a:effectLst/>
                <a:latin typeface="Slack-Lato"/>
              </a:rPr>
              <a:t>Is there a correlation between the key of the song and popularity?</a:t>
            </a:r>
            <a:endParaRPr lang="en-US" b="0" i="0" u="none" strike="noStrike" dirty="0">
              <a:effectLst/>
              <a:latin typeface="Slack-Lato"/>
            </a:endParaRPr>
          </a:p>
          <a:p>
            <a:endParaRPr lang="en-US" dirty="0">
              <a:effectLst/>
              <a:latin typeface="Slack-Lato"/>
            </a:endParaRPr>
          </a:p>
          <a:p>
            <a:endParaRPr lang="en-US" dirty="0">
              <a:effectLst/>
              <a:latin typeface="Slack-Lato"/>
            </a:endParaRPr>
          </a:p>
          <a:p>
            <a:r>
              <a:rPr lang="en-US" sz="2100" dirty="0">
                <a:effectLst/>
                <a:latin typeface="Slack-Lato"/>
              </a:rPr>
              <a:t>Key</a:t>
            </a:r>
            <a:r>
              <a:rPr lang="en-US" dirty="0">
                <a:solidFill>
                  <a:schemeClr val="tx1"/>
                </a:solidFill>
                <a:effectLst/>
                <a:latin typeface="Slack-Lato"/>
              </a:rPr>
              <a:t>:  </a:t>
            </a:r>
            <a:r>
              <a:rPr lang="en-US" sz="2100" dirty="0">
                <a:effectLst/>
                <a:latin typeface="Slack-Lato"/>
              </a:rPr>
              <a:t>The estimated overall key of the track. Integers map to pitches using standard Pitch Class notation . E.g. 0 = C, 1 = C♯/D♭, 2 = D, and so on. If no key was detected, the value is -1.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0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Key across popularity bins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676F-2157-822C-C5CE-758697A9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32" y="1840591"/>
            <a:ext cx="7025411" cy="38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9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B50A8-D413-5C2F-0885-8E256F4A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0B80-EC79-BE3C-CD91-90066631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198782"/>
            <a:ext cx="9905998" cy="821635"/>
          </a:xfrm>
        </p:spPr>
        <p:txBody>
          <a:bodyPr anchor="t"/>
          <a:lstStyle/>
          <a:p>
            <a:r>
              <a:rPr lang="en-US" dirty="0"/>
              <a:t>Keys by popularity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2B018-D84A-C589-2DEA-FC34810E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FA08D-5093-1238-6902-E38CE2F1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911206"/>
            <a:ext cx="3307742" cy="2721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CE2B0-78AD-CDB5-E263-483DFAB9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1" y="911206"/>
            <a:ext cx="3307742" cy="271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323A8-1708-3B0C-1C7A-74977C1F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13" y="3855029"/>
            <a:ext cx="3400557" cy="2787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88C67-C67C-F8FC-A053-34858FFA3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510" y="3855028"/>
            <a:ext cx="3307741" cy="27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6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Three – Tempo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654" y="2794177"/>
            <a:ext cx="7476460" cy="3382786"/>
          </a:xfrm>
        </p:spPr>
        <p:txBody>
          <a:bodyPr>
            <a:normAutofit/>
          </a:bodyPr>
          <a:lstStyle/>
          <a:p>
            <a:r>
              <a:rPr lang="en-US" sz="2400" b="0" i="0" strike="noStrike" dirty="0">
                <a:effectLst/>
                <a:latin typeface="Slack-Lato"/>
              </a:rPr>
              <a:t>Is there a correlation between the tempo of the song and popularity?</a:t>
            </a:r>
            <a:endParaRPr lang="en-US" b="0" i="0" u="none" strike="noStrike" dirty="0">
              <a:effectLst/>
              <a:latin typeface="Slack-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Slack-Lato"/>
            </a:endParaRPr>
          </a:p>
          <a:p>
            <a:endParaRPr lang="en-US" dirty="0">
              <a:effectLst/>
              <a:latin typeface="Slack-Lato"/>
            </a:endParaRPr>
          </a:p>
          <a:p>
            <a:r>
              <a:rPr lang="en-US" dirty="0">
                <a:effectLst/>
                <a:latin typeface="Slack-Lato"/>
              </a:rPr>
              <a:t>Tempo</a:t>
            </a:r>
            <a:r>
              <a:rPr lang="en-US" sz="2100" dirty="0">
                <a:effectLst/>
                <a:latin typeface="Slack-Lato"/>
              </a:rPr>
              <a:t>:  The overall estimated tempo of a track in beats per minute (BPM). In musical terminology, tempo is the speed or pace of a given piece and derives directly from the average beat duration.</a:t>
            </a:r>
          </a:p>
          <a:p>
            <a:r>
              <a:rPr lang="en-US" sz="2100" dirty="0">
                <a:effectLst/>
                <a:latin typeface="Slack-Lato"/>
              </a:rPr>
              <a:t> 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Distribution by Tempo ranges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7521E-1411-F0B2-1685-7DD142F6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552119"/>
            <a:ext cx="5122379" cy="48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6CF8-53D4-B99A-A52A-7BF5F189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F354-70EA-E9D6-D1C4-FE58218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Average popularity by Tempo intervals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F2CFB-16C2-C3CC-197F-7D68E696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4A081-45E5-94CC-5714-1684A499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40" y="1631508"/>
            <a:ext cx="5182223" cy="47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7385-AC5A-FE92-9B68-0E58CE18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84C-6AA5-8924-DF71-1CE0144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Track Tempo vs Popularity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71830-CA67-A5BD-CC5C-883B2DDF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2C3B1-C802-2433-0E94-A0435253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24" y="1772401"/>
            <a:ext cx="55626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F6314-8514-CCDE-F01D-C0888A53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4BFB593E-B85D-1BF4-BF3E-FE30BE69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four –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70CB-95E4-EC12-9F12-8C6D405E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883" y="2500489"/>
            <a:ext cx="7476460" cy="3382786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Slack-Lato"/>
              </a:rPr>
              <a:t>i</a:t>
            </a:r>
            <a:r>
              <a:rPr lang="en-US" sz="2400" b="0" i="0" strike="noStrike" dirty="0">
                <a:effectLst/>
                <a:latin typeface="Slack-Lato"/>
              </a:rPr>
              <a:t>s there a correlation between the duration of the song and popularity?</a:t>
            </a:r>
            <a:endParaRPr lang="en-US" sz="2400" b="0" i="0" u="none" strike="noStrike" dirty="0">
              <a:effectLst/>
              <a:latin typeface="Slack-Lato"/>
            </a:endParaRPr>
          </a:p>
          <a:p>
            <a:endParaRPr lang="en-US" sz="2100" dirty="0">
              <a:effectLst/>
              <a:latin typeface="Slack-Lato"/>
            </a:endParaRPr>
          </a:p>
          <a:p>
            <a:r>
              <a:rPr lang="en-US" sz="2100" dirty="0">
                <a:effectLst/>
                <a:latin typeface="Slack-Lato"/>
              </a:rPr>
              <a:t> </a:t>
            </a:r>
          </a:p>
          <a:p>
            <a:endParaRPr lang="en-US" sz="2100" dirty="0">
              <a:effectLst/>
              <a:latin typeface="Slack-Lato"/>
            </a:endParaRPr>
          </a:p>
          <a:p>
            <a:r>
              <a:rPr lang="en-US" sz="2100" dirty="0">
                <a:effectLst/>
                <a:latin typeface="Slack-Lato"/>
              </a:rPr>
              <a:t>Duration:  Duration of song in milliseconds.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0FD798-DBC1-EB93-843C-644E865C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4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266695"/>
            <a:ext cx="5181600" cy="27991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Marielys Brown</a:t>
            </a:r>
          </a:p>
          <a:p>
            <a:r>
              <a:rPr lang="en-US" sz="2400" b="1" dirty="0">
                <a:latin typeface="+mj-lt"/>
              </a:rPr>
              <a:t>Genna Dankis</a:t>
            </a:r>
          </a:p>
          <a:p>
            <a:r>
              <a:rPr lang="en-US" sz="2400" b="1" dirty="0">
                <a:latin typeface="+mj-lt"/>
              </a:rPr>
              <a:t>Shannon Landis</a:t>
            </a:r>
          </a:p>
          <a:p>
            <a:r>
              <a:rPr lang="en-US" sz="2400" b="1" dirty="0">
                <a:latin typeface="+mj-lt"/>
              </a:rPr>
              <a:t>Alex Leonowicz</a:t>
            </a:r>
          </a:p>
          <a:p>
            <a:r>
              <a:rPr lang="en-US" sz="2400" b="1" dirty="0">
                <a:latin typeface="+mj-lt"/>
              </a:rPr>
              <a:t>Corey Swink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>
                <a:solidFill>
                  <a:schemeClr val="tx1"/>
                </a:solidFill>
              </a:rPr>
              <a:pPr/>
              <a:t>2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DF11B-7192-CADA-6B67-1714EC71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BB88-0A17-A343-BE5B-ECFEE4D4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Average Duration by popularity bins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3A41-D477-1120-9CBD-B6E17088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3208-7277-DE45-3644-A9FE8B99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23" y="1587777"/>
            <a:ext cx="4627660" cy="47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73D8-DD9B-A6D4-1DDB-44023781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AC04-0529-D526-7038-E9A4BDCA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Song Duration vs popularity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005AE-BB95-2480-957F-5E285F1A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5D142-36A8-A874-F0CD-D251F3DB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3" y="1507775"/>
            <a:ext cx="5773807" cy="46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A40EA-E0D3-3C7B-7CC2-E1B04FC3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5C60-F351-FE39-BE92-D44CFCC2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Song Duration vs popularity by bins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6BE48-34BB-DCAE-C1C7-0A70F75C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FC8D6-A32C-E422-C87D-353368EA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6" y="1529559"/>
            <a:ext cx="5881935" cy="47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7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6CC5-0FB3-C7FB-09F1-CA265513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555A671B-4915-11F0-B789-9C79DF60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five – loudness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C81B-8C81-39BA-A49A-02BA2DD3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507" y="2412514"/>
            <a:ext cx="7476460" cy="338278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ffectLst/>
                <a:latin typeface="Slack-Lato"/>
              </a:rPr>
              <a:t>i</a:t>
            </a:r>
            <a:r>
              <a:rPr lang="en-US" sz="2400" b="0" i="0" strike="noStrike" dirty="0">
                <a:effectLst/>
                <a:latin typeface="Slack-Lato"/>
              </a:rPr>
              <a:t>s there a correlation between the loudness of the song and popularity?</a:t>
            </a:r>
            <a:endParaRPr lang="en-US" sz="2400" b="0" i="0" u="none" strike="noStrike" dirty="0">
              <a:effectLst/>
              <a:latin typeface="Slack-Lato"/>
            </a:endParaRPr>
          </a:p>
          <a:p>
            <a:endParaRPr lang="en-US" sz="2100" dirty="0">
              <a:effectLst/>
              <a:latin typeface="Slack-Lato"/>
            </a:endParaRPr>
          </a:p>
          <a:p>
            <a:r>
              <a:rPr lang="en-US" sz="2100" dirty="0">
                <a:effectLst/>
                <a:latin typeface="Slack-Lato"/>
              </a:rPr>
              <a:t> </a:t>
            </a:r>
          </a:p>
          <a:p>
            <a:endParaRPr lang="en-US" sz="2100" dirty="0">
              <a:effectLst/>
              <a:latin typeface="Slack-Lato"/>
            </a:endParaRPr>
          </a:p>
          <a:p>
            <a:r>
              <a:rPr lang="en-US" sz="2100" dirty="0">
                <a:effectLst/>
                <a:latin typeface="Slack-Lato"/>
              </a:rPr>
              <a:t>Loudness</a:t>
            </a:r>
            <a:r>
              <a:rPr lang="en-US" sz="2400" dirty="0">
                <a:effectLst/>
                <a:latin typeface="Slack-Lato"/>
              </a:rPr>
              <a:t>: </a:t>
            </a:r>
            <a:r>
              <a:rPr lang="en-US" sz="2100" dirty="0">
                <a:effectLst/>
                <a:latin typeface="Slack-Lato"/>
              </a:rPr>
              <a:t> The overall loudness of a track in decibels (dB). Loudness values are averaged across the entire track and are useful for comparing relative loudness of tracks. Loudness is the quality of a sound that is the primary psychological correlate of physical strength (amplitude). Values typical range between -60 and 0 db.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30EB44-88A0-FBAE-C5A7-069A08E5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0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2F41-B7DA-A692-BE5B-C4B312B5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7511-60B1-8B43-B93E-5B52DAB9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loudness </a:t>
            </a:r>
            <a:r>
              <a:rPr lang="en-US"/>
              <a:t>vs popularity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5BEE8-D4CA-E4D0-8686-E8819375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01FED-341B-2262-3DAE-0B4A4EFF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64" y="1749286"/>
            <a:ext cx="5801018" cy="3482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785D0-9613-C6B6-C47F-B4DD0F98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72" y="2458608"/>
            <a:ext cx="4038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A76B-CB28-08E7-A2A7-04AC2564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C43E-8B24-4822-8FAF-C8310CF6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loudness Distribution by popularity bins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841D4-9C6F-9469-6581-79F46DB1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A3A3C-C5CE-47F7-43E0-C650E805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07" y="1431235"/>
            <a:ext cx="5536371" cy="2765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85555-6C3E-4C2A-597E-2385414E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07" y="4302815"/>
            <a:ext cx="6275842" cy="21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5334-E4F9-E30D-3492-37467830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FB1-3496-024D-9DB2-3F637934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loudness Distribution by popularity bins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D9E94-E883-B737-2FF9-654FF0AC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7022B-12BA-1287-701D-50F08A4F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9" y="1425162"/>
            <a:ext cx="4769043" cy="2074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D6D41-11D5-308E-E8AF-3DFE174A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9" y="1412917"/>
            <a:ext cx="4679171" cy="20863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39AE29-5821-DB96-7C27-DE2762AF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39" y="3594071"/>
            <a:ext cx="4792898" cy="2091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560E8B-6080-D541-304C-EC402E30E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969" y="3594071"/>
            <a:ext cx="4708084" cy="20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0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74EFDE-BA5F-45C9-82A2-B73BB548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1195330"/>
          </a:xfrm>
        </p:spPr>
        <p:txBody>
          <a:bodyPr anchor="t" anchorCtr="0"/>
          <a:lstStyle/>
          <a:p>
            <a:r>
              <a:rPr lang="en-US" dirty="0"/>
              <a:t>conclusion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EBD2A47-3DF2-4802-95E2-3AF0635E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48719-66D5-2448-9CF4-0ECB55B957E4}"/>
              </a:ext>
            </a:extLst>
          </p:cNvPr>
          <p:cNvSpPr txBox="1"/>
          <p:nvPr/>
        </p:nvSpPr>
        <p:spPr>
          <a:xfrm>
            <a:off x="1367624" y="1781092"/>
            <a:ext cx="8897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GENRE:  THERE WAS A WEAK CORRELATION AMONGST GENRES VS POPULARITY.  HOWEVER, THIS CORRELATION CHANGES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KEY:  THERE WAS NO CORRELATION EVIDENT BY KEY VS POPULARITY.  HOWEVER, A LARGER PORTION OF SONGS WERE WRITTEN IN C#.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TEMPO:  NO CORRELATION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DURATION:  LONGER SONGS ARE ASSOCIATED WITH LOWER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LOUDNESS:  NO CORRELATION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931" y="1501168"/>
            <a:ext cx="5618922" cy="154250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303B54-7561-1322-9A2B-0F4B1100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56" y="3043675"/>
            <a:ext cx="4355759" cy="24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strike="noStrike" dirty="0">
                <a:effectLst/>
                <a:latin typeface="+mj-lt"/>
                <a:hlinkClick r:id="rId2"/>
              </a:rPr>
              <a:t>30000 Spotify Songs</a:t>
            </a:r>
          </a:p>
          <a:p>
            <a:r>
              <a:rPr lang="en-US" b="0" i="0" u="none" strike="noStrike" dirty="0">
                <a:effectLst/>
                <a:latin typeface="+mj-lt"/>
                <a:hlinkClick r:id="rId2"/>
              </a:rPr>
              <a:t>https://www.kaggle.com/datasets/joebeachcapital/30000-spotify-songs</a:t>
            </a:r>
            <a:endParaRPr lang="en-US" b="0" i="0" u="none" strike="noStrike" dirty="0">
              <a:effectLst/>
              <a:latin typeface="+mj-lt"/>
            </a:endParaRPr>
          </a:p>
          <a:p>
            <a:endParaRPr lang="en-US" dirty="0"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Contains Spotify Tracks from 1960 to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Data includes Song Title, artist, release date, along with classifications such as genre, key, tempo, and song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Each Title has a popularity score of 0-100 where higher is better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4770783" cy="1200754"/>
          </a:xfrm>
        </p:spPr>
        <p:txBody>
          <a:bodyPr/>
          <a:lstStyle/>
          <a:p>
            <a:r>
              <a:rPr lang="en-US" dirty="0"/>
              <a:t>Data Manipulation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56D0627-A975-EA13-D88B-93EE472E81E0}"/>
              </a:ext>
            </a:extLst>
          </p:cNvPr>
          <p:cNvSpPr txBox="1">
            <a:spLocks/>
          </p:cNvSpPr>
          <p:nvPr/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AB70BE-1769-45B8-85A6-0C837432C7E6}" type="slidenum">
              <a:rPr lang="en-US" sz="1100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BADBF-995A-B36C-0BDF-52E819FB7B0D}"/>
              </a:ext>
            </a:extLst>
          </p:cNvPr>
          <p:cNvSpPr txBox="1"/>
          <p:nvPr/>
        </p:nvSpPr>
        <p:spPr>
          <a:xfrm>
            <a:off x="1367624" y="1781092"/>
            <a:ext cx="8767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CONVERTED RELEASE DATE FIELD TO YEAR ONLY.  ORIGINALLY THIS FIELD CONSISTED OF A COMBINATION OF DATES AND YYYY-MM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RENAMED COLUMNS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SET THE INDEX TO TRACK NAME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CREATED BINS FOR POPULARITY RANKINGS, GENRES, AND DECADES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CREATED A NEW COLUMN TO MAP KEYS FROM INTEGERS TO LETTER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DROPPED UNNEEDED COLUMNS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7969718" cy="1239254"/>
          </a:xfrm>
        </p:spPr>
        <p:txBody>
          <a:bodyPr>
            <a:normAutofit/>
          </a:bodyPr>
          <a:lstStyle/>
          <a:p>
            <a:r>
              <a:rPr lang="en-US" dirty="0"/>
              <a:t>Data Distribution for popularity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56D0627-A975-EA13-D88B-93EE472E81E0}"/>
              </a:ext>
            </a:extLst>
          </p:cNvPr>
          <p:cNvSpPr txBox="1">
            <a:spLocks/>
          </p:cNvSpPr>
          <p:nvPr/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AB70BE-1769-45B8-85A6-0C837432C7E6}" type="slidenum">
              <a:rPr lang="en-US" sz="1100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54DD0-A668-F92C-E233-70F80D44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00" y="1862137"/>
            <a:ext cx="5108955" cy="374353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8F75CBD-9742-7E94-0E55-2287756A4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31" y="2292105"/>
            <a:ext cx="5527753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NormaltestResult(statistic=1.2675660465547283, pvalue=0.5305808000563881)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popularity of track names is 39.43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popularity of </a:t>
            </a: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track names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42.0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popularity of track names is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ModeResult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(mode=0.0, count=1943)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population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variance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using the NumPy module is 501.74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population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standard deviation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the NumPy module is 22.40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lack-Lato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1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7969718" cy="1239254"/>
          </a:xfrm>
        </p:spPr>
        <p:txBody>
          <a:bodyPr>
            <a:normAutofit/>
          </a:bodyPr>
          <a:lstStyle/>
          <a:p>
            <a:r>
              <a:rPr lang="en-US" dirty="0"/>
              <a:t>Search for popularity Outliers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56D0627-A975-EA13-D88B-93EE472E81E0}"/>
              </a:ext>
            </a:extLst>
          </p:cNvPr>
          <p:cNvSpPr txBox="1">
            <a:spLocks/>
          </p:cNvSpPr>
          <p:nvPr/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AB70BE-1769-45B8-85A6-0C837432C7E6}" type="slidenum">
              <a:rPr lang="en-US" sz="1100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151F1-DF1E-5F69-B050-720D82920AA0}"/>
              </a:ext>
            </a:extLst>
          </p:cNvPr>
          <p:cNvSpPr txBox="1"/>
          <p:nvPr/>
        </p:nvSpPr>
        <p:spPr>
          <a:xfrm>
            <a:off x="1213483" y="5440525"/>
            <a:ext cx="5236143" cy="44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does not include outliers based on Popularity Score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1DDE7-D02C-4924-CA2B-B6A17A85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3" y="1727992"/>
            <a:ext cx="4882517" cy="354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D310B-2BFC-8E5C-6AC3-FC5A949E4350}"/>
              </a:ext>
            </a:extLst>
          </p:cNvPr>
          <p:cNvSpPr txBox="1"/>
          <p:nvPr/>
        </p:nvSpPr>
        <p:spPr>
          <a:xfrm>
            <a:off x="6241079" y="2087658"/>
            <a:ext cx="553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Roughly 68% of the data is between 17.03 and 61.83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Roughly 95% of the data is between -5.37 and 84.23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Roughly 99.7% of the data is between -27.77 and 106.63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The lower quartile of popularity is: 24.0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The upper quartile of popularity is: 57.0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The interquartile range of popularity is: 33.0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Values below -25.5 could be outliers.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Values above 106.5 could be outliers.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1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 -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strike="noStrike" dirty="0">
                <a:effectLst/>
                <a:latin typeface="Slack-Lato"/>
              </a:rPr>
              <a:t>How does genre impact popularity?</a:t>
            </a:r>
            <a:endParaRPr lang="en-US" b="0" i="0" u="none" strike="noStrike" dirty="0">
              <a:effectLst/>
              <a:latin typeface="Slack-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lack-Lato"/>
              </a:rPr>
              <a:t>What is the most popular genre for the entire dataset?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lack-Lato"/>
              </a:rPr>
              <a:t>Have the popularity trends for genre changed over Decades?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lack-Lato"/>
              </a:rPr>
              <a:t>What are the more recent trends of popularity for genre?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z="1100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1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Genres represented in the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DFD816-0135-51F9-143C-8F0F84D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63" y="2379662"/>
            <a:ext cx="4810176" cy="39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 anchor="t"/>
          <a:lstStyle/>
          <a:p>
            <a:r>
              <a:rPr lang="en-US" dirty="0"/>
              <a:t>Popularity of Genre overall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68D45-2DDE-DD1F-9C92-9D8AE78A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35" y="1548721"/>
            <a:ext cx="6053208" cy="47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3874</TotalTime>
  <Words>731</Words>
  <Application>Microsoft Macintosh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Slack-Lato</vt:lpstr>
      <vt:lpstr>Mesh</vt:lpstr>
      <vt:lpstr>Spotify Playlist Analysis</vt:lpstr>
      <vt:lpstr>Team 1</vt:lpstr>
      <vt:lpstr>Data source</vt:lpstr>
      <vt:lpstr>Data Manipulation </vt:lpstr>
      <vt:lpstr>Data Distribution for popularity </vt:lpstr>
      <vt:lpstr>Search for popularity Outliers </vt:lpstr>
      <vt:lpstr>Question One - Genre</vt:lpstr>
      <vt:lpstr>Genres represented in the data</vt:lpstr>
      <vt:lpstr>Popularity of Genre overall</vt:lpstr>
      <vt:lpstr>Popularity of Genre for each decade</vt:lpstr>
      <vt:lpstr>Popularity of Genre recent trend</vt:lpstr>
      <vt:lpstr>Question Two - Key</vt:lpstr>
      <vt:lpstr>Key across popularity bins</vt:lpstr>
      <vt:lpstr>Keys by popularity</vt:lpstr>
      <vt:lpstr>Question Three – Tempo</vt:lpstr>
      <vt:lpstr>Distribution by Tempo ranges</vt:lpstr>
      <vt:lpstr>Average popularity by Tempo intervals</vt:lpstr>
      <vt:lpstr>Track Tempo vs Popularity</vt:lpstr>
      <vt:lpstr>Question four – Duration</vt:lpstr>
      <vt:lpstr>Average Duration by popularity bins</vt:lpstr>
      <vt:lpstr>Song Duration vs popularity</vt:lpstr>
      <vt:lpstr>Song Duration vs popularity by bins</vt:lpstr>
      <vt:lpstr>Question five – loudness</vt:lpstr>
      <vt:lpstr>loudness vs popularity</vt:lpstr>
      <vt:lpstr>loudness Distribution by popularity bins</vt:lpstr>
      <vt:lpstr>loudness Distribution by popularity bins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Spotify Playlist Analysis</dc:title>
  <dc:creator>Shannon Landis</dc:creator>
  <cp:lastModifiedBy>Genna Dankis</cp:lastModifiedBy>
  <cp:revision>23</cp:revision>
  <dcterms:created xsi:type="dcterms:W3CDTF">2024-02-03T15:12:42Z</dcterms:created>
  <dcterms:modified xsi:type="dcterms:W3CDTF">2024-02-08T00:33:39Z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