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omfortaa SemiBold"/>
      <p:regular r:id="rId15"/>
      <p:bold r:id="rId16"/>
    </p:embeddedFont>
    <p:embeddedFont>
      <p:font typeface="Orbitron"/>
      <p:regular r:id="rId17"/>
      <p:bold r:id="rId18"/>
    </p:embeddedFont>
    <p:embeddedFont>
      <p:font typeface="Kanit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-bold.fntdata"/><Relationship Id="rId22" Type="http://schemas.openxmlformats.org/officeDocument/2006/relationships/font" Target="fonts/Kanit-boldItalic.fntdata"/><Relationship Id="rId21" Type="http://schemas.openxmlformats.org/officeDocument/2006/relationships/font" Target="fonts/Kanit-italic.fntdata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omfortaa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Orbitron-regular.fntdata"/><Relationship Id="rId16" Type="http://schemas.openxmlformats.org/officeDocument/2006/relationships/font" Target="fonts/ComfortaaSemiBold-bold.fntdata"/><Relationship Id="rId19" Type="http://schemas.openxmlformats.org/officeDocument/2006/relationships/font" Target="fonts/Kanit-regular.fntdata"/><Relationship Id="rId18" Type="http://schemas.openxmlformats.org/officeDocument/2006/relationships/font" Target="fonts/Orbitro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33d47f6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33d47f6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846f8736_0_17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846f8736_0_17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947fcc1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947fcc1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1ce129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a1ce129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a1ce129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a1ce129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a1ce129f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a1ce129f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846f8736_0_18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b846f8736_0_18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b846f87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b846f87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b846f87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b846f87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33712" y="931650"/>
            <a:ext cx="6876600" cy="31740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 flipH="1" rot="10800000">
            <a:off x="1134294" y="931657"/>
            <a:ext cx="6870325" cy="1533868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33700" y="2571750"/>
            <a:ext cx="6870325" cy="1533868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298850" y="1137125"/>
            <a:ext cx="6546300" cy="2052600"/>
          </a:xfrm>
          <a:prstGeom prst="rect">
            <a:avLst/>
          </a:prstGeom>
          <a:effectLst>
            <a:outerShdw blurRad="157163" rotWithShape="0" algn="bl" dir="5400000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298850" y="3290913"/>
            <a:ext cx="654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813100" y="1153300"/>
            <a:ext cx="4399500" cy="16842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13100" y="2844000"/>
            <a:ext cx="43995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r="5400000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2" type="title"/>
          </p:nvPr>
        </p:nvSpPr>
        <p:spPr>
          <a:xfrm rot="-16018">
            <a:off x="1759310" y="1276874"/>
            <a:ext cx="2704229" cy="8580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 rot="-7641">
            <a:off x="1759922" y="2075327"/>
            <a:ext cx="2699407" cy="6924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 rot="-14898">
            <a:off x="5593012" y="1276249"/>
            <a:ext cx="2699725" cy="8580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9" name="Google Shape;49;p13"/>
          <p:cNvSpPr txBox="1"/>
          <p:nvPr>
            <p:ph idx="4" type="subTitle"/>
          </p:nvPr>
        </p:nvSpPr>
        <p:spPr>
          <a:xfrm rot="-8027">
            <a:off x="5593628" y="2075316"/>
            <a:ext cx="2698207" cy="6924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5" type="title"/>
          </p:nvPr>
        </p:nvSpPr>
        <p:spPr>
          <a:xfrm rot="-16782">
            <a:off x="1759309" y="2980404"/>
            <a:ext cx="2703932" cy="857403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1" name="Google Shape;51;p13"/>
          <p:cNvSpPr txBox="1"/>
          <p:nvPr>
            <p:ph idx="6" type="subTitle"/>
          </p:nvPr>
        </p:nvSpPr>
        <p:spPr>
          <a:xfrm rot="-8013">
            <a:off x="1759921" y="3792548"/>
            <a:ext cx="2702707" cy="6924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7" type="title"/>
          </p:nvPr>
        </p:nvSpPr>
        <p:spPr>
          <a:xfrm rot="-14595">
            <a:off x="849422" y="1454000"/>
            <a:ext cx="918608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8" type="title"/>
          </p:nvPr>
        </p:nvSpPr>
        <p:spPr>
          <a:xfrm rot="-14595">
            <a:off x="849422" y="3157848"/>
            <a:ext cx="918608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9" type="title"/>
          </p:nvPr>
        </p:nvSpPr>
        <p:spPr>
          <a:xfrm rot="-14600">
            <a:off x="4679572" y="1454000"/>
            <a:ext cx="918308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3" type="title"/>
          </p:nvPr>
        </p:nvSpPr>
        <p:spPr>
          <a:xfrm rot="-15657">
            <a:off x="5593014" y="2979790"/>
            <a:ext cx="2700628" cy="857403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6" name="Google Shape;56;p13"/>
          <p:cNvSpPr txBox="1"/>
          <p:nvPr>
            <p:ph idx="14" type="subTitle"/>
          </p:nvPr>
        </p:nvSpPr>
        <p:spPr>
          <a:xfrm rot="-8027">
            <a:off x="5593628" y="3792543"/>
            <a:ext cx="2698207" cy="6924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15" type="title"/>
          </p:nvPr>
        </p:nvSpPr>
        <p:spPr>
          <a:xfrm rot="-14600">
            <a:off x="4679572" y="3157848"/>
            <a:ext cx="918308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13225" y="332400"/>
            <a:ext cx="7717500" cy="755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5123125" y="1961878"/>
            <a:ext cx="2725500" cy="16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8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713225" y="332400"/>
            <a:ext cx="7717500" cy="755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073700" y="1831350"/>
            <a:ext cx="2832300" cy="14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5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834440" y="1018825"/>
            <a:ext cx="3486900" cy="20226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824013" y="3024550"/>
            <a:ext cx="3507600" cy="9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668700" y="1218125"/>
            <a:ext cx="39477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subTitle"/>
          </p:nvPr>
        </p:nvSpPr>
        <p:spPr>
          <a:xfrm>
            <a:off x="4616400" y="1218125"/>
            <a:ext cx="38589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4882851" y="1399625"/>
            <a:ext cx="3014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subTitle"/>
          </p:nvPr>
        </p:nvSpPr>
        <p:spPr>
          <a:xfrm>
            <a:off x="4869500" y="1977375"/>
            <a:ext cx="3014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3" type="subTitle"/>
          </p:nvPr>
        </p:nvSpPr>
        <p:spPr>
          <a:xfrm>
            <a:off x="4882865" y="2795875"/>
            <a:ext cx="3014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4" type="subTitle"/>
          </p:nvPr>
        </p:nvSpPr>
        <p:spPr>
          <a:xfrm>
            <a:off x="4882865" y="3373625"/>
            <a:ext cx="3014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1303325" y="3812825"/>
            <a:ext cx="2858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subTitle"/>
          </p:nvPr>
        </p:nvSpPr>
        <p:spPr>
          <a:xfrm>
            <a:off x="1303325" y="3008550"/>
            <a:ext cx="2858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3" type="subTitle"/>
          </p:nvPr>
        </p:nvSpPr>
        <p:spPr>
          <a:xfrm>
            <a:off x="4958125" y="3800250"/>
            <a:ext cx="2858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4" type="subTitle"/>
          </p:nvPr>
        </p:nvSpPr>
        <p:spPr>
          <a:xfrm>
            <a:off x="4958125" y="3008550"/>
            <a:ext cx="2858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713250" y="439150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1029459" y="28643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1029459" y="3442125"/>
            <a:ext cx="2205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469200" y="28643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469200" y="3442125"/>
            <a:ext cx="2205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5" type="subTitle"/>
          </p:nvPr>
        </p:nvSpPr>
        <p:spPr>
          <a:xfrm>
            <a:off x="5899168" y="28643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6" type="subTitle"/>
          </p:nvPr>
        </p:nvSpPr>
        <p:spPr>
          <a:xfrm>
            <a:off x="5899168" y="3442125"/>
            <a:ext cx="2205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80375" y="2257050"/>
            <a:ext cx="3377700" cy="10932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0375" y="3478901"/>
            <a:ext cx="33777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80375" y="890000"/>
            <a:ext cx="3377700" cy="1238400"/>
          </a:xfrm>
          <a:prstGeom prst="rect">
            <a:avLst/>
          </a:prstGeom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713250" y="4399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867838" y="2355225"/>
            <a:ext cx="24528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subTitle"/>
          </p:nvPr>
        </p:nvSpPr>
        <p:spPr>
          <a:xfrm>
            <a:off x="3355462" y="2355225"/>
            <a:ext cx="24528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3" type="subTitle"/>
          </p:nvPr>
        </p:nvSpPr>
        <p:spPr>
          <a:xfrm>
            <a:off x="5843087" y="2355225"/>
            <a:ext cx="24528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4" type="subTitle"/>
          </p:nvPr>
        </p:nvSpPr>
        <p:spPr>
          <a:xfrm>
            <a:off x="858799" y="3598575"/>
            <a:ext cx="24528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5" type="subTitle"/>
          </p:nvPr>
        </p:nvSpPr>
        <p:spPr>
          <a:xfrm>
            <a:off x="3355462" y="3598575"/>
            <a:ext cx="24528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6" type="subTitle"/>
          </p:nvPr>
        </p:nvSpPr>
        <p:spPr>
          <a:xfrm>
            <a:off x="5852126" y="3598575"/>
            <a:ext cx="24528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hasCustomPrompt="1" idx="7" type="title"/>
          </p:nvPr>
        </p:nvSpPr>
        <p:spPr>
          <a:xfrm rot="-12620">
            <a:off x="859389" y="1652902"/>
            <a:ext cx="2451617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0" name="Google Shape;100;p21"/>
          <p:cNvSpPr txBox="1"/>
          <p:nvPr>
            <p:ph hasCustomPrompt="1" idx="8" type="title"/>
          </p:nvPr>
        </p:nvSpPr>
        <p:spPr>
          <a:xfrm rot="-14772">
            <a:off x="3349714" y="1642609"/>
            <a:ext cx="2443523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1" name="Google Shape;101;p21"/>
          <p:cNvSpPr txBox="1"/>
          <p:nvPr>
            <p:ph hasCustomPrompt="1" idx="9" type="title"/>
          </p:nvPr>
        </p:nvSpPr>
        <p:spPr>
          <a:xfrm rot="-14711">
            <a:off x="5831939" y="1632309"/>
            <a:ext cx="2453722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6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713250" y="440200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812429" y="220889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2" type="subTitle"/>
          </p:nvPr>
        </p:nvSpPr>
        <p:spPr>
          <a:xfrm>
            <a:off x="812425" y="279015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3" type="subTitle"/>
          </p:nvPr>
        </p:nvSpPr>
        <p:spPr>
          <a:xfrm>
            <a:off x="812429" y="10463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4" type="subTitle"/>
          </p:nvPr>
        </p:nvSpPr>
        <p:spPr>
          <a:xfrm>
            <a:off x="812425" y="162763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5" type="subTitle"/>
          </p:nvPr>
        </p:nvSpPr>
        <p:spPr>
          <a:xfrm>
            <a:off x="812429" y="337141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6" type="subTitle"/>
          </p:nvPr>
        </p:nvSpPr>
        <p:spPr>
          <a:xfrm>
            <a:off x="812425" y="395267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9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13250" y="448850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2016687" y="1453988"/>
            <a:ext cx="23895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2016687" y="2031738"/>
            <a:ext cx="23895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4726062" y="1453988"/>
            <a:ext cx="2405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4726062" y="2031738"/>
            <a:ext cx="2405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5" type="subTitle"/>
          </p:nvPr>
        </p:nvSpPr>
        <p:spPr>
          <a:xfrm>
            <a:off x="2016700" y="3161838"/>
            <a:ext cx="23895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6" type="subTitle"/>
          </p:nvPr>
        </p:nvSpPr>
        <p:spPr>
          <a:xfrm>
            <a:off x="2016700" y="3739588"/>
            <a:ext cx="23895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7" type="subTitle"/>
          </p:nvPr>
        </p:nvSpPr>
        <p:spPr>
          <a:xfrm>
            <a:off x="4726050" y="3161838"/>
            <a:ext cx="2405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8" type="subTitle"/>
          </p:nvPr>
        </p:nvSpPr>
        <p:spPr>
          <a:xfrm>
            <a:off x="4726050" y="3739588"/>
            <a:ext cx="2405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713250" y="455300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949800" y="16880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subTitle"/>
          </p:nvPr>
        </p:nvSpPr>
        <p:spPr>
          <a:xfrm>
            <a:off x="949800" y="218962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3" type="subTitle"/>
          </p:nvPr>
        </p:nvSpPr>
        <p:spPr>
          <a:xfrm>
            <a:off x="3471200" y="16880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4" type="subTitle"/>
          </p:nvPr>
        </p:nvSpPr>
        <p:spPr>
          <a:xfrm>
            <a:off x="3471200" y="218962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5" type="subTitle"/>
          </p:nvPr>
        </p:nvSpPr>
        <p:spPr>
          <a:xfrm>
            <a:off x="5988600" y="16880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6" type="subTitle"/>
          </p:nvPr>
        </p:nvSpPr>
        <p:spPr>
          <a:xfrm>
            <a:off x="5988600" y="218962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7" type="subTitle"/>
          </p:nvPr>
        </p:nvSpPr>
        <p:spPr>
          <a:xfrm>
            <a:off x="949800" y="3435450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8" type="subTitle"/>
          </p:nvPr>
        </p:nvSpPr>
        <p:spPr>
          <a:xfrm>
            <a:off x="949800" y="3937000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9" type="subTitle"/>
          </p:nvPr>
        </p:nvSpPr>
        <p:spPr>
          <a:xfrm>
            <a:off x="3471200" y="3435450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3" type="subTitle"/>
          </p:nvPr>
        </p:nvSpPr>
        <p:spPr>
          <a:xfrm>
            <a:off x="3471200" y="3937000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4" type="subTitle"/>
          </p:nvPr>
        </p:nvSpPr>
        <p:spPr>
          <a:xfrm>
            <a:off x="5988600" y="3435450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5" type="subTitle"/>
          </p:nvPr>
        </p:nvSpPr>
        <p:spPr>
          <a:xfrm>
            <a:off x="5988600" y="3937000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668700" y="1218125"/>
            <a:ext cx="57096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flipH="1">
            <a:off x="821175" y="2937200"/>
            <a:ext cx="38400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 flipH="1">
            <a:off x="821175" y="1519300"/>
            <a:ext cx="38400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hasCustomPrompt="1" type="title"/>
          </p:nvPr>
        </p:nvSpPr>
        <p:spPr>
          <a:xfrm>
            <a:off x="810725" y="2116400"/>
            <a:ext cx="2283000" cy="10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810725" y="3624000"/>
            <a:ext cx="22830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2" type="subTitle"/>
          </p:nvPr>
        </p:nvSpPr>
        <p:spPr>
          <a:xfrm>
            <a:off x="810725" y="3049650"/>
            <a:ext cx="22830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hasCustomPrompt="1" idx="3" type="title"/>
          </p:nvPr>
        </p:nvSpPr>
        <p:spPr>
          <a:xfrm>
            <a:off x="3430500" y="1799250"/>
            <a:ext cx="2283000" cy="10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7"/>
          <p:cNvSpPr txBox="1"/>
          <p:nvPr>
            <p:ph idx="4" type="subTitle"/>
          </p:nvPr>
        </p:nvSpPr>
        <p:spPr>
          <a:xfrm>
            <a:off x="3430500" y="3306850"/>
            <a:ext cx="22830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5" type="subTitle"/>
          </p:nvPr>
        </p:nvSpPr>
        <p:spPr>
          <a:xfrm>
            <a:off x="3430500" y="2732500"/>
            <a:ext cx="22830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hasCustomPrompt="1" idx="6" type="title"/>
          </p:nvPr>
        </p:nvSpPr>
        <p:spPr>
          <a:xfrm>
            <a:off x="6050275" y="2106400"/>
            <a:ext cx="2283000" cy="10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7" type="subTitle"/>
          </p:nvPr>
        </p:nvSpPr>
        <p:spPr>
          <a:xfrm>
            <a:off x="6050275" y="3614000"/>
            <a:ext cx="22830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8" type="subTitle"/>
          </p:nvPr>
        </p:nvSpPr>
        <p:spPr>
          <a:xfrm>
            <a:off x="6050275" y="3039650"/>
            <a:ext cx="22830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9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1428636" y="548650"/>
            <a:ext cx="6276900" cy="40509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3" name="Google Shape;153;p28"/>
          <p:cNvSpPr/>
          <p:nvPr/>
        </p:nvSpPr>
        <p:spPr>
          <a:xfrm flipH="1" rot="10800000">
            <a:off x="1429168" y="548678"/>
            <a:ext cx="6271180" cy="195750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1428626" y="2641746"/>
            <a:ext cx="6271180" cy="195750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2272350" y="587650"/>
            <a:ext cx="4599300" cy="11076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600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56" name="Google Shape;156;p28"/>
          <p:cNvSpPr txBox="1"/>
          <p:nvPr/>
        </p:nvSpPr>
        <p:spPr>
          <a:xfrm>
            <a:off x="2720725" y="327127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1428636" y="548650"/>
            <a:ext cx="6276900" cy="40509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0" name="Google Shape;160;p30"/>
          <p:cNvSpPr/>
          <p:nvPr/>
        </p:nvSpPr>
        <p:spPr>
          <a:xfrm flipH="1" rot="10800000">
            <a:off x="1429168" y="548678"/>
            <a:ext cx="6271180" cy="195750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1428626" y="2641746"/>
            <a:ext cx="6271180" cy="195750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lt1">
                <a:alpha val="3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Inconsolata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Arial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0" y="2650425"/>
            <a:ext cx="9143732" cy="249315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523424" y="2643600"/>
            <a:ext cx="24888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131774" y="2643600"/>
            <a:ext cx="24888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523435" y="2175525"/>
            <a:ext cx="2488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131785" y="2175525"/>
            <a:ext cx="2488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37975" y="1460550"/>
            <a:ext cx="3312300" cy="755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937975" y="2294550"/>
            <a:ext cx="33123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04400" y="1025550"/>
            <a:ext cx="5338500" cy="29781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668450" y="1470800"/>
            <a:ext cx="3312300" cy="755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4668450" y="2226500"/>
            <a:ext cx="3312300" cy="1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9154200" cy="5143500"/>
          </a:xfrm>
          <a:prstGeom prst="rect">
            <a:avLst/>
          </a:prstGeom>
          <a:solidFill>
            <a:srgbClr val="000000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097800" y="1414350"/>
            <a:ext cx="2948400" cy="22005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800"/>
              <a:buFont typeface="Kanit"/>
              <a:buChar char="●"/>
              <a:defRPr sz="1800"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●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●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h4YIM-i35JCrnbfFVMACSo1X5eve6ScvyU09ow4FX9c/cop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ctrTitle"/>
          </p:nvPr>
        </p:nvSpPr>
        <p:spPr>
          <a:xfrm>
            <a:off x="1298850" y="1137125"/>
            <a:ext cx="654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Admin-panel demo</a:t>
            </a:r>
            <a:endParaRPr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5584350" y="4445575"/>
            <a:ext cx="34728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Created by Гу МВД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75" y="0"/>
            <a:ext cx="6194464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41"/>
          <p:cNvGrpSpPr/>
          <p:nvPr/>
        </p:nvGrpSpPr>
        <p:grpSpPr>
          <a:xfrm rot="-5400000">
            <a:off x="7939535" y="661720"/>
            <a:ext cx="975700" cy="685823"/>
            <a:chOff x="4791775" y="1877500"/>
            <a:chExt cx="66725" cy="36975"/>
          </a:xfrm>
        </p:grpSpPr>
        <p:sp>
          <p:nvSpPr>
            <p:cNvPr id="313" name="Google Shape;313;p41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41"/>
          <p:cNvGrpSpPr/>
          <p:nvPr/>
        </p:nvGrpSpPr>
        <p:grpSpPr>
          <a:xfrm rot="-5400000">
            <a:off x="7939535" y="1637420"/>
            <a:ext cx="975700" cy="685823"/>
            <a:chOff x="4791775" y="1877500"/>
            <a:chExt cx="66725" cy="36975"/>
          </a:xfrm>
        </p:grpSpPr>
        <p:sp>
          <p:nvSpPr>
            <p:cNvPr id="316" name="Google Shape;316;p41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41"/>
          <p:cNvGrpSpPr/>
          <p:nvPr/>
        </p:nvGrpSpPr>
        <p:grpSpPr>
          <a:xfrm rot="-5400000">
            <a:off x="7939535" y="2613120"/>
            <a:ext cx="975700" cy="685823"/>
            <a:chOff x="4791775" y="1877500"/>
            <a:chExt cx="66725" cy="36975"/>
          </a:xfrm>
        </p:grpSpPr>
        <p:sp>
          <p:nvSpPr>
            <p:cNvPr id="319" name="Google Shape;319;p41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41"/>
          <p:cNvGrpSpPr/>
          <p:nvPr/>
        </p:nvGrpSpPr>
        <p:grpSpPr>
          <a:xfrm rot="-5400000">
            <a:off x="7939535" y="3588820"/>
            <a:ext cx="975700" cy="685823"/>
            <a:chOff x="4791775" y="1877500"/>
            <a:chExt cx="66725" cy="36975"/>
          </a:xfrm>
        </p:grpSpPr>
        <p:sp>
          <p:nvSpPr>
            <p:cNvPr id="322" name="Google Shape;322;p41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41"/>
          <p:cNvGrpSpPr/>
          <p:nvPr/>
        </p:nvGrpSpPr>
        <p:grpSpPr>
          <a:xfrm rot="5400000">
            <a:off x="228785" y="3588820"/>
            <a:ext cx="975700" cy="685823"/>
            <a:chOff x="4791775" y="1877500"/>
            <a:chExt cx="66725" cy="36975"/>
          </a:xfrm>
        </p:grpSpPr>
        <p:sp>
          <p:nvSpPr>
            <p:cNvPr id="325" name="Google Shape;325;p41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41"/>
          <p:cNvGrpSpPr/>
          <p:nvPr/>
        </p:nvGrpSpPr>
        <p:grpSpPr>
          <a:xfrm rot="5400000">
            <a:off x="228785" y="2613120"/>
            <a:ext cx="975700" cy="685823"/>
            <a:chOff x="4791775" y="1877500"/>
            <a:chExt cx="66725" cy="36975"/>
          </a:xfrm>
        </p:grpSpPr>
        <p:sp>
          <p:nvSpPr>
            <p:cNvPr id="328" name="Google Shape;328;p41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41"/>
          <p:cNvGrpSpPr/>
          <p:nvPr/>
        </p:nvGrpSpPr>
        <p:grpSpPr>
          <a:xfrm rot="5400000">
            <a:off x="228785" y="1637420"/>
            <a:ext cx="975700" cy="685823"/>
            <a:chOff x="4791775" y="1877500"/>
            <a:chExt cx="66725" cy="36975"/>
          </a:xfrm>
        </p:grpSpPr>
        <p:sp>
          <p:nvSpPr>
            <p:cNvPr id="331" name="Google Shape;331;p41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41"/>
          <p:cNvGrpSpPr/>
          <p:nvPr/>
        </p:nvGrpSpPr>
        <p:grpSpPr>
          <a:xfrm rot="5400000">
            <a:off x="228785" y="661720"/>
            <a:ext cx="975700" cy="685823"/>
            <a:chOff x="4791775" y="1877500"/>
            <a:chExt cx="66725" cy="36975"/>
          </a:xfrm>
        </p:grpSpPr>
        <p:sp>
          <p:nvSpPr>
            <p:cNvPr id="334" name="Google Shape;334;p41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Задача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713225" y="11334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Необходимо разработать приложение администраторской панели для учета и подбора контингента для Колледжа Связи 54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Требования: </a:t>
            </a:r>
            <a:endParaRPr b="1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●"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Программа должна быть реализована на любом языке программирования с использование языка запросов;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●"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Админская страница должна иметь защищенный вход;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●"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Должна быть реализована возможность просматривать список всех студентов, а также редактирование из данных;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●"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Панель должна иметь простой и понятный интерфейс с возможностью фильтрации и сортировки.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76" name="Google Shape;176;p33"/>
          <p:cNvGrpSpPr/>
          <p:nvPr/>
        </p:nvGrpSpPr>
        <p:grpSpPr>
          <a:xfrm>
            <a:off x="7123006" y="3577618"/>
            <a:ext cx="1161919" cy="1226205"/>
            <a:chOff x="1049375" y="2318350"/>
            <a:chExt cx="298525" cy="295400"/>
          </a:xfrm>
        </p:grpSpPr>
        <p:sp>
          <p:nvSpPr>
            <p:cNvPr id="177" name="Google Shape;177;p33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Используемые ресурсы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649600" y="1065450"/>
            <a:ext cx="5709600" cy="3814800"/>
          </a:xfrm>
          <a:prstGeom prst="rect">
            <a:avLst/>
          </a:prstGeom>
        </p:spPr>
        <p:txBody>
          <a:bodyPr anchorCtr="0" anchor="t" bIns="91425" lIns="1005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Язык программирования</a:t>
            </a:r>
            <a:endParaRPr b="1" sz="22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Python. 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Для создания этого проекта мы выбрали этот язык программирования, потому что он максимально удобен для FullStack-разработки и взаимодействия с базами данных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Язык запросов </a:t>
            </a:r>
            <a:endParaRPr b="1" sz="22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MySQL.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Так как это самый распространенный и доступный язык для управления СУБД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87" name="Google Shape;187;p34"/>
          <p:cNvGrpSpPr/>
          <p:nvPr/>
        </p:nvGrpSpPr>
        <p:grpSpPr>
          <a:xfrm>
            <a:off x="6969574" y="2108874"/>
            <a:ext cx="1462989" cy="1452236"/>
            <a:chOff x="-45664625" y="2352225"/>
            <a:chExt cx="300125" cy="263875"/>
          </a:xfrm>
        </p:grpSpPr>
        <p:sp>
          <p:nvSpPr>
            <p:cNvPr id="188" name="Google Shape;188;p34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4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Этапы разработки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35"/>
          <p:cNvSpPr txBox="1"/>
          <p:nvPr>
            <p:ph idx="2" type="title"/>
          </p:nvPr>
        </p:nvSpPr>
        <p:spPr>
          <a:xfrm rot="-22709">
            <a:off x="717717" y="1276874"/>
            <a:ext cx="1907442" cy="85800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Изучение БД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35"/>
          <p:cNvSpPr txBox="1"/>
          <p:nvPr>
            <p:ph idx="1" type="subTitle"/>
          </p:nvPr>
        </p:nvSpPr>
        <p:spPr>
          <a:xfrm rot="-10833">
            <a:off x="719195" y="1961454"/>
            <a:ext cx="1904109" cy="69240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41006A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Построение модели будущего проекта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35"/>
          <p:cNvSpPr txBox="1"/>
          <p:nvPr>
            <p:ph idx="3" type="title"/>
          </p:nvPr>
        </p:nvSpPr>
        <p:spPr>
          <a:xfrm rot="-20974">
            <a:off x="3421502" y="1274589"/>
            <a:ext cx="2458546" cy="85800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Подключение БД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35"/>
          <p:cNvSpPr txBox="1"/>
          <p:nvPr>
            <p:ph idx="4" type="subTitle"/>
          </p:nvPr>
        </p:nvSpPr>
        <p:spPr>
          <a:xfrm rot="-11383">
            <a:off x="3421820" y="2075317"/>
            <a:ext cx="1902610" cy="69240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Создание методов для взаимодействия с БД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35"/>
          <p:cNvSpPr txBox="1"/>
          <p:nvPr>
            <p:ph idx="5" type="title"/>
          </p:nvPr>
        </p:nvSpPr>
        <p:spPr>
          <a:xfrm rot="-23642">
            <a:off x="717698" y="2820643"/>
            <a:ext cx="2137551" cy="857402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Интерфейс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35"/>
          <p:cNvSpPr txBox="1"/>
          <p:nvPr>
            <p:ph idx="6" type="subTitle"/>
          </p:nvPr>
        </p:nvSpPr>
        <p:spPr>
          <a:xfrm rot="-11362">
            <a:off x="718032" y="3792548"/>
            <a:ext cx="1906210" cy="69240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Макет окна авторизации и админской страницы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35"/>
          <p:cNvSpPr txBox="1"/>
          <p:nvPr>
            <p:ph idx="7" type="title"/>
          </p:nvPr>
        </p:nvSpPr>
        <p:spPr>
          <a:xfrm rot="-20690">
            <a:off x="75894" y="1454000"/>
            <a:ext cx="648012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7" name="Google Shape;207;p35"/>
          <p:cNvSpPr txBox="1"/>
          <p:nvPr>
            <p:ph idx="8" type="title"/>
          </p:nvPr>
        </p:nvSpPr>
        <p:spPr>
          <a:xfrm rot="-20690">
            <a:off x="75894" y="3157847"/>
            <a:ext cx="648012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8" name="Google Shape;208;p35"/>
          <p:cNvSpPr txBox="1"/>
          <p:nvPr>
            <p:ph idx="9" type="title"/>
          </p:nvPr>
        </p:nvSpPr>
        <p:spPr>
          <a:xfrm rot="-20699">
            <a:off x="2777068" y="1454000"/>
            <a:ext cx="647712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9" name="Google Shape;209;p35"/>
          <p:cNvSpPr txBox="1"/>
          <p:nvPr>
            <p:ph idx="13" type="title"/>
          </p:nvPr>
        </p:nvSpPr>
        <p:spPr>
          <a:xfrm rot="-22200">
            <a:off x="3421183" y="3162049"/>
            <a:ext cx="1904740" cy="822002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Верстка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35"/>
          <p:cNvSpPr txBox="1"/>
          <p:nvPr>
            <p:ph idx="14" type="subTitle"/>
          </p:nvPr>
        </p:nvSpPr>
        <p:spPr>
          <a:xfrm rot="-11383">
            <a:off x="3421820" y="3792544"/>
            <a:ext cx="1902610" cy="69240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Объединение макетов и кода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35"/>
          <p:cNvSpPr txBox="1"/>
          <p:nvPr>
            <p:ph idx="15" type="title"/>
          </p:nvPr>
        </p:nvSpPr>
        <p:spPr>
          <a:xfrm rot="-20699">
            <a:off x="2777068" y="3157847"/>
            <a:ext cx="647712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12" name="Google Shape;212;p35"/>
          <p:cNvGrpSpPr/>
          <p:nvPr/>
        </p:nvGrpSpPr>
        <p:grpSpPr>
          <a:xfrm>
            <a:off x="5708357" y="1614089"/>
            <a:ext cx="3058504" cy="2302209"/>
            <a:chOff x="1839112" y="2209163"/>
            <a:chExt cx="1918159" cy="1406702"/>
          </a:xfrm>
        </p:grpSpPr>
        <p:sp>
          <p:nvSpPr>
            <p:cNvPr id="213" name="Google Shape;213;p35"/>
            <p:cNvSpPr/>
            <p:nvPr/>
          </p:nvSpPr>
          <p:spPr>
            <a:xfrm>
              <a:off x="1839112" y="2209163"/>
              <a:ext cx="575100" cy="575100"/>
            </a:xfrm>
            <a:prstGeom prst="flowChartConnecto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182171" y="2209163"/>
              <a:ext cx="575100" cy="575100"/>
            </a:xfrm>
            <a:prstGeom prst="flowChartConnecto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3182171" y="3040766"/>
              <a:ext cx="575100" cy="575100"/>
            </a:xfrm>
            <a:prstGeom prst="flowChartConnecto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Google Shape;216;p35"/>
            <p:cNvCxnSpPr>
              <a:stCxn id="213" idx="6"/>
              <a:endCxn id="214" idx="2"/>
            </p:cNvCxnSpPr>
            <p:nvPr/>
          </p:nvCxnSpPr>
          <p:spPr>
            <a:xfrm>
              <a:off x="2414212" y="2496713"/>
              <a:ext cx="768000" cy="3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35"/>
            <p:cNvCxnSpPr>
              <a:stCxn id="214" idx="4"/>
              <a:endCxn id="218" idx="0"/>
            </p:cNvCxnSpPr>
            <p:nvPr/>
          </p:nvCxnSpPr>
          <p:spPr>
            <a:xfrm rot="5400000">
              <a:off x="2669921" y="2240963"/>
              <a:ext cx="256500" cy="1343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35"/>
            <p:cNvCxnSpPr>
              <a:stCxn id="218" idx="6"/>
              <a:endCxn id="215" idx="2"/>
            </p:cNvCxnSpPr>
            <p:nvPr/>
          </p:nvCxnSpPr>
          <p:spPr>
            <a:xfrm>
              <a:off x="2414212" y="3328316"/>
              <a:ext cx="768000" cy="3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35"/>
            <p:cNvSpPr/>
            <p:nvPr/>
          </p:nvSpPr>
          <p:spPr>
            <a:xfrm>
              <a:off x="1839112" y="3040766"/>
              <a:ext cx="575100" cy="575100"/>
            </a:xfrm>
            <a:prstGeom prst="flowChartConnecto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5"/>
          <p:cNvSpPr txBox="1"/>
          <p:nvPr>
            <p:ph idx="7" type="title"/>
          </p:nvPr>
        </p:nvSpPr>
        <p:spPr>
          <a:xfrm rot="-23412">
            <a:off x="5901065" y="1885959"/>
            <a:ext cx="528612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1" name="Google Shape;221;p35"/>
          <p:cNvSpPr txBox="1"/>
          <p:nvPr>
            <p:ph idx="9" type="title"/>
          </p:nvPr>
        </p:nvSpPr>
        <p:spPr>
          <a:xfrm rot="-23426">
            <a:off x="8078692" y="1885959"/>
            <a:ext cx="528312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2" name="Google Shape;222;p35"/>
          <p:cNvSpPr txBox="1"/>
          <p:nvPr>
            <p:ph idx="8" type="title"/>
          </p:nvPr>
        </p:nvSpPr>
        <p:spPr>
          <a:xfrm rot="-23412">
            <a:off x="5901065" y="3215004"/>
            <a:ext cx="528612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3" name="Google Shape;223;p35"/>
          <p:cNvSpPr txBox="1"/>
          <p:nvPr>
            <p:ph idx="15" type="title"/>
          </p:nvPr>
        </p:nvSpPr>
        <p:spPr>
          <a:xfrm rot="-23426">
            <a:off x="8078692" y="3215004"/>
            <a:ext cx="528312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75975" y="1460400"/>
            <a:ext cx="3312300" cy="755700"/>
          </a:xfrm>
          <a:prstGeom prst="rect">
            <a:avLst/>
          </a:prstGeom>
        </p:spPr>
        <p:txBody>
          <a:bodyPr anchorCtr="0" anchor="b" bIns="91425" lIns="1005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Окно авторизации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175975" y="2294400"/>
            <a:ext cx="3312300" cy="1388400"/>
          </a:xfrm>
          <a:prstGeom prst="rect">
            <a:avLst/>
          </a:prstGeom>
        </p:spPr>
        <p:txBody>
          <a:bodyPr anchorCtr="0" anchor="t" bIns="91425" lIns="1005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Окно авторизации было реализовано с помощью библиотеки CastomTkinter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Присутствует проверка корректности ввода логина и пароля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3790350" y="815862"/>
            <a:ext cx="5051700" cy="35115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3790350" y="2567269"/>
            <a:ext cx="5086114" cy="1760373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673" y="962773"/>
            <a:ext cx="4773108" cy="317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/>
          <p:nvPr/>
        </p:nvSpPr>
        <p:spPr>
          <a:xfrm>
            <a:off x="3542875" y="396450"/>
            <a:ext cx="5429100" cy="43506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8" name="Google Shape;238;p37"/>
          <p:cNvSpPr txBox="1"/>
          <p:nvPr>
            <p:ph type="title"/>
          </p:nvPr>
        </p:nvSpPr>
        <p:spPr>
          <a:xfrm>
            <a:off x="184075" y="1338375"/>
            <a:ext cx="347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Админская страница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37"/>
          <p:cNvSpPr txBox="1"/>
          <p:nvPr>
            <p:ph idx="1" type="subTitle"/>
          </p:nvPr>
        </p:nvSpPr>
        <p:spPr>
          <a:xfrm>
            <a:off x="193950" y="2324325"/>
            <a:ext cx="3312300" cy="1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Основная страница управления БД имеет вкладки для перелистывания таблиц и функции ввода данных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670" y="515423"/>
            <a:ext cx="5215435" cy="40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/>
          <p:nvPr/>
        </p:nvSpPr>
        <p:spPr>
          <a:xfrm>
            <a:off x="4668404" y="3029025"/>
            <a:ext cx="2541317" cy="1547670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 flipH="1" rot="10800000">
            <a:off x="1942325" y="1328930"/>
            <a:ext cx="2546188" cy="1547670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/>
          <p:nvPr/>
        </p:nvSpPr>
        <p:spPr>
          <a:xfrm>
            <a:off x="4654588" y="3029025"/>
            <a:ext cx="2556300" cy="15477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1937263" y="3029025"/>
            <a:ext cx="2556300" cy="15477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4650600" y="1328925"/>
            <a:ext cx="2556300" cy="15477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1933275" y="1328925"/>
            <a:ext cx="2556300" cy="15477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1" name="Google Shape;251;p38"/>
          <p:cNvSpPr/>
          <p:nvPr/>
        </p:nvSpPr>
        <p:spPr>
          <a:xfrm flipH="1" rot="10800000">
            <a:off x="4654950" y="1328930"/>
            <a:ext cx="2546188" cy="1547670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1942325" y="3029025"/>
            <a:ext cx="2541317" cy="1547670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type="title"/>
          </p:nvPr>
        </p:nvSpPr>
        <p:spPr>
          <a:xfrm>
            <a:off x="713250" y="4488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Функционал основной страницы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1941049" y="1454000"/>
            <a:ext cx="2541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Обновление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38"/>
          <p:cNvSpPr txBox="1"/>
          <p:nvPr>
            <p:ph idx="2" type="subTitle"/>
          </p:nvPr>
        </p:nvSpPr>
        <p:spPr>
          <a:xfrm>
            <a:off x="2016687" y="2031738"/>
            <a:ext cx="23895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Отвечает за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запрос SELECT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38"/>
          <p:cNvSpPr txBox="1"/>
          <p:nvPr>
            <p:ph idx="3" type="subTitle"/>
          </p:nvPr>
        </p:nvSpPr>
        <p:spPr>
          <a:xfrm>
            <a:off x="4726062" y="1453988"/>
            <a:ext cx="2405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Добавление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38"/>
          <p:cNvSpPr txBox="1"/>
          <p:nvPr>
            <p:ph idx="4" type="subTitle"/>
          </p:nvPr>
        </p:nvSpPr>
        <p:spPr>
          <a:xfrm>
            <a:off x="4726062" y="2031738"/>
            <a:ext cx="2405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Отвечает за запрос INSERT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p38"/>
          <p:cNvSpPr txBox="1"/>
          <p:nvPr>
            <p:ph idx="5" type="subTitle"/>
          </p:nvPr>
        </p:nvSpPr>
        <p:spPr>
          <a:xfrm>
            <a:off x="2016700" y="3161838"/>
            <a:ext cx="23895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Изменение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9" name="Google Shape;259;p38"/>
          <p:cNvSpPr txBox="1"/>
          <p:nvPr>
            <p:ph idx="6" type="subTitle"/>
          </p:nvPr>
        </p:nvSpPr>
        <p:spPr>
          <a:xfrm>
            <a:off x="2016700" y="3739588"/>
            <a:ext cx="23895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Отвечает за запрос UPDATE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0" name="Google Shape;260;p38"/>
          <p:cNvSpPr txBox="1"/>
          <p:nvPr>
            <p:ph idx="7" type="subTitle"/>
          </p:nvPr>
        </p:nvSpPr>
        <p:spPr>
          <a:xfrm>
            <a:off x="4726050" y="3161838"/>
            <a:ext cx="2405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Удаление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1" name="Google Shape;261;p38"/>
          <p:cNvSpPr txBox="1"/>
          <p:nvPr>
            <p:ph idx="8" type="subTitle"/>
          </p:nvPr>
        </p:nvSpPr>
        <p:spPr>
          <a:xfrm>
            <a:off x="4726050" y="3739588"/>
            <a:ext cx="2405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Отвечает за запрос DELETE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62" name="Google Shape;262;p38"/>
          <p:cNvGrpSpPr/>
          <p:nvPr/>
        </p:nvGrpSpPr>
        <p:grpSpPr>
          <a:xfrm>
            <a:off x="655560" y="1328918"/>
            <a:ext cx="854007" cy="859369"/>
            <a:chOff x="-3852025" y="2764950"/>
            <a:chExt cx="291450" cy="293000"/>
          </a:xfrm>
        </p:grpSpPr>
        <p:sp>
          <p:nvSpPr>
            <p:cNvPr id="263" name="Google Shape;263;p38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8"/>
          <p:cNvGrpSpPr/>
          <p:nvPr/>
        </p:nvGrpSpPr>
        <p:grpSpPr>
          <a:xfrm>
            <a:off x="7722040" y="3576112"/>
            <a:ext cx="854028" cy="1000592"/>
            <a:chOff x="-3478675" y="2405775"/>
            <a:chExt cx="258350" cy="293025"/>
          </a:xfrm>
        </p:grpSpPr>
        <p:sp>
          <p:nvSpPr>
            <p:cNvPr id="266" name="Google Shape;266;p38"/>
            <p:cNvSpPr/>
            <p:nvPr/>
          </p:nvSpPr>
          <p:spPr>
            <a:xfrm>
              <a:off x="-3478675" y="2405775"/>
              <a:ext cx="258350" cy="293025"/>
            </a:xfrm>
            <a:custGeom>
              <a:rect b="b" l="l" r="r" t="t"/>
              <a:pathLst>
                <a:path extrusionOk="0" h="11721" w="10334">
                  <a:moveTo>
                    <a:pt x="6018" y="694"/>
                  </a:moveTo>
                  <a:cubicBezTo>
                    <a:pt x="6175" y="694"/>
                    <a:pt x="6301" y="757"/>
                    <a:pt x="6333" y="915"/>
                  </a:cubicBezTo>
                  <a:lnTo>
                    <a:pt x="6490" y="1450"/>
                  </a:lnTo>
                  <a:lnTo>
                    <a:pt x="3781" y="1450"/>
                  </a:lnTo>
                  <a:lnTo>
                    <a:pt x="3970" y="915"/>
                  </a:lnTo>
                  <a:cubicBezTo>
                    <a:pt x="4033" y="757"/>
                    <a:pt x="4127" y="694"/>
                    <a:pt x="4285" y="694"/>
                  </a:cubicBezTo>
                  <a:close/>
                  <a:moveTo>
                    <a:pt x="9326" y="2049"/>
                  </a:moveTo>
                  <a:cubicBezTo>
                    <a:pt x="9546" y="2049"/>
                    <a:pt x="9704" y="2206"/>
                    <a:pt x="9704" y="2427"/>
                  </a:cubicBezTo>
                  <a:lnTo>
                    <a:pt x="9704" y="2773"/>
                  </a:lnTo>
                  <a:lnTo>
                    <a:pt x="756" y="2773"/>
                  </a:lnTo>
                  <a:lnTo>
                    <a:pt x="756" y="2427"/>
                  </a:lnTo>
                  <a:cubicBezTo>
                    <a:pt x="756" y="2206"/>
                    <a:pt x="914" y="2049"/>
                    <a:pt x="1103" y="2049"/>
                  </a:cubicBezTo>
                  <a:close/>
                  <a:moveTo>
                    <a:pt x="8916" y="3498"/>
                  </a:moveTo>
                  <a:lnTo>
                    <a:pt x="8317" y="10681"/>
                  </a:lnTo>
                  <a:cubicBezTo>
                    <a:pt x="8317" y="10839"/>
                    <a:pt x="8160" y="10996"/>
                    <a:pt x="7971" y="10996"/>
                  </a:cubicBezTo>
                  <a:lnTo>
                    <a:pt x="2363" y="10996"/>
                  </a:lnTo>
                  <a:cubicBezTo>
                    <a:pt x="2174" y="10996"/>
                    <a:pt x="2048" y="10902"/>
                    <a:pt x="2016" y="10681"/>
                  </a:cubicBezTo>
                  <a:lnTo>
                    <a:pt x="1418" y="3498"/>
                  </a:lnTo>
                  <a:close/>
                  <a:moveTo>
                    <a:pt x="4285" y="1"/>
                  </a:moveTo>
                  <a:cubicBezTo>
                    <a:pt x="3875" y="1"/>
                    <a:pt x="3466" y="285"/>
                    <a:pt x="3308" y="726"/>
                  </a:cubicBezTo>
                  <a:lnTo>
                    <a:pt x="3088" y="1450"/>
                  </a:lnTo>
                  <a:lnTo>
                    <a:pt x="1040" y="1450"/>
                  </a:lnTo>
                  <a:cubicBezTo>
                    <a:pt x="473" y="1450"/>
                    <a:pt x="0" y="1923"/>
                    <a:pt x="0" y="2458"/>
                  </a:cubicBezTo>
                  <a:lnTo>
                    <a:pt x="0" y="3120"/>
                  </a:lnTo>
                  <a:cubicBezTo>
                    <a:pt x="0" y="3341"/>
                    <a:pt x="158" y="3498"/>
                    <a:pt x="347" y="3498"/>
                  </a:cubicBezTo>
                  <a:lnTo>
                    <a:pt x="725" y="3498"/>
                  </a:lnTo>
                  <a:lnTo>
                    <a:pt x="1292" y="10776"/>
                  </a:lnTo>
                  <a:cubicBezTo>
                    <a:pt x="1355" y="11311"/>
                    <a:pt x="1764" y="11721"/>
                    <a:pt x="2331" y="11721"/>
                  </a:cubicBezTo>
                  <a:lnTo>
                    <a:pt x="7908" y="11721"/>
                  </a:lnTo>
                  <a:cubicBezTo>
                    <a:pt x="8475" y="11721"/>
                    <a:pt x="8916" y="11311"/>
                    <a:pt x="8948" y="10776"/>
                  </a:cubicBezTo>
                  <a:lnTo>
                    <a:pt x="9546" y="3498"/>
                  </a:lnTo>
                  <a:lnTo>
                    <a:pt x="9893" y="3498"/>
                  </a:lnTo>
                  <a:cubicBezTo>
                    <a:pt x="10082" y="3498"/>
                    <a:pt x="10239" y="3341"/>
                    <a:pt x="10239" y="3120"/>
                  </a:cubicBezTo>
                  <a:lnTo>
                    <a:pt x="10239" y="2458"/>
                  </a:lnTo>
                  <a:cubicBezTo>
                    <a:pt x="10334" y="1860"/>
                    <a:pt x="9861" y="1450"/>
                    <a:pt x="9294" y="1450"/>
                  </a:cubicBezTo>
                  <a:lnTo>
                    <a:pt x="7246" y="1450"/>
                  </a:lnTo>
                  <a:lnTo>
                    <a:pt x="7026" y="726"/>
                  </a:lnTo>
                  <a:cubicBezTo>
                    <a:pt x="6868" y="285"/>
                    <a:pt x="6490" y="1"/>
                    <a:pt x="6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-3408575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5829"/>
                  </a:lnTo>
                  <a:cubicBezTo>
                    <a:pt x="0" y="6018"/>
                    <a:pt x="158" y="6176"/>
                    <a:pt x="347" y="6176"/>
                  </a:cubicBezTo>
                  <a:cubicBezTo>
                    <a:pt x="536" y="6176"/>
                    <a:pt x="693" y="6018"/>
                    <a:pt x="693" y="5829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-3357400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-3306200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713225" y="3324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Планы на будущее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5" name="Google Shape;275;p39"/>
          <p:cNvSpPr txBox="1"/>
          <p:nvPr>
            <p:ph idx="1" type="subTitle"/>
          </p:nvPr>
        </p:nvSpPr>
        <p:spPr>
          <a:xfrm>
            <a:off x="4379450" y="968175"/>
            <a:ext cx="4608900" cy="38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В дальнейшем планируется добавление функций фильтрации и сортировки данных в БД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Расширение приложения и добавление возможности вывода статистических данных, формирующихся по информации из таблиц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Распространение функционала приложения на все таблицы из БД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Доработка визуала приложения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6" name="Google Shape;276;p39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88" y="1657588"/>
            <a:ext cx="3940483" cy="2434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39"/>
          <p:cNvGrpSpPr/>
          <p:nvPr/>
        </p:nvGrpSpPr>
        <p:grpSpPr>
          <a:xfrm>
            <a:off x="1479883" y="472072"/>
            <a:ext cx="6760895" cy="678925"/>
            <a:chOff x="6336020" y="3733730"/>
            <a:chExt cx="2563081" cy="351301"/>
          </a:xfrm>
        </p:grpSpPr>
        <p:sp>
          <p:nvSpPr>
            <p:cNvPr id="278" name="Google Shape;278;p39"/>
            <p:cNvSpPr/>
            <p:nvPr/>
          </p:nvSpPr>
          <p:spPr>
            <a:xfrm>
              <a:off x="6336020" y="3733730"/>
              <a:ext cx="20748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8324824" y="3733731"/>
              <a:ext cx="3171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8550201" y="3733731"/>
              <a:ext cx="3489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39"/>
          <p:cNvGrpSpPr/>
          <p:nvPr/>
        </p:nvGrpSpPr>
        <p:grpSpPr>
          <a:xfrm>
            <a:off x="3463230" y="1388280"/>
            <a:ext cx="572065" cy="526457"/>
            <a:chOff x="867904" y="4371562"/>
            <a:chExt cx="531561" cy="538740"/>
          </a:xfrm>
        </p:grpSpPr>
        <p:sp>
          <p:nvSpPr>
            <p:cNvPr id="282" name="Google Shape;282;p39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 rot="-413703">
              <a:off x="890082" y="4399616"/>
              <a:ext cx="487204" cy="482632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/>
          <p:nvPr/>
        </p:nvSpPr>
        <p:spPr>
          <a:xfrm>
            <a:off x="4788450" y="489388"/>
            <a:ext cx="3704400" cy="27348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0" name="Google Shape;290;p40"/>
          <p:cNvSpPr/>
          <p:nvPr/>
        </p:nvSpPr>
        <p:spPr>
          <a:xfrm flipH="1" rot="10800000">
            <a:off x="4791725" y="489411"/>
            <a:ext cx="3692982" cy="1396726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>
            <a:off x="4794700" y="1985838"/>
            <a:ext cx="3692982" cy="1238349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 txBox="1"/>
          <p:nvPr>
            <p:ph type="title"/>
          </p:nvPr>
        </p:nvSpPr>
        <p:spPr>
          <a:xfrm>
            <a:off x="459950" y="377150"/>
            <a:ext cx="4198800" cy="1093200"/>
          </a:xfrm>
          <a:prstGeom prst="rect">
            <a:avLst/>
          </a:prstGeom>
        </p:spPr>
        <p:txBody>
          <a:bodyPr anchorCtr="0" anchor="ctr" bIns="91425" lIns="100575" spcFirstLastPara="1" rIns="91425" wrap="square" tIns="91425">
            <a:noAutofit/>
          </a:bodyPr>
          <a:lstStyle/>
          <a:p>
            <a:pPr indent="0" lvl="0" marL="10058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Почему готово не все?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p40"/>
          <p:cNvSpPr txBox="1"/>
          <p:nvPr>
            <p:ph idx="1" type="subTitle"/>
          </p:nvPr>
        </p:nvSpPr>
        <p:spPr>
          <a:xfrm>
            <a:off x="459950" y="1668525"/>
            <a:ext cx="4074600" cy="2585100"/>
          </a:xfrm>
          <a:prstGeom prst="rect">
            <a:avLst/>
          </a:prstGeom>
        </p:spPr>
        <p:txBody>
          <a:bodyPr anchorCtr="0" anchor="t" bIns="91425" lIns="109725" spcFirstLastPara="1" rIns="91425" wrap="square" tIns="91425">
            <a:noAutofit/>
          </a:bodyPr>
          <a:lstStyle/>
          <a:p>
            <a:pPr indent="0" lvl="0" marL="100584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Проект находится в разработке. Для реализации всех функций нужно больше времени и полностью заполненные таблицы в реальной БД, которая в дальнейшем будет использоваться в этом приложении.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94" name="Google Shape;294;p40"/>
          <p:cNvGrpSpPr/>
          <p:nvPr/>
        </p:nvGrpSpPr>
        <p:grpSpPr>
          <a:xfrm>
            <a:off x="4890688" y="1510439"/>
            <a:ext cx="3500988" cy="1664346"/>
            <a:chOff x="1660571" y="2709318"/>
            <a:chExt cx="4357172" cy="2071370"/>
          </a:xfrm>
        </p:grpSpPr>
        <p:sp>
          <p:nvSpPr>
            <p:cNvPr id="295" name="Google Shape;295;p40"/>
            <p:cNvSpPr/>
            <p:nvPr/>
          </p:nvSpPr>
          <p:spPr>
            <a:xfrm>
              <a:off x="1660571" y="3584145"/>
              <a:ext cx="3120476" cy="859005"/>
            </a:xfrm>
            <a:custGeom>
              <a:rect b="b" l="l" r="r" t="t"/>
              <a:pathLst>
                <a:path extrusionOk="0" h="47969" w="89131">
                  <a:moveTo>
                    <a:pt x="5071" y="1"/>
                  </a:moveTo>
                  <a:cubicBezTo>
                    <a:pt x="2269" y="1"/>
                    <a:pt x="1" y="2269"/>
                    <a:pt x="1" y="5071"/>
                  </a:cubicBezTo>
                  <a:lnTo>
                    <a:pt x="1" y="42931"/>
                  </a:lnTo>
                  <a:cubicBezTo>
                    <a:pt x="1" y="45700"/>
                    <a:pt x="2269" y="47968"/>
                    <a:pt x="5071" y="47968"/>
                  </a:cubicBezTo>
                  <a:lnTo>
                    <a:pt x="84061" y="47968"/>
                  </a:lnTo>
                  <a:cubicBezTo>
                    <a:pt x="86863" y="47968"/>
                    <a:pt x="89131" y="45700"/>
                    <a:pt x="89131" y="42931"/>
                  </a:cubicBezTo>
                  <a:lnTo>
                    <a:pt x="89131" y="5071"/>
                  </a:lnTo>
                  <a:cubicBezTo>
                    <a:pt x="89098" y="2269"/>
                    <a:pt x="86863" y="1"/>
                    <a:pt x="84094" y="1"/>
                  </a:cubicBezTo>
                  <a:close/>
                </a:path>
              </a:pathLst>
            </a:custGeom>
            <a:solidFill>
              <a:srgbClr val="A7E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1914399" y="4348289"/>
              <a:ext cx="296900" cy="432400"/>
            </a:xfrm>
            <a:custGeom>
              <a:rect b="b" l="l" r="r" t="t"/>
              <a:pathLst>
                <a:path extrusionOk="0" h="17296" w="11876">
                  <a:moveTo>
                    <a:pt x="11876" y="1"/>
                  </a:moveTo>
                  <a:lnTo>
                    <a:pt x="0" y="868"/>
                  </a:lnTo>
                  <a:lnTo>
                    <a:pt x="10174" y="16880"/>
                  </a:lnTo>
                  <a:cubicBezTo>
                    <a:pt x="10362" y="17168"/>
                    <a:pt x="10649" y="17296"/>
                    <a:pt x="10934" y="17296"/>
                  </a:cubicBezTo>
                  <a:cubicBezTo>
                    <a:pt x="11407" y="17296"/>
                    <a:pt x="11876" y="16942"/>
                    <a:pt x="11876" y="16379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A7E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4458751" y="2709318"/>
              <a:ext cx="1558992" cy="689549"/>
            </a:xfrm>
            <a:custGeom>
              <a:rect b="b" l="l" r="r" t="t"/>
              <a:pathLst>
                <a:path extrusionOk="0" h="47902" w="89098">
                  <a:moveTo>
                    <a:pt x="5038" y="1"/>
                  </a:moveTo>
                  <a:cubicBezTo>
                    <a:pt x="2269" y="1"/>
                    <a:pt x="1" y="2269"/>
                    <a:pt x="1" y="5037"/>
                  </a:cubicBezTo>
                  <a:lnTo>
                    <a:pt x="1" y="42865"/>
                  </a:lnTo>
                  <a:cubicBezTo>
                    <a:pt x="1" y="45667"/>
                    <a:pt x="2269" y="47902"/>
                    <a:pt x="5038" y="47902"/>
                  </a:cubicBezTo>
                  <a:lnTo>
                    <a:pt x="84061" y="47902"/>
                  </a:lnTo>
                  <a:cubicBezTo>
                    <a:pt x="86863" y="47902"/>
                    <a:pt x="89098" y="45667"/>
                    <a:pt x="89098" y="42865"/>
                  </a:cubicBezTo>
                  <a:lnTo>
                    <a:pt x="89098" y="5004"/>
                  </a:lnTo>
                  <a:cubicBezTo>
                    <a:pt x="89098" y="2269"/>
                    <a:pt x="86863" y="1"/>
                    <a:pt x="84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500696" y="3363006"/>
              <a:ext cx="297725" cy="432750"/>
            </a:xfrm>
            <a:custGeom>
              <a:rect b="b" l="l" r="r" t="t"/>
              <a:pathLst>
                <a:path extrusionOk="0" h="17310" w="11909">
                  <a:moveTo>
                    <a:pt x="0" y="0"/>
                  </a:moveTo>
                  <a:lnTo>
                    <a:pt x="0" y="16379"/>
                  </a:lnTo>
                  <a:cubicBezTo>
                    <a:pt x="0" y="16942"/>
                    <a:pt x="484" y="17310"/>
                    <a:pt x="968" y="17310"/>
                  </a:cubicBezTo>
                  <a:cubicBezTo>
                    <a:pt x="1258" y="17310"/>
                    <a:pt x="1547" y="17178"/>
                    <a:pt x="1735" y="16879"/>
                  </a:cubicBezTo>
                  <a:lnTo>
                    <a:pt x="11909" y="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40"/>
          <p:cNvGrpSpPr/>
          <p:nvPr/>
        </p:nvGrpSpPr>
        <p:grpSpPr>
          <a:xfrm>
            <a:off x="4889825" y="578812"/>
            <a:ext cx="2507303" cy="1006823"/>
            <a:chOff x="1508580" y="3818650"/>
            <a:chExt cx="3120476" cy="1253047"/>
          </a:xfrm>
        </p:grpSpPr>
        <p:sp>
          <p:nvSpPr>
            <p:cNvPr id="300" name="Google Shape;300;p40"/>
            <p:cNvSpPr/>
            <p:nvPr/>
          </p:nvSpPr>
          <p:spPr>
            <a:xfrm>
              <a:off x="1508580" y="3818650"/>
              <a:ext cx="3120476" cy="859005"/>
            </a:xfrm>
            <a:custGeom>
              <a:rect b="b" l="l" r="r" t="t"/>
              <a:pathLst>
                <a:path extrusionOk="0" h="47969" w="89131">
                  <a:moveTo>
                    <a:pt x="5071" y="1"/>
                  </a:moveTo>
                  <a:cubicBezTo>
                    <a:pt x="2269" y="1"/>
                    <a:pt x="1" y="2269"/>
                    <a:pt x="1" y="5071"/>
                  </a:cubicBezTo>
                  <a:lnTo>
                    <a:pt x="1" y="42931"/>
                  </a:lnTo>
                  <a:cubicBezTo>
                    <a:pt x="1" y="45700"/>
                    <a:pt x="2269" y="47968"/>
                    <a:pt x="5071" y="47968"/>
                  </a:cubicBezTo>
                  <a:lnTo>
                    <a:pt x="84061" y="47968"/>
                  </a:lnTo>
                  <a:cubicBezTo>
                    <a:pt x="86863" y="47968"/>
                    <a:pt x="89131" y="45700"/>
                    <a:pt x="89131" y="42931"/>
                  </a:cubicBezTo>
                  <a:lnTo>
                    <a:pt x="89131" y="5071"/>
                  </a:lnTo>
                  <a:cubicBezTo>
                    <a:pt x="89098" y="2269"/>
                    <a:pt x="86863" y="1"/>
                    <a:pt x="84094" y="1"/>
                  </a:cubicBezTo>
                  <a:close/>
                </a:path>
              </a:pathLst>
            </a:custGeom>
            <a:solidFill>
              <a:srgbClr val="A7E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1757928" y="4639297"/>
              <a:ext cx="296900" cy="432400"/>
            </a:xfrm>
            <a:custGeom>
              <a:rect b="b" l="l" r="r" t="t"/>
              <a:pathLst>
                <a:path extrusionOk="0" h="17296" w="11876">
                  <a:moveTo>
                    <a:pt x="11876" y="1"/>
                  </a:moveTo>
                  <a:lnTo>
                    <a:pt x="0" y="868"/>
                  </a:lnTo>
                  <a:lnTo>
                    <a:pt x="10174" y="16880"/>
                  </a:lnTo>
                  <a:cubicBezTo>
                    <a:pt x="10362" y="17168"/>
                    <a:pt x="10649" y="17296"/>
                    <a:pt x="10934" y="17296"/>
                  </a:cubicBezTo>
                  <a:cubicBezTo>
                    <a:pt x="11407" y="17296"/>
                    <a:pt x="11876" y="16942"/>
                    <a:pt x="11876" y="16379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A7E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302" name="Google Shape;302;p40"/>
          <p:cNvSpPr txBox="1"/>
          <p:nvPr/>
        </p:nvSpPr>
        <p:spPr>
          <a:xfrm>
            <a:off x="4889825" y="578813"/>
            <a:ext cx="255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Скоро получим ответ от заказчика и будем править</a:t>
            </a:r>
            <a:endParaRPr sz="12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7331988" y="1585638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Миром?</a:t>
            </a:r>
            <a:endParaRPr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5039825" y="2371888"/>
            <a:ext cx="22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 SemiBold"/>
                <a:ea typeface="Comfortaa SemiBold"/>
                <a:cs typeface="Comfortaa SemiBold"/>
                <a:sym typeface="Comfortaa SemiBold"/>
              </a:rPr>
              <a:t>Нет, Серёга. Макет</a:t>
            </a:r>
            <a:endParaRPr sz="12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 rotWithShape="1">
          <a:blip r:embed="rId3">
            <a:alphaModFix/>
          </a:blip>
          <a:srcRect b="0" l="0" r="0" t="59903"/>
          <a:stretch/>
        </p:blipFill>
        <p:spPr>
          <a:xfrm>
            <a:off x="4887725" y="3382288"/>
            <a:ext cx="3500974" cy="11885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/>
          <p:nvPr/>
        </p:nvSpPr>
        <p:spPr>
          <a:xfrm>
            <a:off x="4786013" y="3299000"/>
            <a:ext cx="3704400" cy="13551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 Virtual Love Ap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A7EDA7"/>
      </a:lt2>
      <a:accent1>
        <a:srgbClr val="64CF64"/>
      </a:accent1>
      <a:accent2>
        <a:srgbClr val="36DD36"/>
      </a:accent2>
      <a:accent3>
        <a:srgbClr val="FFFFFF"/>
      </a:accent3>
      <a:accent4>
        <a:srgbClr val="000000"/>
      </a:accent4>
      <a:accent5>
        <a:srgbClr val="64CF64"/>
      </a:accent5>
      <a:accent6>
        <a:srgbClr val="36DD3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