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ileron Bold" charset="1" panose="00000800000000000000"/>
      <p:regular r:id="rId20"/>
    </p:embeddedFont>
    <p:embeddedFont>
      <p:font typeface="Barlow Condensed Heavy" charset="1" panose="00000A06000000000000"/>
      <p:regular r:id="rId21"/>
    </p:embeddedFont>
    <p:embeddedFont>
      <p:font typeface="Open Sans Extra Bold" charset="1" panose="020B0906030804020204"/>
      <p:regular r:id="rId22"/>
    </p:embeddedFont>
    <p:embeddedFont>
      <p:font typeface="Poppins" charset="1" panose="00000500000000000000"/>
      <p:regular r:id="rId23"/>
    </p:embeddedFont>
    <p:embeddedFont>
      <p:font typeface="Aileron" charset="1" panose="00000500000000000000"/>
      <p:regular r:id="rId24"/>
    </p:embeddedFont>
    <p:embeddedFont>
      <p:font typeface="Aileron Bold Italics" charset="1" panose="00000800000000000000"/>
      <p:regular r:id="rId25"/>
    </p:embeddedFont>
    <p:embeddedFont>
      <p:font typeface="Akzidenz-Grotesk Heavy" charset="1" panose="02000503050000020004"/>
      <p:regular r:id="rId26"/>
    </p:embeddedFont>
    <p:embeddedFont>
      <p:font typeface="Aileron Ultra-Bold" charset="1" panose="00000A00000000000000"/>
      <p:regular r:id="rId27"/>
    </p:embeddedFont>
    <p:embeddedFont>
      <p:font typeface="Akzidenz-Grotesk Bold" charset="1" panose="02000803050000020004"/>
      <p:regular r:id="rId28"/>
    </p:embeddedFont>
    <p:embeddedFont>
      <p:font typeface="Aileron Italics" charset="1" panose="000005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7.png" Type="http://schemas.openxmlformats.org/officeDocument/2006/relationships/image"/><Relationship Id="rId7" Target="../media/image38.png" Type="http://schemas.openxmlformats.org/officeDocument/2006/relationships/image"/><Relationship Id="rId8" Target="../media/image3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png" Type="http://schemas.openxmlformats.org/officeDocument/2006/relationships/image"/><Relationship Id="rId4" Target="../media/image4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dma.uem.br/kit/calculo-numerico-2/copy_of_kit-newtonraphson.pdf" TargetMode="External" Type="http://schemas.openxmlformats.org/officeDocument/2006/relationships/hyperlink"/><Relationship Id="rId11" Target="https://seer.ufu.br/index.php/matematicaeestatisticaemfoco/article/download/24627/16563/0" TargetMode="External" Type="http://schemas.openxmlformats.org/officeDocument/2006/relationships/hyperlink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3.pn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Relationship Id="rId7" Target="https://gimledigital.com/es/newton-raphson-made-easy-scala" TargetMode="External" Type="http://schemas.openxmlformats.org/officeDocument/2006/relationships/hyperlink"/><Relationship Id="rId8" Target="https://homework.study.com/explanation/what-is-the-symmetric-difference-quotient.html#:~:text=The%20symmetric%20difference%20quotient%20is%20the%20average%20of%20the%20one,(%20x%20%E2%88%92%20h%20)%20h%20." TargetMode="External" Type="http://schemas.openxmlformats.org/officeDocument/2006/relationships/hyperlink"/><Relationship Id="rId9" Target="https://en.wikipedia.org/wiki/Numerical_differentiation" TargetMode="External" Type="http://schemas.openxmlformats.org/officeDocument/2006/relationships/hyperlink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https://github.com/Gu-Ramos/MN1-Trabalhos" TargetMode="External" Type="http://schemas.openxmlformats.org/officeDocument/2006/relationships/hyperlink"/><Relationship Id="rId5" Target="../media/image31.png" Type="http://schemas.openxmlformats.org/officeDocument/2006/relationships/image"/><Relationship Id="rId6" Target="../media/image32.svg" Type="http://schemas.openxmlformats.org/officeDocument/2006/relationships/image"/><Relationship Id="rId7" Target="../media/image33.png" Type="http://schemas.openxmlformats.org/officeDocument/2006/relationships/image"/><Relationship Id="rId8" Target="../media/image3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https://github.com/Gu-Ramos/MN1-Trabalhos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jpe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Relationship Id="rId7" Target="../media/image19.png" Type="http://schemas.openxmlformats.org/officeDocument/2006/relationships/image"/><Relationship Id="rId8" Target="../media/image20.sv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3.pn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26.png" Type="http://schemas.openxmlformats.org/officeDocument/2006/relationships/image"/><Relationship Id="rId9" Target="../media/image2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8.jpeg" Type="http://schemas.openxmlformats.org/officeDocument/2006/relationships/image"/><Relationship Id="rId7" Target="../media/image29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30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69396" y="2719229"/>
            <a:ext cx="2544433" cy="2544433"/>
          </a:xfrm>
          <a:custGeom>
            <a:avLst/>
            <a:gdLst/>
            <a:ahLst/>
            <a:cxnLst/>
            <a:rect r="r" b="b" t="t" l="l"/>
            <a:pathLst>
              <a:path h="2544433" w="2544433">
                <a:moveTo>
                  <a:pt x="0" y="0"/>
                </a:moveTo>
                <a:lnTo>
                  <a:pt x="2544432" y="0"/>
                </a:lnTo>
                <a:lnTo>
                  <a:pt x="2544432" y="2544433"/>
                </a:lnTo>
                <a:lnTo>
                  <a:pt x="0" y="25444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098615" y="3307946"/>
            <a:ext cx="11071218" cy="5950354"/>
            <a:chOff x="-1270" y="0"/>
            <a:chExt cx="5373370" cy="28879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73370" cy="2887980"/>
            </a:xfrm>
            <a:custGeom>
              <a:avLst/>
              <a:gdLst/>
              <a:ahLst/>
              <a:cxnLst/>
              <a:rect r="r" b="b" t="t" l="l"/>
              <a:pathLst>
                <a:path h="2887980" w="5373370">
                  <a:moveTo>
                    <a:pt x="5373370" y="621030"/>
                  </a:moveTo>
                  <a:cubicBezTo>
                    <a:pt x="5373370" y="963930"/>
                    <a:pt x="5095240" y="1242060"/>
                    <a:pt x="4752340" y="1242060"/>
                  </a:cubicBezTo>
                  <a:lnTo>
                    <a:pt x="3628390" y="1242060"/>
                  </a:lnTo>
                  <a:cubicBezTo>
                    <a:pt x="3602990" y="1242060"/>
                    <a:pt x="3582670" y="1263650"/>
                    <a:pt x="3582670" y="1289050"/>
                  </a:cubicBezTo>
                  <a:cubicBezTo>
                    <a:pt x="3582670" y="1380490"/>
                    <a:pt x="3562350" y="1466850"/>
                    <a:pt x="3528060" y="1545590"/>
                  </a:cubicBezTo>
                  <a:cubicBezTo>
                    <a:pt x="3506470" y="1592580"/>
                    <a:pt x="3540760" y="1645920"/>
                    <a:pt x="3592830" y="1645920"/>
                  </a:cubicBezTo>
                  <a:cubicBezTo>
                    <a:pt x="3935730" y="1645920"/>
                    <a:pt x="4213860" y="1924050"/>
                    <a:pt x="4213860" y="2266950"/>
                  </a:cubicBezTo>
                  <a:cubicBezTo>
                    <a:pt x="4213860" y="2609850"/>
                    <a:pt x="3935730" y="2887980"/>
                    <a:pt x="3592830" y="2887980"/>
                  </a:cubicBezTo>
                  <a:lnTo>
                    <a:pt x="1252220" y="2887980"/>
                  </a:lnTo>
                  <a:cubicBezTo>
                    <a:pt x="909320" y="2887980"/>
                    <a:pt x="631190" y="2609850"/>
                    <a:pt x="631190" y="2266950"/>
                  </a:cubicBezTo>
                  <a:cubicBezTo>
                    <a:pt x="631190" y="2175510"/>
                    <a:pt x="651510" y="2089150"/>
                    <a:pt x="685800" y="2010410"/>
                  </a:cubicBezTo>
                  <a:cubicBezTo>
                    <a:pt x="707390" y="1963420"/>
                    <a:pt x="673100" y="1910080"/>
                    <a:pt x="621030" y="1910080"/>
                  </a:cubicBezTo>
                  <a:cubicBezTo>
                    <a:pt x="278130" y="1910080"/>
                    <a:pt x="0" y="1631950"/>
                    <a:pt x="0" y="1289050"/>
                  </a:cubicBezTo>
                  <a:cubicBezTo>
                    <a:pt x="0" y="946150"/>
                    <a:pt x="278130" y="668020"/>
                    <a:pt x="621030" y="668020"/>
                  </a:cubicBezTo>
                  <a:lnTo>
                    <a:pt x="1744980" y="668020"/>
                  </a:lnTo>
                  <a:cubicBezTo>
                    <a:pt x="1770380" y="668020"/>
                    <a:pt x="1790700" y="647700"/>
                    <a:pt x="1790700" y="622300"/>
                  </a:cubicBezTo>
                  <a:lnTo>
                    <a:pt x="1790700" y="621030"/>
                  </a:lnTo>
                  <a:cubicBezTo>
                    <a:pt x="1790700" y="278130"/>
                    <a:pt x="2068830" y="0"/>
                    <a:pt x="2411730" y="0"/>
                  </a:cubicBezTo>
                  <a:lnTo>
                    <a:pt x="4751070" y="0"/>
                  </a:lnTo>
                  <a:cubicBezTo>
                    <a:pt x="5095240" y="0"/>
                    <a:pt x="5373370" y="278130"/>
                    <a:pt x="5373370" y="621030"/>
                  </a:cubicBezTo>
                  <a:close/>
                </a:path>
              </a:pathLst>
            </a:custGeom>
            <a:blipFill>
              <a:blip r:embed="rId4"/>
              <a:stretch>
                <a:fillRect l="0" t="-17085" r="0" b="-6178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1136521" y="3307946"/>
            <a:ext cx="2594369" cy="4588246"/>
            <a:chOff x="0" y="0"/>
            <a:chExt cx="683291" cy="12084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83291" cy="1208427"/>
            </a:xfrm>
            <a:custGeom>
              <a:avLst/>
              <a:gdLst/>
              <a:ahLst/>
              <a:cxnLst/>
              <a:rect r="r" b="b" t="t" l="l"/>
              <a:pathLst>
                <a:path h="1208427" w="683291">
                  <a:moveTo>
                    <a:pt x="152190" y="0"/>
                  </a:moveTo>
                  <a:lnTo>
                    <a:pt x="531100" y="0"/>
                  </a:lnTo>
                  <a:cubicBezTo>
                    <a:pt x="571464" y="0"/>
                    <a:pt x="610174" y="16034"/>
                    <a:pt x="638715" y="44576"/>
                  </a:cubicBezTo>
                  <a:cubicBezTo>
                    <a:pt x="667256" y="73117"/>
                    <a:pt x="683291" y="111827"/>
                    <a:pt x="683291" y="152190"/>
                  </a:cubicBezTo>
                  <a:lnTo>
                    <a:pt x="683291" y="1056237"/>
                  </a:lnTo>
                  <a:cubicBezTo>
                    <a:pt x="683291" y="1096600"/>
                    <a:pt x="667256" y="1135310"/>
                    <a:pt x="638715" y="1163852"/>
                  </a:cubicBezTo>
                  <a:cubicBezTo>
                    <a:pt x="610174" y="1192393"/>
                    <a:pt x="571464" y="1208427"/>
                    <a:pt x="531100" y="1208427"/>
                  </a:cubicBezTo>
                  <a:lnTo>
                    <a:pt x="152190" y="1208427"/>
                  </a:lnTo>
                  <a:cubicBezTo>
                    <a:pt x="111827" y="1208427"/>
                    <a:pt x="73117" y="1192393"/>
                    <a:pt x="44576" y="1163852"/>
                  </a:cubicBezTo>
                  <a:cubicBezTo>
                    <a:pt x="16034" y="1135310"/>
                    <a:pt x="0" y="1096600"/>
                    <a:pt x="0" y="1056237"/>
                  </a:cubicBezTo>
                  <a:lnTo>
                    <a:pt x="0" y="152190"/>
                  </a:lnTo>
                  <a:cubicBezTo>
                    <a:pt x="0" y="111827"/>
                    <a:pt x="16034" y="73117"/>
                    <a:pt x="44576" y="44576"/>
                  </a:cubicBezTo>
                  <a:cubicBezTo>
                    <a:pt x="73117" y="16034"/>
                    <a:pt x="111827" y="0"/>
                    <a:pt x="152190" y="0"/>
                  </a:cubicBezTo>
                  <a:close/>
                </a:path>
              </a:pathLst>
            </a:custGeom>
            <a:solidFill>
              <a:srgbClr val="3A577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683291" cy="12560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956428" y="-244509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958605" y="3307946"/>
            <a:ext cx="1025128" cy="1025128"/>
          </a:xfrm>
          <a:custGeom>
            <a:avLst/>
            <a:gdLst/>
            <a:ahLst/>
            <a:cxnLst/>
            <a:rect r="r" b="b" t="t" l="l"/>
            <a:pathLst>
              <a:path h="1025128" w="1025128">
                <a:moveTo>
                  <a:pt x="0" y="0"/>
                </a:moveTo>
                <a:lnTo>
                  <a:pt x="1025127" y="0"/>
                </a:lnTo>
                <a:lnTo>
                  <a:pt x="1025127" y="1025127"/>
                </a:lnTo>
                <a:lnTo>
                  <a:pt x="0" y="10251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769424" y="2436835"/>
            <a:ext cx="806841" cy="564789"/>
          </a:xfrm>
          <a:custGeom>
            <a:avLst/>
            <a:gdLst/>
            <a:ahLst/>
            <a:cxnLst/>
            <a:rect r="r" b="b" t="t" l="l"/>
            <a:pathLst>
              <a:path h="564789" w="806841">
                <a:moveTo>
                  <a:pt x="0" y="0"/>
                </a:moveTo>
                <a:lnTo>
                  <a:pt x="806840" y="0"/>
                </a:lnTo>
                <a:lnTo>
                  <a:pt x="806840" y="564788"/>
                </a:lnTo>
                <a:lnTo>
                  <a:pt x="0" y="56478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615457" y="7582916"/>
            <a:ext cx="7959284" cy="1962989"/>
            <a:chOff x="0" y="0"/>
            <a:chExt cx="10612378" cy="2617318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10612378" cy="2617318"/>
              <a:chOff x="0" y="0"/>
              <a:chExt cx="998164" cy="246176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998164" cy="246176"/>
              </a:xfrm>
              <a:custGeom>
                <a:avLst/>
                <a:gdLst/>
                <a:ahLst/>
                <a:cxnLst/>
                <a:rect r="r" b="b" t="t" l="l"/>
                <a:pathLst>
                  <a:path h="246176" w="998164">
                    <a:moveTo>
                      <a:pt x="104182" y="0"/>
                    </a:moveTo>
                    <a:lnTo>
                      <a:pt x="893983" y="0"/>
                    </a:lnTo>
                    <a:cubicBezTo>
                      <a:pt x="951520" y="0"/>
                      <a:pt x="998164" y="46644"/>
                      <a:pt x="998164" y="104182"/>
                    </a:cubicBezTo>
                    <a:lnTo>
                      <a:pt x="998164" y="141994"/>
                    </a:lnTo>
                    <a:cubicBezTo>
                      <a:pt x="998164" y="199532"/>
                      <a:pt x="951520" y="246176"/>
                      <a:pt x="893983" y="246176"/>
                    </a:cubicBezTo>
                    <a:lnTo>
                      <a:pt x="104182" y="246176"/>
                    </a:lnTo>
                    <a:cubicBezTo>
                      <a:pt x="46644" y="246176"/>
                      <a:pt x="0" y="199532"/>
                      <a:pt x="0" y="141994"/>
                    </a:cubicBezTo>
                    <a:lnTo>
                      <a:pt x="0" y="104182"/>
                    </a:lnTo>
                    <a:cubicBezTo>
                      <a:pt x="0" y="46644"/>
                      <a:pt x="46644" y="0"/>
                      <a:pt x="104182" y="0"/>
                    </a:cubicBezTo>
                    <a:close/>
                  </a:path>
                </a:pathLst>
              </a:custGeom>
              <a:solidFill>
                <a:srgbClr val="0E2F5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998164" cy="29380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2184911" y="469820"/>
              <a:ext cx="6727420" cy="17461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b="true" sz="2803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Davi Iury, Gustavo Andrade, Luiza Esther, Livian Jhennifer, Maria Ianne, Naila Ketley</a:t>
              </a:r>
            </a:p>
          </p:txBody>
        </p:sp>
        <p:sp>
          <p:nvSpPr>
            <p:cNvPr name="Freeform 16" id="16"/>
            <p:cNvSpPr/>
            <p:nvPr/>
          </p:nvSpPr>
          <p:spPr>
            <a:xfrm flipH="false" flipV="false" rot="0">
              <a:off x="711816" y="834504"/>
              <a:ext cx="1133265" cy="1090768"/>
            </a:xfrm>
            <a:custGeom>
              <a:avLst/>
              <a:gdLst/>
              <a:ahLst/>
              <a:cxnLst/>
              <a:rect r="r" b="b" t="t" l="l"/>
              <a:pathLst>
                <a:path h="1090768" w="1133265">
                  <a:moveTo>
                    <a:pt x="0" y="0"/>
                  </a:moveTo>
                  <a:lnTo>
                    <a:pt x="1133265" y="0"/>
                  </a:lnTo>
                  <a:lnTo>
                    <a:pt x="1133265" y="1090768"/>
                  </a:lnTo>
                  <a:lnTo>
                    <a:pt x="0" y="10907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1085850" y="387694"/>
            <a:ext cx="3024838" cy="1282012"/>
          </a:xfrm>
          <a:custGeom>
            <a:avLst/>
            <a:gdLst/>
            <a:ahLst/>
            <a:cxnLst/>
            <a:rect r="r" b="b" t="t" l="l"/>
            <a:pathLst>
              <a:path h="1282012" w="3024838">
                <a:moveTo>
                  <a:pt x="0" y="0"/>
                </a:moveTo>
                <a:lnTo>
                  <a:pt x="3024838" y="0"/>
                </a:lnTo>
                <a:lnTo>
                  <a:pt x="3024838" y="1282012"/>
                </a:lnTo>
                <a:lnTo>
                  <a:pt x="0" y="128201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412807" y="3000322"/>
            <a:ext cx="9734623" cy="2685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403"/>
              </a:lnSpc>
            </a:pPr>
            <a:r>
              <a:rPr lang="en-US" b="true" sz="10100">
                <a:solidFill>
                  <a:srgbClr val="021828"/>
                </a:solidFill>
                <a:latin typeface="Barlow Condensed Heavy"/>
                <a:ea typeface="Barlow Condensed Heavy"/>
                <a:cs typeface="Barlow Condensed Heavy"/>
                <a:sym typeface="Barlow Condensed Heavy"/>
              </a:rPr>
              <a:t>TRABALHO 01:</a:t>
            </a:r>
          </a:p>
          <a:p>
            <a:pPr algn="just">
              <a:lnSpc>
                <a:spcPts val="10402"/>
              </a:lnSpc>
            </a:pPr>
            <a:r>
              <a:rPr lang="en-US" b="true" sz="10099">
                <a:solidFill>
                  <a:srgbClr val="021828"/>
                </a:solidFill>
                <a:latin typeface="Barlow Condensed Heavy"/>
                <a:ea typeface="Barlow Condensed Heavy"/>
                <a:cs typeface="Barlow Condensed Heavy"/>
                <a:sym typeface="Barlow Condensed Heavy"/>
              </a:rPr>
              <a:t>RAÍZES EQUAÇÕES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412807" y="5933001"/>
            <a:ext cx="7959284" cy="940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9"/>
              </a:lnSpc>
            </a:pPr>
            <a:r>
              <a:rPr lang="en-US" b="true" sz="29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Tema 03: Cálculo de Deslocamento de Pêndulo Oscilatório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11163" y="7791225"/>
            <a:ext cx="305535" cy="302202"/>
          </a:xfrm>
          <a:custGeom>
            <a:avLst/>
            <a:gdLst/>
            <a:ahLst/>
            <a:cxnLst/>
            <a:rect r="r" b="b" t="t" l="l"/>
            <a:pathLst>
              <a:path h="302202" w="305535">
                <a:moveTo>
                  <a:pt x="0" y="0"/>
                </a:moveTo>
                <a:lnTo>
                  <a:pt x="305535" y="0"/>
                </a:lnTo>
                <a:lnTo>
                  <a:pt x="305535" y="302203"/>
                </a:lnTo>
                <a:lnTo>
                  <a:pt x="0" y="3022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424608" y="-1072654"/>
            <a:ext cx="11438784" cy="1761724"/>
            <a:chOff x="0" y="0"/>
            <a:chExt cx="3012684" cy="4639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12684" cy="463993"/>
            </a:xfrm>
            <a:custGeom>
              <a:avLst/>
              <a:gdLst/>
              <a:ahLst/>
              <a:cxnLst/>
              <a:rect r="r" b="b" t="t" l="l"/>
              <a:pathLst>
                <a:path h="463993" w="3012684">
                  <a:moveTo>
                    <a:pt x="39932" y="0"/>
                  </a:moveTo>
                  <a:lnTo>
                    <a:pt x="2972752" y="0"/>
                  </a:lnTo>
                  <a:cubicBezTo>
                    <a:pt x="2994806" y="0"/>
                    <a:pt x="3012684" y="17878"/>
                    <a:pt x="3012684" y="39932"/>
                  </a:cubicBezTo>
                  <a:lnTo>
                    <a:pt x="3012684" y="424061"/>
                  </a:lnTo>
                  <a:cubicBezTo>
                    <a:pt x="3012684" y="446115"/>
                    <a:pt x="2994806" y="463993"/>
                    <a:pt x="2972752" y="463993"/>
                  </a:cubicBezTo>
                  <a:lnTo>
                    <a:pt x="39932" y="463993"/>
                  </a:lnTo>
                  <a:cubicBezTo>
                    <a:pt x="17878" y="463993"/>
                    <a:pt x="0" y="446115"/>
                    <a:pt x="0" y="424061"/>
                  </a:cubicBezTo>
                  <a:lnTo>
                    <a:pt x="0" y="39932"/>
                  </a:lnTo>
                  <a:cubicBezTo>
                    <a:pt x="0" y="17878"/>
                    <a:pt x="17878" y="0"/>
                    <a:pt x="39932" y="0"/>
                  </a:cubicBezTo>
                  <a:close/>
                </a:path>
              </a:pathLst>
            </a:custGeom>
            <a:solidFill>
              <a:srgbClr val="E1EDFC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012684" cy="5116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395527" y="280227"/>
            <a:ext cx="1496945" cy="149694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8673581" y="699407"/>
            <a:ext cx="940838" cy="658587"/>
          </a:xfrm>
          <a:custGeom>
            <a:avLst/>
            <a:gdLst/>
            <a:ahLst/>
            <a:cxnLst/>
            <a:rect r="r" b="b" t="t" l="l"/>
            <a:pathLst>
              <a:path h="658587" w="940838">
                <a:moveTo>
                  <a:pt x="0" y="0"/>
                </a:moveTo>
                <a:lnTo>
                  <a:pt x="940838" y="0"/>
                </a:lnTo>
                <a:lnTo>
                  <a:pt x="940838" y="658586"/>
                </a:lnTo>
                <a:lnTo>
                  <a:pt x="0" y="6585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0" y="8996715"/>
            <a:ext cx="18288000" cy="1290285"/>
            <a:chOff x="0" y="0"/>
            <a:chExt cx="4816593" cy="33982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816592" cy="339828"/>
            </a:xfrm>
            <a:custGeom>
              <a:avLst/>
              <a:gdLst/>
              <a:ahLst/>
              <a:cxnLst/>
              <a:rect r="r" b="b" t="t" l="l"/>
              <a:pathLst>
                <a:path h="33982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39828"/>
                  </a:lnTo>
                  <a:lnTo>
                    <a:pt x="0" y="339828"/>
                  </a:lnTo>
                  <a:close/>
                </a:path>
              </a:pathLst>
            </a:custGeom>
            <a:solidFill>
              <a:srgbClr val="0E2F5F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4816593" cy="3874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415579" y="2249571"/>
            <a:ext cx="10504620" cy="1563735"/>
          </a:xfrm>
          <a:custGeom>
            <a:avLst/>
            <a:gdLst/>
            <a:ahLst/>
            <a:cxnLst/>
            <a:rect r="r" b="b" t="t" l="l"/>
            <a:pathLst>
              <a:path h="1563735" w="10504620">
                <a:moveTo>
                  <a:pt x="0" y="0"/>
                </a:moveTo>
                <a:lnTo>
                  <a:pt x="10504620" y="0"/>
                </a:lnTo>
                <a:lnTo>
                  <a:pt x="10504620" y="1563735"/>
                </a:lnTo>
                <a:lnTo>
                  <a:pt x="0" y="15637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1136497" y="2014899"/>
            <a:ext cx="6331933" cy="734788"/>
            <a:chOff x="0" y="0"/>
            <a:chExt cx="1667669" cy="19352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67670" cy="193524"/>
            </a:xfrm>
            <a:custGeom>
              <a:avLst/>
              <a:gdLst/>
              <a:ahLst/>
              <a:cxnLst/>
              <a:rect r="r" b="b" t="t" l="l"/>
              <a:pathLst>
                <a:path h="193524" w="1667670">
                  <a:moveTo>
                    <a:pt x="23231" y="0"/>
                  </a:moveTo>
                  <a:lnTo>
                    <a:pt x="1644439" y="0"/>
                  </a:lnTo>
                  <a:cubicBezTo>
                    <a:pt x="1650600" y="0"/>
                    <a:pt x="1656509" y="2448"/>
                    <a:pt x="1660865" y="6804"/>
                  </a:cubicBezTo>
                  <a:cubicBezTo>
                    <a:pt x="1665222" y="11161"/>
                    <a:pt x="1667670" y="17070"/>
                    <a:pt x="1667670" y="23231"/>
                  </a:cubicBezTo>
                  <a:lnTo>
                    <a:pt x="1667670" y="170293"/>
                  </a:lnTo>
                  <a:cubicBezTo>
                    <a:pt x="1667670" y="183124"/>
                    <a:pt x="1657269" y="193524"/>
                    <a:pt x="1644439" y="193524"/>
                  </a:cubicBezTo>
                  <a:lnTo>
                    <a:pt x="23231" y="193524"/>
                  </a:lnTo>
                  <a:cubicBezTo>
                    <a:pt x="10401" y="193524"/>
                    <a:pt x="0" y="183124"/>
                    <a:pt x="0" y="170293"/>
                  </a:cubicBezTo>
                  <a:lnTo>
                    <a:pt x="0" y="23231"/>
                  </a:lnTo>
                  <a:cubicBezTo>
                    <a:pt x="0" y="10401"/>
                    <a:pt x="10401" y="0"/>
                    <a:pt x="23231" y="0"/>
                  </a:cubicBezTo>
                  <a:close/>
                </a:path>
              </a:pathLst>
            </a:custGeom>
            <a:solidFill>
              <a:srgbClr val="3A577B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667669" cy="2411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415579" y="5846088"/>
            <a:ext cx="12414971" cy="2638181"/>
          </a:xfrm>
          <a:custGeom>
            <a:avLst/>
            <a:gdLst/>
            <a:ahLst/>
            <a:cxnLst/>
            <a:rect r="r" b="b" t="t" l="l"/>
            <a:pathLst>
              <a:path h="2638181" w="12414971">
                <a:moveTo>
                  <a:pt x="0" y="0"/>
                </a:moveTo>
                <a:lnTo>
                  <a:pt x="12414970" y="0"/>
                </a:lnTo>
                <a:lnTo>
                  <a:pt x="12414970" y="2638181"/>
                </a:lnTo>
                <a:lnTo>
                  <a:pt x="0" y="26381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5896068" y="7232419"/>
            <a:ext cx="11591411" cy="2457064"/>
          </a:xfrm>
          <a:custGeom>
            <a:avLst/>
            <a:gdLst/>
            <a:ahLst/>
            <a:cxnLst/>
            <a:rect r="r" b="b" t="t" l="l"/>
            <a:pathLst>
              <a:path h="2457064" w="11591411">
                <a:moveTo>
                  <a:pt x="0" y="0"/>
                </a:moveTo>
                <a:lnTo>
                  <a:pt x="11591411" y="0"/>
                </a:lnTo>
                <a:lnTo>
                  <a:pt x="11591411" y="2457064"/>
                </a:lnTo>
                <a:lnTo>
                  <a:pt x="0" y="245706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5328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1334161" y="2871628"/>
            <a:ext cx="6134268" cy="1406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E2F5F"/>
                </a:solidFill>
                <a:latin typeface="Aileron"/>
                <a:ea typeface="Aileron"/>
                <a:cs typeface="Aileron"/>
                <a:sym typeface="Aileron"/>
              </a:rPr>
              <a:t>Usando o método "</a:t>
            </a:r>
            <a:r>
              <a:rPr lang="en-US" sz="2000" i="true">
                <a:solidFill>
                  <a:srgbClr val="0E2F5F"/>
                </a:solidFill>
                <a:latin typeface="Aileron Italics"/>
                <a:ea typeface="Aileron Italics"/>
                <a:cs typeface="Aileron Italics"/>
                <a:sym typeface="Aileron Italics"/>
              </a:rPr>
              <a:t>symmetric difference quotient</a:t>
            </a:r>
            <a:r>
              <a:rPr lang="en-US" sz="2000">
                <a:solidFill>
                  <a:srgbClr val="0E2F5F"/>
                </a:solidFill>
                <a:latin typeface="Aileron"/>
                <a:ea typeface="Aileron"/>
                <a:cs typeface="Aileron"/>
                <a:sym typeface="Aileron"/>
              </a:rPr>
              <a:t>" pra achar a derivada de uma função genérica. </a:t>
            </a:r>
            <a:r>
              <a:rPr lang="en-US" sz="2000">
                <a:solidFill>
                  <a:srgbClr val="0E2F5F"/>
                </a:solidFill>
                <a:latin typeface="Aileron"/>
                <a:ea typeface="Aileron"/>
                <a:cs typeface="Aileron"/>
                <a:sym typeface="Aileron"/>
              </a:rPr>
              <a:t>Esse método é inclusive usado em diversas calculadoras científicas com h = 0.001.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334161" y="2176871"/>
            <a:ext cx="5925139" cy="372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Função para o cálculo das derivadas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4598892" y="4887751"/>
            <a:ext cx="9090215" cy="701162"/>
            <a:chOff x="0" y="0"/>
            <a:chExt cx="12120287" cy="934882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12120287" cy="934882"/>
              <a:chOff x="0" y="0"/>
              <a:chExt cx="2394131" cy="18466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394131" cy="184668"/>
              </a:xfrm>
              <a:custGeom>
                <a:avLst/>
                <a:gdLst/>
                <a:ahLst/>
                <a:cxnLst/>
                <a:rect r="r" b="b" t="t" l="l"/>
                <a:pathLst>
                  <a:path h="184668" w="2394131">
                    <a:moveTo>
                      <a:pt x="16182" y="0"/>
                    </a:moveTo>
                    <a:lnTo>
                      <a:pt x="2377949" y="0"/>
                    </a:lnTo>
                    <a:cubicBezTo>
                      <a:pt x="2386886" y="0"/>
                      <a:pt x="2394131" y="7245"/>
                      <a:pt x="2394131" y="16182"/>
                    </a:cubicBezTo>
                    <a:lnTo>
                      <a:pt x="2394131" y="168486"/>
                    </a:lnTo>
                    <a:cubicBezTo>
                      <a:pt x="2394131" y="172778"/>
                      <a:pt x="2392426" y="176894"/>
                      <a:pt x="2389391" y="179929"/>
                    </a:cubicBezTo>
                    <a:cubicBezTo>
                      <a:pt x="2386357" y="182963"/>
                      <a:pt x="2382241" y="184668"/>
                      <a:pt x="2377949" y="184668"/>
                    </a:cubicBezTo>
                    <a:lnTo>
                      <a:pt x="16182" y="184668"/>
                    </a:lnTo>
                    <a:cubicBezTo>
                      <a:pt x="7245" y="184668"/>
                      <a:pt x="0" y="177423"/>
                      <a:pt x="0" y="168486"/>
                    </a:cubicBezTo>
                    <a:lnTo>
                      <a:pt x="0" y="16182"/>
                    </a:lnTo>
                    <a:cubicBezTo>
                      <a:pt x="0" y="11890"/>
                      <a:pt x="1705" y="7774"/>
                      <a:pt x="4740" y="4740"/>
                    </a:cubicBezTo>
                    <a:cubicBezTo>
                      <a:pt x="7774" y="1705"/>
                      <a:pt x="11890" y="0"/>
                      <a:pt x="16182" y="0"/>
                    </a:cubicBezTo>
                    <a:close/>
                  </a:path>
                </a:pathLst>
              </a:custGeom>
              <a:solidFill>
                <a:srgbClr val="3A577B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47625"/>
                <a:ext cx="2394131" cy="23229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  <p:sp>
          <p:nvSpPr>
            <p:cNvPr name="TextBox 25" id="25"/>
            <p:cNvSpPr txBox="true"/>
            <p:nvPr/>
          </p:nvSpPr>
          <p:spPr>
            <a:xfrm rot="0">
              <a:off x="263553" y="193546"/>
              <a:ext cx="11555283" cy="4842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 b="true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Uso da função de derivada nas implemetações do método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3388445"/>
            <a:ext cx="8541188" cy="4427906"/>
            <a:chOff x="0" y="0"/>
            <a:chExt cx="1352516" cy="7011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52516" cy="701169"/>
            </a:xfrm>
            <a:custGeom>
              <a:avLst/>
              <a:gdLst/>
              <a:ahLst/>
              <a:cxnLst/>
              <a:rect r="r" b="b" t="t" l="l"/>
              <a:pathLst>
                <a:path h="701169" w="1352516">
                  <a:moveTo>
                    <a:pt x="14503" y="0"/>
                  </a:moveTo>
                  <a:lnTo>
                    <a:pt x="1338013" y="0"/>
                  </a:lnTo>
                  <a:cubicBezTo>
                    <a:pt x="1346023" y="0"/>
                    <a:pt x="1352516" y="6493"/>
                    <a:pt x="1352516" y="14503"/>
                  </a:cubicBezTo>
                  <a:lnTo>
                    <a:pt x="1352516" y="686666"/>
                  </a:lnTo>
                  <a:cubicBezTo>
                    <a:pt x="1352516" y="694676"/>
                    <a:pt x="1346023" y="701169"/>
                    <a:pt x="1338013" y="701169"/>
                  </a:cubicBezTo>
                  <a:lnTo>
                    <a:pt x="14503" y="701169"/>
                  </a:lnTo>
                  <a:cubicBezTo>
                    <a:pt x="6493" y="701169"/>
                    <a:pt x="0" y="694676"/>
                    <a:pt x="0" y="686666"/>
                  </a:cubicBezTo>
                  <a:lnTo>
                    <a:pt x="0" y="14503"/>
                  </a:lnTo>
                  <a:cubicBezTo>
                    <a:pt x="0" y="6493"/>
                    <a:pt x="6493" y="0"/>
                    <a:pt x="14503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634" r="0" b="-634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6298985" y="1028700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90600"/>
            <a:ext cx="7075535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45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Conclusão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931865"/>
            <a:ext cx="7547510" cy="7306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53" indent="-280677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A implementação dos métodos de Newton, tanto na versão clássica quanto na modificada (com FL), </a:t>
            </a:r>
            <a:r>
              <a:rPr lang="en-US" b="true" sz="26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permitiu calcular de maneira eficiente o deslocamento de um pêndulo oscilatório, levando em consideração a precisão desejada e as limitações das derivadas em determinados pontos. </a:t>
            </a:r>
          </a:p>
          <a:p>
            <a:pPr algn="just" marL="561353" indent="-280677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Em resumo, o trabalho</a:t>
            </a:r>
            <a:r>
              <a:rPr lang="en-US" b="true" sz="26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 proporcionou uma compreensão prática sobre a aplicação dos métodos numéricos, particularmente o Método de Newton, </a:t>
            </a:r>
            <a:r>
              <a:rPr lang="en-US" sz="2600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para a resolução de problemas de física, como o cálculo de deslocamento de um pêndulo oscilante, além de demonstrar a importância da escolha adequada de métodos numéricos para garantir precisão e eficiência.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90600"/>
            <a:ext cx="7075535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45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Conclusão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931865"/>
            <a:ext cx="14669009" cy="7763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A análise dos resultados demonstrou que:</a:t>
            </a:r>
          </a:p>
          <a:p>
            <a:pPr algn="just" marL="561353" indent="-280677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Método de Newton </a:t>
            </a:r>
            <a:r>
              <a:rPr lang="en-US" b="true" sz="26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Original:</a:t>
            </a:r>
            <a:r>
              <a:rPr lang="en-US" sz="2600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 Mostrou-se eficaz para a maioria dos casos, mas apresentou dificuldades quando a derivada da função se aproximava de zero, o que pode afetar a convergência do algoritmo.</a:t>
            </a:r>
          </a:p>
          <a:p>
            <a:pPr algn="just" marL="561353" indent="-280677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Método de Newton Modificado (FL):</a:t>
            </a:r>
            <a:r>
              <a:rPr lang="en-US" sz="2600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 Superou essas dificuldades, garantindo maior estabilidade e precisão, especialmente em situações críticas onde a derivada tende a ser pequena, melhorando a performance do cálculo.</a:t>
            </a:r>
          </a:p>
          <a:p>
            <a:pPr algn="just" marL="561353" indent="-280677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Cálculo Numérico da Derivada: </a:t>
            </a:r>
            <a:r>
              <a:rPr lang="en-US" sz="2600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A abordagem numérica aplicada à derivada foi essencial para garantir a precisão dos resultados e a aplicabilidade do método de Newton, mesmo com funções polinomiais complexas.</a:t>
            </a:r>
          </a:p>
          <a:p>
            <a:pPr algn="just" marL="561353" indent="-280677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Análise de Parâmetros:</a:t>
            </a:r>
            <a:r>
              <a:rPr lang="en-US" sz="2600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 A variação dos coeficientes </a:t>
            </a:r>
            <a:r>
              <a:rPr lang="en-US" sz="2600" i="true">
                <a:solidFill>
                  <a:srgbClr val="021828"/>
                </a:solidFill>
                <a:latin typeface="Aileron Italics"/>
                <a:ea typeface="Aileron Italics"/>
                <a:cs typeface="Aileron Italics"/>
                <a:sym typeface="Aileron Italics"/>
              </a:rPr>
              <a:t>a3</a:t>
            </a:r>
            <a:r>
              <a:rPr lang="en-US" sz="2600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 e </a:t>
            </a:r>
            <a:r>
              <a:rPr lang="en-US" sz="2600" i="true">
                <a:solidFill>
                  <a:srgbClr val="021828"/>
                </a:solidFill>
                <a:latin typeface="Aileron Italics"/>
                <a:ea typeface="Aileron Italics"/>
                <a:cs typeface="Aileron Italics"/>
                <a:sym typeface="Aileron Italics"/>
              </a:rPr>
              <a:t>a2</a:t>
            </a:r>
            <a:r>
              <a:rPr lang="en-US" sz="2600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​ teve um impacto direto nos resultados, influenciando tanto o deslocamento quanto o erro numérico, evidenciando a importância de se realizar uma análise cuidadosa dos parâmetros de entrada.</a:t>
            </a:r>
          </a:p>
          <a:p>
            <a:pPr algn="just" marL="561353" indent="-280677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Testes e Comparações:</a:t>
            </a:r>
            <a:r>
              <a:rPr lang="en-US" sz="2600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 Os testes realizados com parâmetros padrão mostraram que ambos os métodos de Newton são viáveis para o problema proposto, mas a versão modificada apresentou melhores resultados em termos de precisão e estabilidade.</a:t>
            </a:r>
          </a:p>
          <a:p>
            <a:pPr algn="just">
              <a:lnSpc>
                <a:spcPts val="364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298985" y="1028700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5978622" y="8345025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52093" y="7784871"/>
            <a:ext cx="3691868" cy="3691868"/>
          </a:xfrm>
          <a:custGeom>
            <a:avLst/>
            <a:gdLst/>
            <a:ahLst/>
            <a:cxnLst/>
            <a:rect r="r" b="b" t="t" l="l"/>
            <a:pathLst>
              <a:path h="3691868" w="3691868">
                <a:moveTo>
                  <a:pt x="0" y="0"/>
                </a:moveTo>
                <a:lnTo>
                  <a:pt x="3691868" y="0"/>
                </a:lnTo>
                <a:lnTo>
                  <a:pt x="3691868" y="3691868"/>
                </a:lnTo>
                <a:lnTo>
                  <a:pt x="0" y="3691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384203" y="0"/>
            <a:ext cx="3903797" cy="10287000"/>
            <a:chOff x="0" y="0"/>
            <a:chExt cx="604800" cy="15937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4800" cy="1593725"/>
            </a:xfrm>
            <a:custGeom>
              <a:avLst/>
              <a:gdLst/>
              <a:ahLst/>
              <a:cxnLst/>
              <a:rect r="r" b="b" t="t" l="l"/>
              <a:pathLst>
                <a:path h="1593725" w="604800">
                  <a:moveTo>
                    <a:pt x="0" y="0"/>
                  </a:moveTo>
                  <a:lnTo>
                    <a:pt x="604800" y="0"/>
                  </a:lnTo>
                  <a:lnTo>
                    <a:pt x="604800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4"/>
              <a:stretch>
                <a:fillRect l="-327617" t="0" r="-40849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1000125"/>
            <a:ext cx="6654579" cy="78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50"/>
              </a:lnSpc>
              <a:spcBef>
                <a:spcPct val="0"/>
              </a:spcBef>
            </a:pPr>
            <a:r>
              <a:rPr lang="en-US" b="true" sz="5000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Referências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951451"/>
            <a:ext cx="5626404" cy="4277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Para a realização deste trabalho, consultamos diferentes fontes acadêmicas e materiais de referência sobre métodos numéricos, especialmente no que se refere à aplicação do Método de Newton em problemas de física. As referências incluem livros-texto sobre métodos numéricos, artigos científicos e tutoriais online que forneceram embasamento teórico e exemplos práticos para a implementação dos algoritmos utilizados.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263170" y="3290592"/>
            <a:ext cx="4917769" cy="665701"/>
            <a:chOff x="0" y="0"/>
            <a:chExt cx="1295215" cy="17532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95215" cy="175329"/>
            </a:xfrm>
            <a:custGeom>
              <a:avLst/>
              <a:gdLst/>
              <a:ahLst/>
              <a:cxnLst/>
              <a:rect r="r" b="b" t="t" l="l"/>
              <a:pathLst>
                <a:path h="175329" w="1295215">
                  <a:moveTo>
                    <a:pt x="80288" y="0"/>
                  </a:moveTo>
                  <a:lnTo>
                    <a:pt x="1214927" y="0"/>
                  </a:lnTo>
                  <a:cubicBezTo>
                    <a:pt x="1236221" y="0"/>
                    <a:pt x="1256642" y="8459"/>
                    <a:pt x="1271699" y="23516"/>
                  </a:cubicBezTo>
                  <a:cubicBezTo>
                    <a:pt x="1286756" y="38573"/>
                    <a:pt x="1295215" y="58994"/>
                    <a:pt x="1295215" y="80288"/>
                  </a:cubicBezTo>
                  <a:lnTo>
                    <a:pt x="1295215" y="95041"/>
                  </a:lnTo>
                  <a:cubicBezTo>
                    <a:pt x="1295215" y="116334"/>
                    <a:pt x="1286756" y="136756"/>
                    <a:pt x="1271699" y="151813"/>
                  </a:cubicBezTo>
                  <a:cubicBezTo>
                    <a:pt x="1256642" y="166870"/>
                    <a:pt x="1236221" y="175329"/>
                    <a:pt x="1214927" y="175329"/>
                  </a:cubicBezTo>
                  <a:lnTo>
                    <a:pt x="80288" y="175329"/>
                  </a:lnTo>
                  <a:cubicBezTo>
                    <a:pt x="58994" y="175329"/>
                    <a:pt x="38573" y="166870"/>
                    <a:pt x="23516" y="151813"/>
                  </a:cubicBezTo>
                  <a:cubicBezTo>
                    <a:pt x="8459" y="136756"/>
                    <a:pt x="0" y="116334"/>
                    <a:pt x="0" y="95041"/>
                  </a:cubicBezTo>
                  <a:lnTo>
                    <a:pt x="0" y="80288"/>
                  </a:lnTo>
                  <a:cubicBezTo>
                    <a:pt x="0" y="58994"/>
                    <a:pt x="8459" y="38573"/>
                    <a:pt x="23516" y="23516"/>
                  </a:cubicBezTo>
                  <a:cubicBezTo>
                    <a:pt x="38573" y="8459"/>
                    <a:pt x="58994" y="0"/>
                    <a:pt x="80288" y="0"/>
                  </a:cubicBezTo>
                  <a:close/>
                </a:path>
              </a:pathLst>
            </a:custGeom>
            <a:solidFill>
              <a:srgbClr val="3A577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295215" cy="222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273401" y="1536486"/>
            <a:ext cx="4917769" cy="665701"/>
            <a:chOff x="0" y="0"/>
            <a:chExt cx="1295215" cy="17532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95215" cy="175329"/>
            </a:xfrm>
            <a:custGeom>
              <a:avLst/>
              <a:gdLst/>
              <a:ahLst/>
              <a:cxnLst/>
              <a:rect r="r" b="b" t="t" l="l"/>
              <a:pathLst>
                <a:path h="175329" w="1295215">
                  <a:moveTo>
                    <a:pt x="80288" y="0"/>
                  </a:moveTo>
                  <a:lnTo>
                    <a:pt x="1214927" y="0"/>
                  </a:lnTo>
                  <a:cubicBezTo>
                    <a:pt x="1236221" y="0"/>
                    <a:pt x="1256642" y="8459"/>
                    <a:pt x="1271699" y="23516"/>
                  </a:cubicBezTo>
                  <a:cubicBezTo>
                    <a:pt x="1286756" y="38573"/>
                    <a:pt x="1295215" y="58994"/>
                    <a:pt x="1295215" y="80288"/>
                  </a:cubicBezTo>
                  <a:lnTo>
                    <a:pt x="1295215" y="95041"/>
                  </a:lnTo>
                  <a:cubicBezTo>
                    <a:pt x="1295215" y="116334"/>
                    <a:pt x="1286756" y="136756"/>
                    <a:pt x="1271699" y="151813"/>
                  </a:cubicBezTo>
                  <a:cubicBezTo>
                    <a:pt x="1256642" y="166870"/>
                    <a:pt x="1236221" y="175329"/>
                    <a:pt x="1214927" y="175329"/>
                  </a:cubicBezTo>
                  <a:lnTo>
                    <a:pt x="80288" y="175329"/>
                  </a:lnTo>
                  <a:cubicBezTo>
                    <a:pt x="58994" y="175329"/>
                    <a:pt x="38573" y="166870"/>
                    <a:pt x="23516" y="151813"/>
                  </a:cubicBezTo>
                  <a:cubicBezTo>
                    <a:pt x="8459" y="136756"/>
                    <a:pt x="0" y="116334"/>
                    <a:pt x="0" y="95041"/>
                  </a:cubicBezTo>
                  <a:lnTo>
                    <a:pt x="0" y="80288"/>
                  </a:lnTo>
                  <a:cubicBezTo>
                    <a:pt x="0" y="58994"/>
                    <a:pt x="8459" y="38573"/>
                    <a:pt x="23516" y="23516"/>
                  </a:cubicBezTo>
                  <a:cubicBezTo>
                    <a:pt x="38573" y="8459"/>
                    <a:pt x="58994" y="0"/>
                    <a:pt x="80288" y="0"/>
                  </a:cubicBezTo>
                  <a:close/>
                </a:path>
              </a:pathLst>
            </a:custGeom>
            <a:solidFill>
              <a:srgbClr val="3A577B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295215" cy="222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7388529" y="1536486"/>
            <a:ext cx="665701" cy="665701"/>
          </a:xfrm>
          <a:custGeom>
            <a:avLst/>
            <a:gdLst/>
            <a:ahLst/>
            <a:cxnLst/>
            <a:rect r="r" b="b" t="t" l="l"/>
            <a:pathLst>
              <a:path h="665701" w="665701">
                <a:moveTo>
                  <a:pt x="0" y="0"/>
                </a:moveTo>
                <a:lnTo>
                  <a:pt x="665701" y="0"/>
                </a:lnTo>
                <a:lnTo>
                  <a:pt x="665701" y="665700"/>
                </a:lnTo>
                <a:lnTo>
                  <a:pt x="0" y="6657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388529" y="3290592"/>
            <a:ext cx="665701" cy="665701"/>
          </a:xfrm>
          <a:custGeom>
            <a:avLst/>
            <a:gdLst/>
            <a:ahLst/>
            <a:cxnLst/>
            <a:rect r="r" b="b" t="t" l="l"/>
            <a:pathLst>
              <a:path h="665701" w="665701">
                <a:moveTo>
                  <a:pt x="0" y="0"/>
                </a:moveTo>
                <a:lnTo>
                  <a:pt x="665701" y="0"/>
                </a:lnTo>
                <a:lnTo>
                  <a:pt x="665701" y="665701"/>
                </a:lnTo>
                <a:lnTo>
                  <a:pt x="0" y="6657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8272128" y="2359228"/>
            <a:ext cx="4919042" cy="701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17" indent="-215908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E2F5F"/>
                </a:solidFill>
                <a:latin typeface="Aileron"/>
                <a:ea typeface="Aileron"/>
                <a:cs typeface="Aileron"/>
                <a:sym typeface="Aileron"/>
              </a:rPr>
              <a:t>Cálculo Numérico: Aspectos teóricos e computacionais 2ª Edição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449578" y="3418071"/>
            <a:ext cx="4590969" cy="372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Sites e artigos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791111" y="1663964"/>
            <a:ext cx="3907902" cy="372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Material da disciplina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286178" y="4057210"/>
            <a:ext cx="4894761" cy="2201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17" indent="-215908" lvl="1">
              <a:lnSpc>
                <a:spcPts val="2540"/>
              </a:lnSpc>
              <a:buFont typeface="Arial"/>
              <a:buChar char="•"/>
            </a:pPr>
            <a:r>
              <a:rPr lang="en-US" sz="2000" u="sng">
                <a:solidFill>
                  <a:srgbClr val="0E2F5F"/>
                </a:solidFill>
                <a:latin typeface="Aileron"/>
                <a:ea typeface="Aileron"/>
                <a:cs typeface="Aileron"/>
                <a:sym typeface="Aileron"/>
                <a:hlinkClick r:id="rId7" tooltip="https://gimledigital.com/es/newton-raphson-made-easy-scala"/>
              </a:rPr>
              <a:t>Newton-Raphson Made Easy with Scala. </a:t>
            </a:r>
          </a:p>
          <a:p>
            <a:pPr algn="just">
              <a:lnSpc>
                <a:spcPts val="2540"/>
              </a:lnSpc>
            </a:pPr>
          </a:p>
          <a:p>
            <a:pPr algn="just" marL="431817" indent="-215908" lvl="1">
              <a:lnSpc>
                <a:spcPts val="2540"/>
              </a:lnSpc>
              <a:buFont typeface="Arial"/>
              <a:buChar char="•"/>
            </a:pPr>
            <a:r>
              <a:rPr lang="en-US" sz="2000" u="sng">
                <a:solidFill>
                  <a:srgbClr val="0E2F5F"/>
                </a:solidFill>
                <a:latin typeface="Aileron"/>
                <a:ea typeface="Aileron"/>
                <a:cs typeface="Aileron"/>
                <a:sym typeface="Aileron"/>
                <a:hlinkClick r:id="rId8" tooltip="https://homework.study.com/explanation/what-is-the-symmetric-difference-quotient.html#:~:text=The%20symmetric%20difference%20quotient%20is%20the%20average%20of%20the%20one,(%20x%20%E2%88%92%20h%20)%20h%20."/>
              </a:rPr>
              <a:t>What is the symmetric difference quotient?</a:t>
            </a:r>
          </a:p>
          <a:p>
            <a:pPr algn="just">
              <a:lnSpc>
                <a:spcPts val="2540"/>
              </a:lnSpc>
            </a:pPr>
          </a:p>
          <a:p>
            <a:pPr algn="just" marL="431817" indent="-215908" lvl="1">
              <a:lnSpc>
                <a:spcPts val="2540"/>
              </a:lnSpc>
              <a:buFont typeface="Arial"/>
              <a:buChar char="•"/>
            </a:pPr>
            <a:r>
              <a:rPr lang="en-US" sz="2000" u="sng">
                <a:solidFill>
                  <a:srgbClr val="0E2F5F"/>
                </a:solidFill>
                <a:latin typeface="Aileron"/>
                <a:ea typeface="Aileron"/>
                <a:cs typeface="Aileron"/>
                <a:sym typeface="Aileron"/>
                <a:hlinkClick r:id="rId9" tooltip="https://en.wikipedia.org/wiki/Numerical_differentiation"/>
              </a:rPr>
              <a:t>Numerical differentiation.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8224838" y="6530533"/>
            <a:ext cx="4917769" cy="665701"/>
            <a:chOff x="0" y="0"/>
            <a:chExt cx="1295215" cy="17532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295215" cy="175329"/>
            </a:xfrm>
            <a:custGeom>
              <a:avLst/>
              <a:gdLst/>
              <a:ahLst/>
              <a:cxnLst/>
              <a:rect r="r" b="b" t="t" l="l"/>
              <a:pathLst>
                <a:path h="175329" w="1295215">
                  <a:moveTo>
                    <a:pt x="80288" y="0"/>
                  </a:moveTo>
                  <a:lnTo>
                    <a:pt x="1214927" y="0"/>
                  </a:lnTo>
                  <a:cubicBezTo>
                    <a:pt x="1236221" y="0"/>
                    <a:pt x="1256642" y="8459"/>
                    <a:pt x="1271699" y="23516"/>
                  </a:cubicBezTo>
                  <a:cubicBezTo>
                    <a:pt x="1286756" y="38573"/>
                    <a:pt x="1295215" y="58994"/>
                    <a:pt x="1295215" y="80288"/>
                  </a:cubicBezTo>
                  <a:lnTo>
                    <a:pt x="1295215" y="95041"/>
                  </a:lnTo>
                  <a:cubicBezTo>
                    <a:pt x="1295215" y="116334"/>
                    <a:pt x="1286756" y="136756"/>
                    <a:pt x="1271699" y="151813"/>
                  </a:cubicBezTo>
                  <a:cubicBezTo>
                    <a:pt x="1256642" y="166870"/>
                    <a:pt x="1236221" y="175329"/>
                    <a:pt x="1214927" y="175329"/>
                  </a:cubicBezTo>
                  <a:lnTo>
                    <a:pt x="80288" y="175329"/>
                  </a:lnTo>
                  <a:cubicBezTo>
                    <a:pt x="58994" y="175329"/>
                    <a:pt x="38573" y="166870"/>
                    <a:pt x="23516" y="151813"/>
                  </a:cubicBezTo>
                  <a:cubicBezTo>
                    <a:pt x="8459" y="136756"/>
                    <a:pt x="0" y="116334"/>
                    <a:pt x="0" y="95041"/>
                  </a:cubicBezTo>
                  <a:lnTo>
                    <a:pt x="0" y="80288"/>
                  </a:lnTo>
                  <a:cubicBezTo>
                    <a:pt x="0" y="58994"/>
                    <a:pt x="8459" y="38573"/>
                    <a:pt x="23516" y="23516"/>
                  </a:cubicBezTo>
                  <a:cubicBezTo>
                    <a:pt x="38573" y="8459"/>
                    <a:pt x="58994" y="0"/>
                    <a:pt x="80288" y="0"/>
                  </a:cubicBezTo>
                  <a:close/>
                </a:path>
              </a:pathLst>
            </a:custGeom>
            <a:solidFill>
              <a:srgbClr val="3A577B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1295215" cy="222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7385983" y="6535175"/>
            <a:ext cx="665701" cy="665701"/>
          </a:xfrm>
          <a:custGeom>
            <a:avLst/>
            <a:gdLst/>
            <a:ahLst/>
            <a:cxnLst/>
            <a:rect r="r" b="b" t="t" l="l"/>
            <a:pathLst>
              <a:path h="665701" w="665701">
                <a:moveTo>
                  <a:pt x="0" y="0"/>
                </a:moveTo>
                <a:lnTo>
                  <a:pt x="665700" y="0"/>
                </a:lnTo>
                <a:lnTo>
                  <a:pt x="665700" y="665700"/>
                </a:lnTo>
                <a:lnTo>
                  <a:pt x="0" y="6657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8411246" y="6658011"/>
            <a:ext cx="4590969" cy="372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Outros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272128" y="7372566"/>
            <a:ext cx="4919042" cy="125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17" indent="-215908" lvl="1">
              <a:lnSpc>
                <a:spcPts val="2540"/>
              </a:lnSpc>
              <a:buFont typeface="Arial"/>
              <a:buChar char="•"/>
            </a:pPr>
            <a:r>
              <a:rPr lang="en-US" sz="2000" u="sng">
                <a:solidFill>
                  <a:srgbClr val="0E2F5F"/>
                </a:solidFill>
                <a:latin typeface="Aileron"/>
                <a:ea typeface="Aileron"/>
                <a:cs typeface="Aileron"/>
                <a:sym typeface="Aileron"/>
                <a:hlinkClick r:id="rId10" tooltip="https://dma.uem.br/kit/calculo-numerico-2/copy_of_kit-newtonraphson.pdf"/>
              </a:rPr>
              <a:t>O método de Newton-Raphson - UEM</a:t>
            </a:r>
            <a:r>
              <a:rPr lang="en-US" sz="2000">
                <a:solidFill>
                  <a:srgbClr val="0E2F5F"/>
                </a:solidFill>
                <a:latin typeface="Aileron"/>
                <a:ea typeface="Aileron"/>
                <a:cs typeface="Aileron"/>
                <a:sym typeface="Aileron"/>
              </a:rPr>
              <a:t>.</a:t>
            </a:r>
          </a:p>
          <a:p>
            <a:pPr algn="just">
              <a:lnSpc>
                <a:spcPts val="2540"/>
              </a:lnSpc>
            </a:pPr>
          </a:p>
          <a:p>
            <a:pPr algn="just" marL="431817" indent="-215908" lvl="1">
              <a:lnSpc>
                <a:spcPts val="2540"/>
              </a:lnSpc>
              <a:buFont typeface="Arial"/>
              <a:buChar char="•"/>
            </a:pPr>
            <a:r>
              <a:rPr lang="en-US" sz="2000" u="sng">
                <a:solidFill>
                  <a:srgbClr val="0E2F5F"/>
                </a:solidFill>
                <a:latin typeface="Aileron"/>
                <a:ea typeface="Aileron"/>
                <a:cs typeface="Aileron"/>
                <a:sym typeface="Aileron"/>
                <a:hlinkClick r:id="rId11" tooltip="https://seer.ufu.br/index.php/matematicaeestatisticaemfoco/article/download/24627/16563/0"/>
              </a:rPr>
              <a:t>ESTUDO DO MÉTODO DE NEWTON- RAPHSON - C Amaral</a:t>
            </a:r>
            <a:r>
              <a:rPr lang="en-US" sz="2000">
                <a:solidFill>
                  <a:srgbClr val="0E2F5F"/>
                </a:solidFill>
                <a:latin typeface="Aileron"/>
                <a:ea typeface="Aileron"/>
                <a:cs typeface="Aileron"/>
                <a:sym typeface="Aileron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70689" y="3983285"/>
            <a:ext cx="9346622" cy="2039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58"/>
              </a:lnSpc>
            </a:pPr>
            <a:r>
              <a:rPr lang="en-US" b="true" sz="16848">
                <a:solidFill>
                  <a:srgbClr val="0E2F5F"/>
                </a:solidFill>
                <a:latin typeface="Barlow Condensed Heavy"/>
                <a:ea typeface="Barlow Condensed Heavy"/>
                <a:cs typeface="Barlow Condensed Heavy"/>
                <a:sym typeface="Barlow Condensed Heavy"/>
              </a:rPr>
              <a:t>OBRIGADA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249048" y="7616640"/>
            <a:ext cx="3789904" cy="665701"/>
            <a:chOff x="0" y="0"/>
            <a:chExt cx="5053205" cy="887601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5053205" cy="887601"/>
              <a:chOff x="0" y="0"/>
              <a:chExt cx="998164" cy="175329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998164" cy="175329"/>
              </a:xfrm>
              <a:custGeom>
                <a:avLst/>
                <a:gdLst/>
                <a:ahLst/>
                <a:cxnLst/>
                <a:rect r="r" b="b" t="t" l="l"/>
                <a:pathLst>
                  <a:path h="175329" w="998164">
                    <a:moveTo>
                      <a:pt x="87664" y="0"/>
                    </a:moveTo>
                    <a:lnTo>
                      <a:pt x="910500" y="0"/>
                    </a:lnTo>
                    <a:cubicBezTo>
                      <a:pt x="958915" y="0"/>
                      <a:pt x="998164" y="39249"/>
                      <a:pt x="998164" y="87664"/>
                    </a:cubicBezTo>
                    <a:lnTo>
                      <a:pt x="998164" y="87664"/>
                    </a:lnTo>
                    <a:cubicBezTo>
                      <a:pt x="998164" y="110914"/>
                      <a:pt x="988928" y="133212"/>
                      <a:pt x="972488" y="149652"/>
                    </a:cubicBezTo>
                    <a:cubicBezTo>
                      <a:pt x="956048" y="166093"/>
                      <a:pt x="933750" y="175329"/>
                      <a:pt x="910500" y="175329"/>
                    </a:cubicBezTo>
                    <a:lnTo>
                      <a:pt x="87664" y="175329"/>
                    </a:lnTo>
                    <a:cubicBezTo>
                      <a:pt x="64414" y="175329"/>
                      <a:pt x="42117" y="166093"/>
                      <a:pt x="25676" y="149652"/>
                    </a:cubicBezTo>
                    <a:cubicBezTo>
                      <a:pt x="9236" y="133212"/>
                      <a:pt x="0" y="110914"/>
                      <a:pt x="0" y="87664"/>
                    </a:cubicBezTo>
                    <a:lnTo>
                      <a:pt x="0" y="87664"/>
                    </a:lnTo>
                    <a:cubicBezTo>
                      <a:pt x="0" y="64414"/>
                      <a:pt x="9236" y="42117"/>
                      <a:pt x="25676" y="25676"/>
                    </a:cubicBezTo>
                    <a:cubicBezTo>
                      <a:pt x="42117" y="9236"/>
                      <a:pt x="64414" y="0"/>
                      <a:pt x="87664" y="0"/>
                    </a:cubicBezTo>
                    <a:close/>
                  </a:path>
                </a:pathLst>
              </a:custGeom>
              <a:solidFill>
                <a:srgbClr val="5188CC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998164" cy="22295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349487" y="232781"/>
              <a:ext cx="407380" cy="402936"/>
            </a:xfrm>
            <a:custGeom>
              <a:avLst/>
              <a:gdLst/>
              <a:ahLst/>
              <a:cxnLst/>
              <a:rect r="r" b="b" t="t" l="l"/>
              <a:pathLst>
                <a:path h="402936" w="407380">
                  <a:moveTo>
                    <a:pt x="0" y="0"/>
                  </a:moveTo>
                  <a:lnTo>
                    <a:pt x="407380" y="0"/>
                  </a:lnTo>
                  <a:lnTo>
                    <a:pt x="407380" y="402936"/>
                  </a:lnTo>
                  <a:lnTo>
                    <a:pt x="0" y="4029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1383694" y="232811"/>
              <a:ext cx="2285818" cy="4029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13"/>
                </a:lnSpc>
              </a:pPr>
              <a:r>
                <a:rPr lang="en-US" sz="1900" u="sng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  <a:hlinkClick r:id="rId4" tooltip="https://github.com/Gu-Ramos/MN1-Trabalhos"/>
                </a:rPr>
                <a:t>REPOSITÓRIO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424608" y="-1072654"/>
            <a:ext cx="11438784" cy="2839490"/>
            <a:chOff x="0" y="0"/>
            <a:chExt cx="3012684" cy="74784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012684" cy="747849"/>
            </a:xfrm>
            <a:custGeom>
              <a:avLst/>
              <a:gdLst/>
              <a:ahLst/>
              <a:cxnLst/>
              <a:rect r="r" b="b" t="t" l="l"/>
              <a:pathLst>
                <a:path h="747849" w="3012684">
                  <a:moveTo>
                    <a:pt x="39932" y="0"/>
                  </a:moveTo>
                  <a:lnTo>
                    <a:pt x="2972752" y="0"/>
                  </a:lnTo>
                  <a:cubicBezTo>
                    <a:pt x="2994806" y="0"/>
                    <a:pt x="3012684" y="17878"/>
                    <a:pt x="3012684" y="39932"/>
                  </a:cubicBezTo>
                  <a:lnTo>
                    <a:pt x="3012684" y="707917"/>
                  </a:lnTo>
                  <a:cubicBezTo>
                    <a:pt x="3012684" y="729971"/>
                    <a:pt x="2994806" y="747849"/>
                    <a:pt x="2972752" y="747849"/>
                  </a:cubicBezTo>
                  <a:lnTo>
                    <a:pt x="39932" y="747849"/>
                  </a:lnTo>
                  <a:cubicBezTo>
                    <a:pt x="17878" y="747849"/>
                    <a:pt x="0" y="729971"/>
                    <a:pt x="0" y="707917"/>
                  </a:cubicBezTo>
                  <a:lnTo>
                    <a:pt x="0" y="39932"/>
                  </a:lnTo>
                  <a:cubicBezTo>
                    <a:pt x="0" y="17878"/>
                    <a:pt x="17878" y="0"/>
                    <a:pt x="39932" y="0"/>
                  </a:cubicBezTo>
                  <a:close/>
                </a:path>
              </a:pathLst>
            </a:custGeom>
            <a:solidFill>
              <a:srgbClr val="E1EDFC"/>
            </a:solidFill>
            <a:ln cap="rnd">
              <a:noFill/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3012684" cy="795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395527" y="1028700"/>
            <a:ext cx="1496945" cy="1496945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8673581" y="1447879"/>
            <a:ext cx="940838" cy="658587"/>
          </a:xfrm>
          <a:custGeom>
            <a:avLst/>
            <a:gdLst/>
            <a:ahLst/>
            <a:cxnLst/>
            <a:rect r="r" b="b" t="t" l="l"/>
            <a:pathLst>
              <a:path h="658587" w="940838">
                <a:moveTo>
                  <a:pt x="0" y="0"/>
                </a:moveTo>
                <a:lnTo>
                  <a:pt x="940838" y="0"/>
                </a:lnTo>
                <a:lnTo>
                  <a:pt x="940838" y="658587"/>
                </a:lnTo>
                <a:lnTo>
                  <a:pt x="0" y="6585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424608" y="4750679"/>
            <a:ext cx="1519327" cy="469610"/>
          </a:xfrm>
          <a:custGeom>
            <a:avLst/>
            <a:gdLst/>
            <a:ahLst/>
            <a:cxnLst/>
            <a:rect r="r" b="b" t="t" l="l"/>
            <a:pathLst>
              <a:path h="469610" w="1519327">
                <a:moveTo>
                  <a:pt x="0" y="0"/>
                </a:moveTo>
                <a:lnTo>
                  <a:pt x="1519327" y="0"/>
                </a:lnTo>
                <a:lnTo>
                  <a:pt x="1519327" y="469610"/>
                </a:lnTo>
                <a:lnTo>
                  <a:pt x="0" y="4696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13344065" y="4750679"/>
            <a:ext cx="1519327" cy="469610"/>
          </a:xfrm>
          <a:custGeom>
            <a:avLst/>
            <a:gdLst/>
            <a:ahLst/>
            <a:cxnLst/>
            <a:rect r="r" b="b" t="t" l="l"/>
            <a:pathLst>
              <a:path h="469610" w="1519327">
                <a:moveTo>
                  <a:pt x="1519327" y="0"/>
                </a:moveTo>
                <a:lnTo>
                  <a:pt x="0" y="0"/>
                </a:lnTo>
                <a:lnTo>
                  <a:pt x="0" y="469610"/>
                </a:lnTo>
                <a:lnTo>
                  <a:pt x="1519327" y="469610"/>
                </a:lnTo>
                <a:lnTo>
                  <a:pt x="151932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0" y="8996715"/>
            <a:ext cx="18288000" cy="1290285"/>
            <a:chOff x="0" y="0"/>
            <a:chExt cx="4816593" cy="33982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816592" cy="339828"/>
            </a:xfrm>
            <a:custGeom>
              <a:avLst/>
              <a:gdLst/>
              <a:ahLst/>
              <a:cxnLst/>
              <a:rect r="r" b="b" t="t" l="l"/>
              <a:pathLst>
                <a:path h="33982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39828"/>
                  </a:lnTo>
                  <a:lnTo>
                    <a:pt x="0" y="339828"/>
                  </a:lnTo>
                  <a:close/>
                </a:path>
              </a:pathLst>
            </a:custGeom>
            <a:solidFill>
              <a:srgbClr val="0E2F5F"/>
            </a:solidFill>
            <a:ln cap="sq">
              <a:noFill/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4816593" cy="3874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17814" y="-315404"/>
            <a:ext cx="3964281" cy="10917809"/>
            <a:chOff x="0" y="0"/>
            <a:chExt cx="1044090" cy="2875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4090" cy="2875472"/>
            </a:xfrm>
            <a:custGeom>
              <a:avLst/>
              <a:gdLst/>
              <a:ahLst/>
              <a:cxnLst/>
              <a:rect r="r" b="b" t="t" l="l"/>
              <a:pathLst>
                <a:path h="2875472" w="1044090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044090" cy="29326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867766" y="-1614217"/>
            <a:ext cx="3735531" cy="373553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5400000">
            <a:off x="2912435" y="3885883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400000">
            <a:off x="2912435" y="4511390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2912435" y="5136627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400000">
            <a:off x="2912435" y="5762133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5400000">
            <a:off x="2912435" y="6387370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699067" y="1028700"/>
            <a:ext cx="6144938" cy="8296434"/>
          </a:xfrm>
          <a:custGeom>
            <a:avLst/>
            <a:gdLst/>
            <a:ahLst/>
            <a:cxnLst/>
            <a:rect r="r" b="b" t="t" l="l"/>
            <a:pathLst>
              <a:path h="8296434" w="6144938">
                <a:moveTo>
                  <a:pt x="0" y="0"/>
                </a:moveTo>
                <a:lnTo>
                  <a:pt x="6144938" y="0"/>
                </a:lnTo>
                <a:lnTo>
                  <a:pt x="6144938" y="8296434"/>
                </a:lnTo>
                <a:lnTo>
                  <a:pt x="0" y="82964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938" t="0" r="-135083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663160" y="1641132"/>
            <a:ext cx="6760246" cy="1242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48"/>
              </a:lnSpc>
              <a:spcBef>
                <a:spcPct val="0"/>
              </a:spcBef>
            </a:pPr>
            <a:r>
              <a:rPr lang="en-US" b="true" sz="732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Overview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663160" y="3684855"/>
            <a:ext cx="3773019" cy="683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5"/>
              </a:lnSpc>
              <a:spcBef>
                <a:spcPct val="0"/>
              </a:spcBef>
            </a:pPr>
            <a:r>
              <a:rPr lang="en-US" sz="3853" spc="-7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Introdução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483149" y="3684855"/>
            <a:ext cx="660851" cy="683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395"/>
              </a:lnSpc>
              <a:spcBef>
                <a:spcPct val="0"/>
              </a:spcBef>
            </a:pPr>
            <a:r>
              <a:rPr lang="en-US" sz="3853" spc="-7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663160" y="4310362"/>
            <a:ext cx="4143021" cy="683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5"/>
              </a:lnSpc>
              <a:spcBef>
                <a:spcPct val="0"/>
              </a:spcBef>
            </a:pPr>
            <a:r>
              <a:rPr lang="en-US" sz="3853" spc="-7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Metodologia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483149" y="4310362"/>
            <a:ext cx="660851" cy="683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395"/>
              </a:lnSpc>
              <a:spcBef>
                <a:spcPct val="0"/>
              </a:spcBef>
            </a:pPr>
            <a:r>
              <a:rPr lang="en-US" sz="3853" spc="-7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663160" y="4935599"/>
            <a:ext cx="4652520" cy="683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5"/>
              </a:lnSpc>
              <a:spcBef>
                <a:spcPct val="0"/>
              </a:spcBef>
            </a:pPr>
            <a:r>
              <a:rPr lang="en-US" sz="3853" spc="-7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Desenvolvimento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483149" y="4935599"/>
            <a:ext cx="660851" cy="683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395"/>
              </a:lnSpc>
              <a:spcBef>
                <a:spcPct val="0"/>
              </a:spcBef>
            </a:pPr>
            <a:r>
              <a:rPr lang="en-US" sz="3853" spc="-7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07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663160" y="5561105"/>
            <a:ext cx="4397771" cy="683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5"/>
              </a:lnSpc>
              <a:spcBef>
                <a:spcPct val="0"/>
              </a:spcBef>
            </a:pPr>
            <a:r>
              <a:rPr lang="en-US" sz="3853" spc="-7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Conclusão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483149" y="5561105"/>
            <a:ext cx="660851" cy="683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395"/>
              </a:lnSpc>
              <a:spcBef>
                <a:spcPct val="0"/>
              </a:spcBef>
            </a:pPr>
            <a:r>
              <a:rPr lang="en-US" sz="3853" spc="-7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11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663160" y="6186342"/>
            <a:ext cx="4579735" cy="683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5"/>
              </a:lnSpc>
              <a:spcBef>
                <a:spcPct val="0"/>
              </a:spcBef>
            </a:pPr>
            <a:r>
              <a:rPr lang="en-US" sz="3853" spc="-7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Referências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483149" y="6186342"/>
            <a:ext cx="660851" cy="683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395"/>
              </a:lnSpc>
              <a:spcBef>
                <a:spcPct val="0"/>
              </a:spcBef>
            </a:pPr>
            <a:r>
              <a:rPr lang="en-US" sz="3853" spc="-7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13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3839718" y="8403034"/>
            <a:ext cx="3789904" cy="665701"/>
            <a:chOff x="0" y="0"/>
            <a:chExt cx="5053205" cy="887601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5053205" cy="887601"/>
              <a:chOff x="0" y="0"/>
              <a:chExt cx="998164" cy="175329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998164" cy="175329"/>
              </a:xfrm>
              <a:custGeom>
                <a:avLst/>
                <a:gdLst/>
                <a:ahLst/>
                <a:cxnLst/>
                <a:rect r="r" b="b" t="t" l="l"/>
                <a:pathLst>
                  <a:path h="175329" w="998164">
                    <a:moveTo>
                      <a:pt x="87664" y="0"/>
                    </a:moveTo>
                    <a:lnTo>
                      <a:pt x="910500" y="0"/>
                    </a:lnTo>
                    <a:cubicBezTo>
                      <a:pt x="958915" y="0"/>
                      <a:pt x="998164" y="39249"/>
                      <a:pt x="998164" y="87664"/>
                    </a:cubicBezTo>
                    <a:lnTo>
                      <a:pt x="998164" y="87664"/>
                    </a:lnTo>
                    <a:cubicBezTo>
                      <a:pt x="998164" y="110914"/>
                      <a:pt x="988928" y="133212"/>
                      <a:pt x="972488" y="149652"/>
                    </a:cubicBezTo>
                    <a:cubicBezTo>
                      <a:pt x="956048" y="166093"/>
                      <a:pt x="933750" y="175329"/>
                      <a:pt x="910500" y="175329"/>
                    </a:cubicBezTo>
                    <a:lnTo>
                      <a:pt x="87664" y="175329"/>
                    </a:lnTo>
                    <a:cubicBezTo>
                      <a:pt x="64414" y="175329"/>
                      <a:pt x="42117" y="166093"/>
                      <a:pt x="25676" y="149652"/>
                    </a:cubicBezTo>
                    <a:cubicBezTo>
                      <a:pt x="9236" y="133212"/>
                      <a:pt x="0" y="110914"/>
                      <a:pt x="0" y="87664"/>
                    </a:cubicBezTo>
                    <a:lnTo>
                      <a:pt x="0" y="87664"/>
                    </a:lnTo>
                    <a:cubicBezTo>
                      <a:pt x="0" y="64414"/>
                      <a:pt x="9236" y="42117"/>
                      <a:pt x="25676" y="25676"/>
                    </a:cubicBezTo>
                    <a:cubicBezTo>
                      <a:pt x="42117" y="9236"/>
                      <a:pt x="64414" y="0"/>
                      <a:pt x="87664" y="0"/>
                    </a:cubicBezTo>
                    <a:close/>
                  </a:path>
                </a:pathLst>
              </a:custGeom>
              <a:solidFill>
                <a:srgbClr val="145DA0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47625"/>
                <a:ext cx="998164" cy="22295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  <p:sp>
          <p:nvSpPr>
            <p:cNvPr name="Freeform 29" id="29"/>
            <p:cNvSpPr/>
            <p:nvPr/>
          </p:nvSpPr>
          <p:spPr>
            <a:xfrm flipH="false" flipV="false" rot="0">
              <a:off x="349487" y="232781"/>
              <a:ext cx="407380" cy="402936"/>
            </a:xfrm>
            <a:custGeom>
              <a:avLst/>
              <a:gdLst/>
              <a:ahLst/>
              <a:cxnLst/>
              <a:rect r="r" b="b" t="t" l="l"/>
              <a:pathLst>
                <a:path h="402936" w="407380">
                  <a:moveTo>
                    <a:pt x="0" y="0"/>
                  </a:moveTo>
                  <a:lnTo>
                    <a:pt x="407380" y="0"/>
                  </a:lnTo>
                  <a:lnTo>
                    <a:pt x="407380" y="402936"/>
                  </a:lnTo>
                  <a:lnTo>
                    <a:pt x="0" y="4029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0" id="30"/>
            <p:cNvSpPr txBox="true"/>
            <p:nvPr/>
          </p:nvSpPr>
          <p:spPr>
            <a:xfrm rot="0">
              <a:off x="1383694" y="232811"/>
              <a:ext cx="2285818" cy="4029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13"/>
                </a:lnSpc>
              </a:pPr>
              <a:r>
                <a:rPr lang="en-US" sz="1900" u="sng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  <a:hlinkClick r:id="rId7" tooltip="https://github.com/Gu-Ramos/MN1-Trabalhos"/>
                </a:rPr>
                <a:t>REPOSITÓRIO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6631651" y="-1677547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3" y="0"/>
                </a:lnTo>
                <a:lnTo>
                  <a:pt x="5050543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87820" y="4392170"/>
            <a:ext cx="5650143" cy="5894830"/>
            <a:chOff x="0" y="0"/>
            <a:chExt cx="1488104" cy="155254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88104" cy="1552548"/>
            </a:xfrm>
            <a:custGeom>
              <a:avLst/>
              <a:gdLst/>
              <a:ahLst/>
              <a:cxnLst/>
              <a:rect r="r" b="b" t="t" l="l"/>
              <a:pathLst>
                <a:path h="1552548" w="1488104">
                  <a:moveTo>
                    <a:pt x="0" y="0"/>
                  </a:moveTo>
                  <a:lnTo>
                    <a:pt x="1488104" y="0"/>
                  </a:lnTo>
                  <a:lnTo>
                    <a:pt x="1488104" y="1552548"/>
                  </a:lnTo>
                  <a:lnTo>
                    <a:pt x="0" y="1552548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488104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87820" y="1689442"/>
            <a:ext cx="5650143" cy="565014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25046" t="0" r="-25046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4007526" y="1028700"/>
            <a:ext cx="1858734" cy="185873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2F5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4794018" y="1509529"/>
            <a:ext cx="600038" cy="897076"/>
          </a:xfrm>
          <a:custGeom>
            <a:avLst/>
            <a:gdLst/>
            <a:ahLst/>
            <a:cxnLst/>
            <a:rect r="r" b="b" t="t" l="l"/>
            <a:pathLst>
              <a:path h="897076" w="600038">
                <a:moveTo>
                  <a:pt x="0" y="0"/>
                </a:moveTo>
                <a:lnTo>
                  <a:pt x="600039" y="0"/>
                </a:lnTo>
                <a:lnTo>
                  <a:pt x="600039" y="897076"/>
                </a:lnTo>
                <a:lnTo>
                  <a:pt x="0" y="8970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638038" y="9007545"/>
            <a:ext cx="2763919" cy="882511"/>
          </a:xfrm>
          <a:custGeom>
            <a:avLst/>
            <a:gdLst/>
            <a:ahLst/>
            <a:cxnLst/>
            <a:rect r="r" b="b" t="t" l="l"/>
            <a:pathLst>
              <a:path h="882511" w="2763919">
                <a:moveTo>
                  <a:pt x="0" y="0"/>
                </a:moveTo>
                <a:lnTo>
                  <a:pt x="2763919" y="0"/>
                </a:lnTo>
                <a:lnTo>
                  <a:pt x="2763919" y="882510"/>
                </a:lnTo>
                <a:lnTo>
                  <a:pt x="0" y="8825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811236" y="9219533"/>
            <a:ext cx="1483489" cy="458533"/>
          </a:xfrm>
          <a:custGeom>
            <a:avLst/>
            <a:gdLst/>
            <a:ahLst/>
            <a:cxnLst/>
            <a:rect r="r" b="b" t="t" l="l"/>
            <a:pathLst>
              <a:path h="458533" w="1483489">
                <a:moveTo>
                  <a:pt x="0" y="0"/>
                </a:moveTo>
                <a:lnTo>
                  <a:pt x="1483489" y="0"/>
                </a:lnTo>
                <a:lnTo>
                  <a:pt x="1483489" y="458534"/>
                </a:lnTo>
                <a:lnTo>
                  <a:pt x="0" y="4585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15298850" y="762708"/>
            <a:ext cx="1025128" cy="1025128"/>
          </a:xfrm>
          <a:custGeom>
            <a:avLst/>
            <a:gdLst/>
            <a:ahLst/>
            <a:cxnLst/>
            <a:rect r="r" b="b" t="t" l="l"/>
            <a:pathLst>
              <a:path h="1025128" w="1025128">
                <a:moveTo>
                  <a:pt x="0" y="0"/>
                </a:moveTo>
                <a:lnTo>
                  <a:pt x="1025127" y="0"/>
                </a:lnTo>
                <a:lnTo>
                  <a:pt x="1025127" y="1025128"/>
                </a:lnTo>
                <a:lnTo>
                  <a:pt x="0" y="1025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638038" y="2384155"/>
            <a:ext cx="9517407" cy="6230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Os métodos numéricos </a:t>
            </a: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são ferramentas essenciais e eficazes para encontrar soluções aproximadas em diversos tipos de problemas.</a:t>
            </a:r>
            <a:r>
              <a:rPr lang="en-US" sz="2200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 Com isso, estamos lidando com a</a:t>
            </a: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 descrição do comportamento de um pêndulo, cujos movimentos podem ser modelados por meio de equações diferenciais.</a:t>
            </a:r>
          </a:p>
          <a:p>
            <a:pPr algn="just">
              <a:lnSpc>
                <a:spcPts val="3080"/>
              </a:lnSpc>
            </a:pPr>
            <a:r>
              <a:rPr lang="en-US" sz="2200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 </a:t>
            </a:r>
          </a:p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Neste trabalho, </a:t>
            </a: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o foco está na utilização do Método de Newton-Raphson, com uma modificação específica.</a:t>
            </a:r>
            <a:r>
              <a:rPr lang="en-US" sz="2200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 Esse método permite determinar as </a:t>
            </a: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raízes de uma função de forma iterativa e eficiente. Contudo, devido à necessidade de calcular o deslocamento </a:t>
            </a:r>
            <a:r>
              <a:rPr lang="en-US" b="true" sz="2200" i="true">
                <a:solidFill>
                  <a:srgbClr val="021828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d </a:t>
            </a: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a partir de um polinômio específico, </a:t>
            </a:r>
            <a:r>
              <a:rPr lang="en-US" sz="2200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será empregada uma versão adaptada do método.</a:t>
            </a:r>
          </a:p>
          <a:p>
            <a:pPr algn="just">
              <a:lnSpc>
                <a:spcPts val="3080"/>
              </a:lnSpc>
            </a:pPr>
          </a:p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O </a:t>
            </a: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objetivo </a:t>
            </a:r>
            <a:r>
              <a:rPr lang="en-US" sz="2200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deste trabalho é </a:t>
            </a: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desenvolver um sistema computacional que implemente tanto a versão original quanto a variante modificada do Método de Newton.</a:t>
            </a:r>
            <a:r>
              <a:rPr lang="en-US" sz="2200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38038" y="1177949"/>
            <a:ext cx="8508411" cy="965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19"/>
              </a:lnSpc>
            </a:pPr>
            <a:r>
              <a:rPr lang="en-US" b="true" sz="5999">
                <a:solidFill>
                  <a:srgbClr val="021828"/>
                </a:solidFill>
                <a:latin typeface="Barlow Condensed Heavy"/>
                <a:ea typeface="Barlow Condensed Heavy"/>
                <a:cs typeface="Barlow Condensed Heavy"/>
                <a:sym typeface="Barlow Condensed Heavy"/>
              </a:rPr>
              <a:t>INTRODUÇÃO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55657" y="6138543"/>
            <a:ext cx="5650143" cy="3676462"/>
            <a:chOff x="0" y="0"/>
            <a:chExt cx="1488104" cy="9682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88104" cy="968286"/>
            </a:xfrm>
            <a:custGeom>
              <a:avLst/>
              <a:gdLst/>
              <a:ahLst/>
              <a:cxnLst/>
              <a:rect r="r" b="b" t="t" l="l"/>
              <a:pathLst>
                <a:path h="968286" w="1488104">
                  <a:moveTo>
                    <a:pt x="0" y="0"/>
                  </a:moveTo>
                  <a:lnTo>
                    <a:pt x="1488104" y="0"/>
                  </a:lnTo>
                  <a:lnTo>
                    <a:pt x="1488104" y="968286"/>
                  </a:lnTo>
                  <a:lnTo>
                    <a:pt x="0" y="968286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488104" cy="1015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32641" y="6138543"/>
            <a:ext cx="3676462" cy="367646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38888" t="0" r="-38888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2367814" y="-1481989"/>
            <a:ext cx="3691868" cy="3691868"/>
          </a:xfrm>
          <a:custGeom>
            <a:avLst/>
            <a:gdLst/>
            <a:ahLst/>
            <a:cxnLst/>
            <a:rect r="r" b="b" t="t" l="l"/>
            <a:pathLst>
              <a:path h="3691868" w="3691868">
                <a:moveTo>
                  <a:pt x="0" y="0"/>
                </a:moveTo>
                <a:lnTo>
                  <a:pt x="3691867" y="0"/>
                </a:lnTo>
                <a:lnTo>
                  <a:pt x="3691867" y="3691868"/>
                </a:lnTo>
                <a:lnTo>
                  <a:pt x="0" y="36918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4384203" y="0"/>
            <a:ext cx="3903797" cy="10287000"/>
            <a:chOff x="0" y="0"/>
            <a:chExt cx="604800" cy="15937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04800" cy="1593725"/>
            </a:xfrm>
            <a:custGeom>
              <a:avLst/>
              <a:gdLst/>
              <a:ahLst/>
              <a:cxnLst/>
              <a:rect r="r" b="b" t="t" l="l"/>
              <a:pathLst>
                <a:path h="1593725" w="604800">
                  <a:moveTo>
                    <a:pt x="0" y="0"/>
                  </a:moveTo>
                  <a:lnTo>
                    <a:pt x="604800" y="0"/>
                  </a:lnTo>
                  <a:lnTo>
                    <a:pt x="604800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5"/>
              <a:stretch>
                <a:fillRect l="-219305" t="0" r="-149161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028700" y="7808732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000125"/>
            <a:ext cx="6654579" cy="78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50"/>
              </a:lnSpc>
              <a:spcBef>
                <a:spcPct val="0"/>
              </a:spcBef>
            </a:pPr>
            <a:r>
              <a:rPr lang="en-US" b="true" sz="5000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Metodologia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1936750"/>
            <a:ext cx="5580403" cy="3887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O trabalho foi dividido entre os membros da equipe e consistiu em uma série de etapas, nas quais foram aplicadas ferramentas numéricas e computacionais, com o objetivo de analisar o comportamento do pêndulo e comparar os métodos utilizados. As implementações foram desenvolvidas no editor de código-fonte Visual Studio Code, usando as linguagens C++ em ambientes Linux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7285378" y="1028700"/>
            <a:ext cx="6593951" cy="8826521"/>
            <a:chOff x="0" y="0"/>
            <a:chExt cx="8791934" cy="11768694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1166187" y="3467654"/>
              <a:ext cx="7625747" cy="926940"/>
              <a:chOff x="0" y="0"/>
              <a:chExt cx="1506320" cy="183099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506320" cy="183099"/>
              </a:xfrm>
              <a:custGeom>
                <a:avLst/>
                <a:gdLst/>
                <a:ahLst/>
                <a:cxnLst/>
                <a:rect r="r" b="b" t="t" l="l"/>
                <a:pathLst>
                  <a:path h="183099" w="1506320">
                    <a:moveTo>
                      <a:pt x="69036" y="0"/>
                    </a:moveTo>
                    <a:lnTo>
                      <a:pt x="1437284" y="0"/>
                    </a:lnTo>
                    <a:cubicBezTo>
                      <a:pt x="1455594" y="0"/>
                      <a:pt x="1473153" y="7273"/>
                      <a:pt x="1486100" y="20220"/>
                    </a:cubicBezTo>
                    <a:cubicBezTo>
                      <a:pt x="1499047" y="33167"/>
                      <a:pt x="1506320" y="50726"/>
                      <a:pt x="1506320" y="69036"/>
                    </a:cubicBezTo>
                    <a:lnTo>
                      <a:pt x="1506320" y="114063"/>
                    </a:lnTo>
                    <a:cubicBezTo>
                      <a:pt x="1506320" y="152191"/>
                      <a:pt x="1475412" y="183099"/>
                      <a:pt x="1437284" y="183099"/>
                    </a:cubicBezTo>
                    <a:lnTo>
                      <a:pt x="69036" y="183099"/>
                    </a:lnTo>
                    <a:cubicBezTo>
                      <a:pt x="50726" y="183099"/>
                      <a:pt x="33167" y="175826"/>
                      <a:pt x="20220" y="162879"/>
                    </a:cubicBezTo>
                    <a:cubicBezTo>
                      <a:pt x="7273" y="149932"/>
                      <a:pt x="0" y="132373"/>
                      <a:pt x="0" y="114063"/>
                    </a:cubicBezTo>
                    <a:lnTo>
                      <a:pt x="0" y="69036"/>
                    </a:lnTo>
                    <a:cubicBezTo>
                      <a:pt x="0" y="30908"/>
                      <a:pt x="30908" y="0"/>
                      <a:pt x="69036" y="0"/>
                    </a:cubicBezTo>
                    <a:close/>
                  </a:path>
                </a:pathLst>
              </a:custGeom>
              <a:solidFill>
                <a:srgbClr val="3A577B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47625"/>
                <a:ext cx="1506320" cy="23072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1118473" y="8808719"/>
              <a:ext cx="7673461" cy="893790"/>
              <a:chOff x="0" y="0"/>
              <a:chExt cx="1515745" cy="176551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515745" cy="176551"/>
              </a:xfrm>
              <a:custGeom>
                <a:avLst/>
                <a:gdLst/>
                <a:ahLst/>
                <a:cxnLst/>
                <a:rect r="r" b="b" t="t" l="l"/>
                <a:pathLst>
                  <a:path h="176551" w="1515745">
                    <a:moveTo>
                      <a:pt x="68607" y="0"/>
                    </a:moveTo>
                    <a:lnTo>
                      <a:pt x="1447139" y="0"/>
                    </a:lnTo>
                    <a:cubicBezTo>
                      <a:pt x="1485029" y="0"/>
                      <a:pt x="1515745" y="30716"/>
                      <a:pt x="1515745" y="68607"/>
                    </a:cubicBezTo>
                    <a:lnTo>
                      <a:pt x="1515745" y="107944"/>
                    </a:lnTo>
                    <a:cubicBezTo>
                      <a:pt x="1515745" y="145835"/>
                      <a:pt x="1485029" y="176551"/>
                      <a:pt x="1447139" y="176551"/>
                    </a:cubicBezTo>
                    <a:lnTo>
                      <a:pt x="68607" y="176551"/>
                    </a:lnTo>
                    <a:cubicBezTo>
                      <a:pt x="30716" y="176551"/>
                      <a:pt x="0" y="145835"/>
                      <a:pt x="0" y="107944"/>
                    </a:cubicBezTo>
                    <a:lnTo>
                      <a:pt x="0" y="68607"/>
                    </a:lnTo>
                    <a:cubicBezTo>
                      <a:pt x="0" y="30716"/>
                      <a:pt x="30716" y="0"/>
                      <a:pt x="68607" y="0"/>
                    </a:cubicBezTo>
                    <a:close/>
                  </a:path>
                </a:pathLst>
              </a:custGeom>
              <a:solidFill>
                <a:srgbClr val="3A577B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47625"/>
                <a:ext cx="1515745" cy="22417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1179829" y="0"/>
              <a:ext cx="7612106" cy="887601"/>
              <a:chOff x="0" y="0"/>
              <a:chExt cx="1503626" cy="175329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503626" cy="175329"/>
              </a:xfrm>
              <a:custGeom>
                <a:avLst/>
                <a:gdLst/>
                <a:ahLst/>
                <a:cxnLst/>
                <a:rect r="r" b="b" t="t" l="l"/>
                <a:pathLst>
                  <a:path h="175329" w="1503626">
                    <a:moveTo>
                      <a:pt x="69160" y="0"/>
                    </a:moveTo>
                    <a:lnTo>
                      <a:pt x="1434466" y="0"/>
                    </a:lnTo>
                    <a:cubicBezTo>
                      <a:pt x="1472662" y="0"/>
                      <a:pt x="1503626" y="30964"/>
                      <a:pt x="1503626" y="69160"/>
                    </a:cubicBezTo>
                    <a:lnTo>
                      <a:pt x="1503626" y="106169"/>
                    </a:lnTo>
                    <a:cubicBezTo>
                      <a:pt x="1503626" y="144365"/>
                      <a:pt x="1472662" y="175329"/>
                      <a:pt x="1434466" y="175329"/>
                    </a:cubicBezTo>
                    <a:lnTo>
                      <a:pt x="69160" y="175329"/>
                    </a:lnTo>
                    <a:cubicBezTo>
                      <a:pt x="30964" y="175329"/>
                      <a:pt x="0" y="144365"/>
                      <a:pt x="0" y="106169"/>
                    </a:cubicBezTo>
                    <a:lnTo>
                      <a:pt x="0" y="69160"/>
                    </a:lnTo>
                    <a:cubicBezTo>
                      <a:pt x="0" y="30964"/>
                      <a:pt x="30964" y="0"/>
                      <a:pt x="69160" y="0"/>
                    </a:cubicBezTo>
                    <a:close/>
                  </a:path>
                </a:pathLst>
              </a:custGeom>
              <a:solidFill>
                <a:srgbClr val="3A577B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47625"/>
                <a:ext cx="1503626" cy="22295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87601" cy="887601"/>
            </a:xfrm>
            <a:custGeom>
              <a:avLst/>
              <a:gdLst/>
              <a:ahLst/>
              <a:cxnLst/>
              <a:rect r="r" b="b" t="t" l="l"/>
              <a:pathLst>
                <a:path h="887601" w="887601">
                  <a:moveTo>
                    <a:pt x="0" y="0"/>
                  </a:moveTo>
                  <a:lnTo>
                    <a:pt x="887601" y="0"/>
                  </a:lnTo>
                  <a:lnTo>
                    <a:pt x="887601" y="887601"/>
                  </a:lnTo>
                  <a:lnTo>
                    <a:pt x="0" y="8876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3467654"/>
              <a:ext cx="887601" cy="887601"/>
            </a:xfrm>
            <a:custGeom>
              <a:avLst/>
              <a:gdLst/>
              <a:ahLst/>
              <a:cxnLst/>
              <a:rect r="r" b="b" t="t" l="l"/>
              <a:pathLst>
                <a:path h="887601" w="887601">
                  <a:moveTo>
                    <a:pt x="0" y="0"/>
                  </a:moveTo>
                  <a:lnTo>
                    <a:pt x="887601" y="0"/>
                  </a:lnTo>
                  <a:lnTo>
                    <a:pt x="887601" y="887601"/>
                  </a:lnTo>
                  <a:lnTo>
                    <a:pt x="0" y="8876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8814908"/>
              <a:ext cx="887601" cy="887601"/>
            </a:xfrm>
            <a:custGeom>
              <a:avLst/>
              <a:gdLst/>
              <a:ahLst/>
              <a:cxnLst/>
              <a:rect r="r" b="b" t="t" l="l"/>
              <a:pathLst>
                <a:path h="887601" w="887601">
                  <a:moveTo>
                    <a:pt x="0" y="0"/>
                  </a:moveTo>
                  <a:lnTo>
                    <a:pt x="887601" y="0"/>
                  </a:lnTo>
                  <a:lnTo>
                    <a:pt x="887601" y="887601"/>
                  </a:lnTo>
                  <a:lnTo>
                    <a:pt x="0" y="8876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6" id="26"/>
            <p:cNvSpPr txBox="true"/>
            <p:nvPr/>
          </p:nvSpPr>
          <p:spPr>
            <a:xfrm rot="0">
              <a:off x="1178131" y="1112865"/>
              <a:ext cx="7613803" cy="18594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800"/>
                </a:lnSpc>
              </a:pPr>
              <a:r>
                <a:rPr lang="en-US" sz="2000">
                  <a:solidFill>
                    <a:srgbClr val="0E2F5F"/>
                  </a:solidFill>
                  <a:latin typeface="Aileron"/>
                  <a:ea typeface="Aileron"/>
                  <a:cs typeface="Aileron"/>
                  <a:sym typeface="Aileron"/>
                </a:rPr>
                <a:t>Consistiu na </a:t>
              </a:r>
              <a:r>
                <a:rPr lang="en-US" sz="2000" b="true">
                  <a:solidFill>
                    <a:srgbClr val="0E2F5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implementação do Método de Newton original e de uma versão modificada,</a:t>
              </a:r>
              <a:r>
                <a:rPr lang="en-US" sz="2000">
                  <a:solidFill>
                    <a:srgbClr val="0E2F5F"/>
                  </a:solidFill>
                  <a:latin typeface="Aileron"/>
                  <a:ea typeface="Aileron"/>
                  <a:cs typeface="Aileron"/>
                  <a:sym typeface="Aileron"/>
                </a:rPr>
                <a:t> juntamente com o algoritmo para calcular numericamente a derivada da função f(d)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1894558" y="3642364"/>
              <a:ext cx="6121292" cy="4842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80"/>
                </a:lnSpc>
                <a:spcBef>
                  <a:spcPct val="0"/>
                </a:spcBef>
              </a:pPr>
              <a:r>
                <a:rPr lang="en-US" b="true" sz="2200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Testes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1894558" y="8997513"/>
              <a:ext cx="6121292" cy="4842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80"/>
                </a:lnSpc>
                <a:spcBef>
                  <a:spcPct val="0"/>
                </a:spcBef>
              </a:pPr>
              <a:r>
                <a:rPr lang="en-US" b="true" sz="2200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Análise 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3345960" y="193599"/>
              <a:ext cx="3279842" cy="4842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 b="true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Implementações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1196865" y="4574330"/>
              <a:ext cx="7595069" cy="37390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800"/>
                </a:lnSpc>
              </a:pPr>
              <a:r>
                <a:rPr lang="en-US" sz="2000">
                  <a:solidFill>
                    <a:srgbClr val="0E2F5F"/>
                  </a:solidFill>
                  <a:latin typeface="Aileron"/>
                  <a:ea typeface="Aileron"/>
                  <a:cs typeface="Aileron"/>
                  <a:sym typeface="Aileron"/>
                </a:rPr>
                <a:t>Os resultados foram </a:t>
              </a:r>
              <a:r>
                <a:rPr lang="en-US" sz="2000" b="true">
                  <a:solidFill>
                    <a:srgbClr val="0E2F5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testados utilizando valores específicos dos parâmetros</a:t>
              </a:r>
              <a:r>
                <a:rPr lang="en-US" sz="2000">
                  <a:solidFill>
                    <a:srgbClr val="0E2F5F"/>
                  </a:solidFill>
                  <a:latin typeface="Aileron"/>
                  <a:ea typeface="Aileron"/>
                  <a:cs typeface="Aileron"/>
                  <a:sym typeface="Aileron"/>
                </a:rPr>
                <a:t>, e do erro ϵ, sendo apresentados em quadros de resposta e comparativos.  Além disso, realizamos </a:t>
              </a:r>
              <a:r>
                <a:rPr lang="en-US" sz="2000" b="true">
                  <a:solidFill>
                    <a:srgbClr val="0E2F5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cálculos manuais para fins de comparação </a:t>
              </a:r>
              <a:r>
                <a:rPr lang="en-US" sz="2000">
                  <a:solidFill>
                    <a:srgbClr val="0E2F5F"/>
                  </a:solidFill>
                  <a:latin typeface="Aileron"/>
                  <a:ea typeface="Aileron"/>
                  <a:cs typeface="Aileron"/>
                  <a:sym typeface="Aileron"/>
                </a:rPr>
                <a:t>com o output, em conjunto com o uso de ferramentas já existentes na internet que realizam o mesmo cálculo.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1181526" y="9909205"/>
              <a:ext cx="7610408" cy="18594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800"/>
                </a:lnSpc>
              </a:pPr>
              <a:r>
                <a:rPr lang="en-US" sz="2000">
                  <a:solidFill>
                    <a:srgbClr val="0E2F5F"/>
                  </a:solidFill>
                  <a:latin typeface="Aileron"/>
                  <a:ea typeface="Aileron"/>
                  <a:cs typeface="Aileron"/>
                  <a:sym typeface="Aileron"/>
                </a:rPr>
                <a:t>Observando a </a:t>
              </a:r>
              <a:r>
                <a:rPr lang="en-US" sz="2000" b="true">
                  <a:solidFill>
                    <a:srgbClr val="0E2F5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influência da variação dos parâmetros nos resultados obtidos</a:t>
              </a:r>
              <a:r>
                <a:rPr lang="en-US" sz="2000">
                  <a:solidFill>
                    <a:srgbClr val="0E2F5F"/>
                  </a:solidFill>
                  <a:latin typeface="Aileron"/>
                  <a:ea typeface="Aileron"/>
                  <a:cs typeface="Aileron"/>
                  <a:sym typeface="Aileron"/>
                </a:rPr>
                <a:t>, buscando compreender o comportamento do problema sob diferentes condições.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83057" y="-1907518"/>
            <a:ext cx="3691868" cy="3691868"/>
          </a:xfrm>
          <a:custGeom>
            <a:avLst/>
            <a:gdLst/>
            <a:ahLst/>
            <a:cxnLst/>
            <a:rect r="r" b="b" t="t" l="l"/>
            <a:pathLst>
              <a:path h="3691868" w="3691868">
                <a:moveTo>
                  <a:pt x="0" y="0"/>
                </a:moveTo>
                <a:lnTo>
                  <a:pt x="3691868" y="0"/>
                </a:lnTo>
                <a:lnTo>
                  <a:pt x="3691868" y="3691868"/>
                </a:lnTo>
                <a:lnTo>
                  <a:pt x="0" y="3691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04916" y="8401197"/>
            <a:ext cx="5709079" cy="1056226"/>
            <a:chOff x="0" y="0"/>
            <a:chExt cx="7612106" cy="1408301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7612106" cy="1408301"/>
              <a:chOff x="0" y="0"/>
              <a:chExt cx="1503626" cy="27818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503626" cy="278183"/>
              </a:xfrm>
              <a:custGeom>
                <a:avLst/>
                <a:gdLst/>
                <a:ahLst/>
                <a:cxnLst/>
                <a:rect r="r" b="b" t="t" l="l"/>
                <a:pathLst>
                  <a:path h="278183" w="1503626">
                    <a:moveTo>
                      <a:pt x="69160" y="0"/>
                    </a:moveTo>
                    <a:lnTo>
                      <a:pt x="1434466" y="0"/>
                    </a:lnTo>
                    <a:cubicBezTo>
                      <a:pt x="1472662" y="0"/>
                      <a:pt x="1503626" y="30964"/>
                      <a:pt x="1503626" y="69160"/>
                    </a:cubicBezTo>
                    <a:lnTo>
                      <a:pt x="1503626" y="209023"/>
                    </a:lnTo>
                    <a:cubicBezTo>
                      <a:pt x="1503626" y="247219"/>
                      <a:pt x="1472662" y="278183"/>
                      <a:pt x="1434466" y="278183"/>
                    </a:cubicBezTo>
                    <a:lnTo>
                      <a:pt x="69160" y="278183"/>
                    </a:lnTo>
                    <a:cubicBezTo>
                      <a:pt x="30964" y="278183"/>
                      <a:pt x="0" y="247219"/>
                      <a:pt x="0" y="209023"/>
                    </a:cubicBezTo>
                    <a:lnTo>
                      <a:pt x="0" y="69160"/>
                    </a:lnTo>
                    <a:cubicBezTo>
                      <a:pt x="0" y="30964"/>
                      <a:pt x="30964" y="0"/>
                      <a:pt x="69160" y="0"/>
                    </a:cubicBezTo>
                    <a:close/>
                  </a:path>
                </a:pathLst>
              </a:custGeom>
              <a:solidFill>
                <a:srgbClr val="3A577B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1503626" cy="3258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2166132" y="193599"/>
              <a:ext cx="3279842" cy="10049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 b="true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Gráfico  - Sites (Item D)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445805" y="435218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7"/>
                </a:lnTo>
                <a:lnTo>
                  <a:pt x="0" y="3790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5400000">
            <a:off x="7187802" y="2132421"/>
            <a:ext cx="3964281" cy="19027424"/>
            <a:chOff x="0" y="0"/>
            <a:chExt cx="1044090" cy="501133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44090" cy="5011338"/>
            </a:xfrm>
            <a:custGeom>
              <a:avLst/>
              <a:gdLst/>
              <a:ahLst/>
              <a:cxnLst/>
              <a:rect r="r" b="b" t="t" l="l"/>
              <a:pathLst>
                <a:path h="5011338" w="1044090">
                  <a:moveTo>
                    <a:pt x="0" y="0"/>
                  </a:moveTo>
                  <a:lnTo>
                    <a:pt x="1044090" y="0"/>
                  </a:lnTo>
                  <a:lnTo>
                    <a:pt x="1044090" y="5011338"/>
                  </a:lnTo>
                  <a:lnTo>
                    <a:pt x="0" y="5011338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044090" cy="5068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626380" y="8401197"/>
            <a:ext cx="5709079" cy="1056226"/>
            <a:chOff x="0" y="0"/>
            <a:chExt cx="7612106" cy="1408301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7612106" cy="1408301"/>
              <a:chOff x="0" y="0"/>
              <a:chExt cx="1503626" cy="278183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503626" cy="278183"/>
              </a:xfrm>
              <a:custGeom>
                <a:avLst/>
                <a:gdLst/>
                <a:ahLst/>
                <a:cxnLst/>
                <a:rect r="r" b="b" t="t" l="l"/>
                <a:pathLst>
                  <a:path h="278183" w="1503626">
                    <a:moveTo>
                      <a:pt x="69160" y="0"/>
                    </a:moveTo>
                    <a:lnTo>
                      <a:pt x="1434466" y="0"/>
                    </a:lnTo>
                    <a:cubicBezTo>
                      <a:pt x="1472662" y="0"/>
                      <a:pt x="1503626" y="30964"/>
                      <a:pt x="1503626" y="69160"/>
                    </a:cubicBezTo>
                    <a:lnTo>
                      <a:pt x="1503626" y="209023"/>
                    </a:lnTo>
                    <a:cubicBezTo>
                      <a:pt x="1503626" y="247219"/>
                      <a:pt x="1472662" y="278183"/>
                      <a:pt x="1434466" y="278183"/>
                    </a:cubicBezTo>
                    <a:lnTo>
                      <a:pt x="69160" y="278183"/>
                    </a:lnTo>
                    <a:cubicBezTo>
                      <a:pt x="30964" y="278183"/>
                      <a:pt x="0" y="247219"/>
                      <a:pt x="0" y="209023"/>
                    </a:cubicBezTo>
                    <a:lnTo>
                      <a:pt x="0" y="69160"/>
                    </a:lnTo>
                    <a:cubicBezTo>
                      <a:pt x="0" y="30964"/>
                      <a:pt x="30964" y="0"/>
                      <a:pt x="69160" y="0"/>
                    </a:cubicBezTo>
                    <a:close/>
                  </a:path>
                </a:pathLst>
              </a:custGeom>
              <a:solidFill>
                <a:srgbClr val="3A577B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1503626" cy="3258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2166132" y="193599"/>
              <a:ext cx="3279842" cy="10049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 b="true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Tabela - Manual (Item D)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904916" y="2571935"/>
            <a:ext cx="5778363" cy="5605557"/>
          </a:xfrm>
          <a:custGeom>
            <a:avLst/>
            <a:gdLst/>
            <a:ahLst/>
            <a:cxnLst/>
            <a:rect r="r" b="b" t="t" l="l"/>
            <a:pathLst>
              <a:path h="5605557" w="5778363">
                <a:moveTo>
                  <a:pt x="0" y="0"/>
                </a:moveTo>
                <a:lnTo>
                  <a:pt x="5778363" y="0"/>
                </a:lnTo>
                <a:lnTo>
                  <a:pt x="5778363" y="5605557"/>
                </a:lnTo>
                <a:lnTo>
                  <a:pt x="0" y="56055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214" r="0" b="-1214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321115" y="4073446"/>
            <a:ext cx="9707876" cy="2038654"/>
          </a:xfrm>
          <a:custGeom>
            <a:avLst/>
            <a:gdLst/>
            <a:ahLst/>
            <a:cxnLst/>
            <a:rect r="r" b="b" t="t" l="l"/>
            <a:pathLst>
              <a:path h="2038654" w="9707876">
                <a:moveTo>
                  <a:pt x="0" y="0"/>
                </a:moveTo>
                <a:lnTo>
                  <a:pt x="9707876" y="0"/>
                </a:lnTo>
                <a:lnTo>
                  <a:pt x="9707876" y="2038654"/>
                </a:lnTo>
                <a:lnTo>
                  <a:pt x="0" y="203865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028700" y="1000125"/>
            <a:ext cx="6654579" cy="78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50"/>
              </a:lnSpc>
              <a:spcBef>
                <a:spcPct val="0"/>
              </a:spcBef>
            </a:pPr>
            <a:r>
              <a:rPr lang="en-US" b="true" sz="5000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Metodologia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19175" y="1717675"/>
            <a:ext cx="8960509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000000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Exemplos vs Ouput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83057" y="-1907518"/>
            <a:ext cx="3691868" cy="3691868"/>
          </a:xfrm>
          <a:custGeom>
            <a:avLst/>
            <a:gdLst/>
            <a:ahLst/>
            <a:cxnLst/>
            <a:rect r="r" b="b" t="t" l="l"/>
            <a:pathLst>
              <a:path h="3691868" w="3691868">
                <a:moveTo>
                  <a:pt x="0" y="0"/>
                </a:moveTo>
                <a:lnTo>
                  <a:pt x="3691868" y="0"/>
                </a:lnTo>
                <a:lnTo>
                  <a:pt x="3691868" y="3691868"/>
                </a:lnTo>
                <a:lnTo>
                  <a:pt x="0" y="3691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45805" y="435218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7"/>
                </a:lnTo>
                <a:lnTo>
                  <a:pt x="0" y="3790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5400000">
            <a:off x="7187802" y="2132421"/>
            <a:ext cx="3964281" cy="19027424"/>
            <a:chOff x="0" y="0"/>
            <a:chExt cx="1044090" cy="501133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44090" cy="5011338"/>
            </a:xfrm>
            <a:custGeom>
              <a:avLst/>
              <a:gdLst/>
              <a:ahLst/>
              <a:cxnLst/>
              <a:rect r="r" b="b" t="t" l="l"/>
              <a:pathLst>
                <a:path h="5011338" w="1044090">
                  <a:moveTo>
                    <a:pt x="0" y="0"/>
                  </a:moveTo>
                  <a:lnTo>
                    <a:pt x="1044090" y="0"/>
                  </a:lnTo>
                  <a:lnTo>
                    <a:pt x="1044090" y="5011338"/>
                  </a:lnTo>
                  <a:lnTo>
                    <a:pt x="0" y="5011338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044090" cy="5068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289460" y="8592599"/>
            <a:ext cx="5709079" cy="665701"/>
            <a:chOff x="0" y="0"/>
            <a:chExt cx="7612106" cy="887601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7612106" cy="887601"/>
              <a:chOff x="0" y="0"/>
              <a:chExt cx="1503626" cy="175329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503626" cy="175329"/>
              </a:xfrm>
              <a:custGeom>
                <a:avLst/>
                <a:gdLst/>
                <a:ahLst/>
                <a:cxnLst/>
                <a:rect r="r" b="b" t="t" l="l"/>
                <a:pathLst>
                  <a:path h="175329" w="1503626">
                    <a:moveTo>
                      <a:pt x="69160" y="0"/>
                    </a:moveTo>
                    <a:lnTo>
                      <a:pt x="1434466" y="0"/>
                    </a:lnTo>
                    <a:cubicBezTo>
                      <a:pt x="1472662" y="0"/>
                      <a:pt x="1503626" y="30964"/>
                      <a:pt x="1503626" y="69160"/>
                    </a:cubicBezTo>
                    <a:lnTo>
                      <a:pt x="1503626" y="106169"/>
                    </a:lnTo>
                    <a:cubicBezTo>
                      <a:pt x="1503626" y="144365"/>
                      <a:pt x="1472662" y="175329"/>
                      <a:pt x="1434466" y="175329"/>
                    </a:cubicBezTo>
                    <a:lnTo>
                      <a:pt x="69160" y="175329"/>
                    </a:lnTo>
                    <a:cubicBezTo>
                      <a:pt x="30964" y="175329"/>
                      <a:pt x="0" y="144365"/>
                      <a:pt x="0" y="106169"/>
                    </a:cubicBezTo>
                    <a:lnTo>
                      <a:pt x="0" y="69160"/>
                    </a:lnTo>
                    <a:cubicBezTo>
                      <a:pt x="0" y="30964"/>
                      <a:pt x="30964" y="0"/>
                      <a:pt x="69160" y="0"/>
                    </a:cubicBezTo>
                    <a:close/>
                  </a:path>
                </a:pathLst>
              </a:custGeom>
              <a:solidFill>
                <a:srgbClr val="3A577B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1503626" cy="22295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2166132" y="193599"/>
              <a:ext cx="3389853" cy="4842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 b="true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Exemplo  -  Output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3168300" y="2526846"/>
            <a:ext cx="11951400" cy="5638550"/>
          </a:xfrm>
          <a:custGeom>
            <a:avLst/>
            <a:gdLst/>
            <a:ahLst/>
            <a:cxnLst/>
            <a:rect r="r" b="b" t="t" l="l"/>
            <a:pathLst>
              <a:path h="5638550" w="11951400">
                <a:moveTo>
                  <a:pt x="0" y="0"/>
                </a:moveTo>
                <a:lnTo>
                  <a:pt x="11951400" y="0"/>
                </a:lnTo>
                <a:lnTo>
                  <a:pt x="11951400" y="5638550"/>
                </a:lnTo>
                <a:lnTo>
                  <a:pt x="0" y="56385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1000125"/>
            <a:ext cx="6654579" cy="78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50"/>
              </a:lnSpc>
              <a:spcBef>
                <a:spcPct val="0"/>
              </a:spcBef>
            </a:pPr>
            <a:r>
              <a:rPr lang="en-US" b="true" sz="5000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Metodologia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402812" y="8536871"/>
            <a:ext cx="2694237" cy="372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Exemplo  -  Manual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71550" y="1717675"/>
            <a:ext cx="9163728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000000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Exemplos vs Ouput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17829" y="4328068"/>
            <a:ext cx="13622144" cy="1447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83"/>
              </a:lnSpc>
            </a:pPr>
            <a:r>
              <a:rPr lang="en-US" b="true" sz="12049">
                <a:solidFill>
                  <a:srgbClr val="0E2F5F"/>
                </a:solidFill>
                <a:latin typeface="Barlow Condensed Heavy"/>
                <a:ea typeface="Barlow Condensed Heavy"/>
                <a:cs typeface="Barlow Condensed Heavy"/>
                <a:sym typeface="Barlow Condensed Heavy"/>
              </a:rPr>
              <a:t>DESENVOLVIMENTO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511163" y="7791225"/>
            <a:ext cx="305535" cy="302202"/>
          </a:xfrm>
          <a:custGeom>
            <a:avLst/>
            <a:gdLst/>
            <a:ahLst/>
            <a:cxnLst/>
            <a:rect r="r" b="b" t="t" l="l"/>
            <a:pathLst>
              <a:path h="302202" w="305535">
                <a:moveTo>
                  <a:pt x="0" y="0"/>
                </a:moveTo>
                <a:lnTo>
                  <a:pt x="305535" y="0"/>
                </a:lnTo>
                <a:lnTo>
                  <a:pt x="305535" y="302203"/>
                </a:lnTo>
                <a:lnTo>
                  <a:pt x="0" y="3022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424608" y="-1072654"/>
            <a:ext cx="11438784" cy="2839490"/>
            <a:chOff x="0" y="0"/>
            <a:chExt cx="3012684" cy="7478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12684" cy="747849"/>
            </a:xfrm>
            <a:custGeom>
              <a:avLst/>
              <a:gdLst/>
              <a:ahLst/>
              <a:cxnLst/>
              <a:rect r="r" b="b" t="t" l="l"/>
              <a:pathLst>
                <a:path h="747849" w="3012684">
                  <a:moveTo>
                    <a:pt x="39932" y="0"/>
                  </a:moveTo>
                  <a:lnTo>
                    <a:pt x="2972752" y="0"/>
                  </a:lnTo>
                  <a:cubicBezTo>
                    <a:pt x="2994806" y="0"/>
                    <a:pt x="3012684" y="17878"/>
                    <a:pt x="3012684" y="39932"/>
                  </a:cubicBezTo>
                  <a:lnTo>
                    <a:pt x="3012684" y="707917"/>
                  </a:lnTo>
                  <a:cubicBezTo>
                    <a:pt x="3012684" y="729971"/>
                    <a:pt x="2994806" y="747849"/>
                    <a:pt x="2972752" y="747849"/>
                  </a:cubicBezTo>
                  <a:lnTo>
                    <a:pt x="39932" y="747849"/>
                  </a:lnTo>
                  <a:cubicBezTo>
                    <a:pt x="17878" y="747849"/>
                    <a:pt x="0" y="729971"/>
                    <a:pt x="0" y="707917"/>
                  </a:cubicBezTo>
                  <a:lnTo>
                    <a:pt x="0" y="39932"/>
                  </a:lnTo>
                  <a:cubicBezTo>
                    <a:pt x="0" y="17878"/>
                    <a:pt x="17878" y="0"/>
                    <a:pt x="39932" y="0"/>
                  </a:cubicBezTo>
                  <a:close/>
                </a:path>
              </a:pathLst>
            </a:custGeom>
            <a:solidFill>
              <a:srgbClr val="E1EDFC"/>
            </a:soli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3012684" cy="795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395527" y="1028700"/>
            <a:ext cx="1496945" cy="1496945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8673581" y="1447879"/>
            <a:ext cx="940838" cy="658587"/>
          </a:xfrm>
          <a:custGeom>
            <a:avLst/>
            <a:gdLst/>
            <a:ahLst/>
            <a:cxnLst/>
            <a:rect r="r" b="b" t="t" l="l"/>
            <a:pathLst>
              <a:path h="658587" w="940838">
                <a:moveTo>
                  <a:pt x="0" y="0"/>
                </a:moveTo>
                <a:lnTo>
                  <a:pt x="940838" y="0"/>
                </a:lnTo>
                <a:lnTo>
                  <a:pt x="940838" y="658587"/>
                </a:lnTo>
                <a:lnTo>
                  <a:pt x="0" y="6585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15900" y="4626748"/>
            <a:ext cx="1519327" cy="469610"/>
          </a:xfrm>
          <a:custGeom>
            <a:avLst/>
            <a:gdLst/>
            <a:ahLst/>
            <a:cxnLst/>
            <a:rect r="r" b="b" t="t" l="l"/>
            <a:pathLst>
              <a:path h="469610" w="1519327">
                <a:moveTo>
                  <a:pt x="0" y="0"/>
                </a:moveTo>
                <a:lnTo>
                  <a:pt x="1519327" y="0"/>
                </a:lnTo>
                <a:lnTo>
                  <a:pt x="1519327" y="469610"/>
                </a:lnTo>
                <a:lnTo>
                  <a:pt x="0" y="4696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4720517" y="4673890"/>
            <a:ext cx="1519327" cy="469610"/>
          </a:xfrm>
          <a:custGeom>
            <a:avLst/>
            <a:gdLst/>
            <a:ahLst/>
            <a:cxnLst/>
            <a:rect r="r" b="b" t="t" l="l"/>
            <a:pathLst>
              <a:path h="469610" w="1519327">
                <a:moveTo>
                  <a:pt x="1519327" y="0"/>
                </a:moveTo>
                <a:lnTo>
                  <a:pt x="0" y="0"/>
                </a:lnTo>
                <a:lnTo>
                  <a:pt x="0" y="469610"/>
                </a:lnTo>
                <a:lnTo>
                  <a:pt x="1519327" y="469610"/>
                </a:lnTo>
                <a:lnTo>
                  <a:pt x="15193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0" y="8996715"/>
            <a:ext cx="18288000" cy="1290285"/>
            <a:chOff x="0" y="0"/>
            <a:chExt cx="4816593" cy="33982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816592" cy="339828"/>
            </a:xfrm>
            <a:custGeom>
              <a:avLst/>
              <a:gdLst/>
              <a:ahLst/>
              <a:cxnLst/>
              <a:rect r="r" b="b" t="t" l="l"/>
              <a:pathLst>
                <a:path h="33982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39828"/>
                  </a:lnTo>
                  <a:lnTo>
                    <a:pt x="0" y="339828"/>
                  </a:lnTo>
                  <a:close/>
                </a:path>
              </a:pathLst>
            </a:custGeom>
            <a:solidFill>
              <a:srgbClr val="0E2F5F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4816593" cy="3874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11163" y="7791225"/>
            <a:ext cx="305535" cy="302202"/>
          </a:xfrm>
          <a:custGeom>
            <a:avLst/>
            <a:gdLst/>
            <a:ahLst/>
            <a:cxnLst/>
            <a:rect r="r" b="b" t="t" l="l"/>
            <a:pathLst>
              <a:path h="302202" w="305535">
                <a:moveTo>
                  <a:pt x="0" y="0"/>
                </a:moveTo>
                <a:lnTo>
                  <a:pt x="305535" y="0"/>
                </a:lnTo>
                <a:lnTo>
                  <a:pt x="305535" y="302203"/>
                </a:lnTo>
                <a:lnTo>
                  <a:pt x="0" y="3022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424608" y="-1072654"/>
            <a:ext cx="11438784" cy="1761724"/>
            <a:chOff x="0" y="0"/>
            <a:chExt cx="3012684" cy="4639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12684" cy="463993"/>
            </a:xfrm>
            <a:custGeom>
              <a:avLst/>
              <a:gdLst/>
              <a:ahLst/>
              <a:cxnLst/>
              <a:rect r="r" b="b" t="t" l="l"/>
              <a:pathLst>
                <a:path h="463993" w="3012684">
                  <a:moveTo>
                    <a:pt x="39932" y="0"/>
                  </a:moveTo>
                  <a:lnTo>
                    <a:pt x="2972752" y="0"/>
                  </a:lnTo>
                  <a:cubicBezTo>
                    <a:pt x="2994806" y="0"/>
                    <a:pt x="3012684" y="17878"/>
                    <a:pt x="3012684" y="39932"/>
                  </a:cubicBezTo>
                  <a:lnTo>
                    <a:pt x="3012684" y="424061"/>
                  </a:lnTo>
                  <a:cubicBezTo>
                    <a:pt x="3012684" y="446115"/>
                    <a:pt x="2994806" y="463993"/>
                    <a:pt x="2972752" y="463993"/>
                  </a:cubicBezTo>
                  <a:lnTo>
                    <a:pt x="39932" y="463993"/>
                  </a:lnTo>
                  <a:cubicBezTo>
                    <a:pt x="17878" y="463993"/>
                    <a:pt x="0" y="446115"/>
                    <a:pt x="0" y="424061"/>
                  </a:cubicBezTo>
                  <a:lnTo>
                    <a:pt x="0" y="39932"/>
                  </a:lnTo>
                  <a:cubicBezTo>
                    <a:pt x="0" y="17878"/>
                    <a:pt x="17878" y="0"/>
                    <a:pt x="39932" y="0"/>
                  </a:cubicBezTo>
                  <a:close/>
                </a:path>
              </a:pathLst>
            </a:custGeom>
            <a:solidFill>
              <a:srgbClr val="E1EDFC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012684" cy="5116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395527" y="280227"/>
            <a:ext cx="1496945" cy="149694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8673581" y="699407"/>
            <a:ext cx="940838" cy="658587"/>
          </a:xfrm>
          <a:custGeom>
            <a:avLst/>
            <a:gdLst/>
            <a:ahLst/>
            <a:cxnLst/>
            <a:rect r="r" b="b" t="t" l="l"/>
            <a:pathLst>
              <a:path h="658587" w="940838">
                <a:moveTo>
                  <a:pt x="0" y="0"/>
                </a:moveTo>
                <a:lnTo>
                  <a:pt x="940838" y="0"/>
                </a:lnTo>
                <a:lnTo>
                  <a:pt x="940838" y="658586"/>
                </a:lnTo>
                <a:lnTo>
                  <a:pt x="0" y="6585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0" y="8996715"/>
            <a:ext cx="18288000" cy="1290285"/>
            <a:chOff x="0" y="0"/>
            <a:chExt cx="4816593" cy="33982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816592" cy="339828"/>
            </a:xfrm>
            <a:custGeom>
              <a:avLst/>
              <a:gdLst/>
              <a:ahLst/>
              <a:cxnLst/>
              <a:rect r="r" b="b" t="t" l="l"/>
              <a:pathLst>
                <a:path h="33982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39828"/>
                  </a:lnTo>
                  <a:lnTo>
                    <a:pt x="0" y="339828"/>
                  </a:lnTo>
                  <a:close/>
                </a:path>
              </a:pathLst>
            </a:custGeom>
            <a:solidFill>
              <a:srgbClr val="0E2F5F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4816593" cy="3874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65766" y="2032876"/>
            <a:ext cx="12713471" cy="7580407"/>
          </a:xfrm>
          <a:custGeom>
            <a:avLst/>
            <a:gdLst/>
            <a:ahLst/>
            <a:cxnLst/>
            <a:rect r="r" b="b" t="t" l="l"/>
            <a:pathLst>
              <a:path h="7580407" w="12713471">
                <a:moveTo>
                  <a:pt x="0" y="0"/>
                </a:moveTo>
                <a:lnTo>
                  <a:pt x="12713471" y="0"/>
                </a:lnTo>
                <a:lnTo>
                  <a:pt x="12713471" y="7580407"/>
                </a:lnTo>
                <a:lnTo>
                  <a:pt x="0" y="75804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3291665" y="2363871"/>
            <a:ext cx="4608008" cy="1151062"/>
            <a:chOff x="0" y="0"/>
            <a:chExt cx="1213632" cy="30316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13632" cy="303160"/>
            </a:xfrm>
            <a:custGeom>
              <a:avLst/>
              <a:gdLst/>
              <a:ahLst/>
              <a:cxnLst/>
              <a:rect r="r" b="b" t="t" l="l"/>
              <a:pathLst>
                <a:path h="303160" w="1213632">
                  <a:moveTo>
                    <a:pt x="31922" y="0"/>
                  </a:moveTo>
                  <a:lnTo>
                    <a:pt x="1181710" y="0"/>
                  </a:lnTo>
                  <a:cubicBezTo>
                    <a:pt x="1190176" y="0"/>
                    <a:pt x="1198295" y="3363"/>
                    <a:pt x="1204282" y="9350"/>
                  </a:cubicBezTo>
                  <a:cubicBezTo>
                    <a:pt x="1210268" y="15336"/>
                    <a:pt x="1213632" y="23456"/>
                    <a:pt x="1213632" y="31922"/>
                  </a:cubicBezTo>
                  <a:lnTo>
                    <a:pt x="1213632" y="271239"/>
                  </a:lnTo>
                  <a:cubicBezTo>
                    <a:pt x="1213632" y="288869"/>
                    <a:pt x="1199340" y="303160"/>
                    <a:pt x="1181710" y="303160"/>
                  </a:cubicBezTo>
                  <a:lnTo>
                    <a:pt x="31922" y="303160"/>
                  </a:lnTo>
                  <a:cubicBezTo>
                    <a:pt x="14292" y="303160"/>
                    <a:pt x="0" y="288869"/>
                    <a:pt x="0" y="271239"/>
                  </a:cubicBezTo>
                  <a:lnTo>
                    <a:pt x="0" y="31922"/>
                  </a:lnTo>
                  <a:cubicBezTo>
                    <a:pt x="0" y="14292"/>
                    <a:pt x="14292" y="0"/>
                    <a:pt x="31922" y="0"/>
                  </a:cubicBezTo>
                  <a:close/>
                </a:path>
              </a:pathLst>
            </a:custGeom>
            <a:solidFill>
              <a:srgbClr val="3A577B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213632" cy="350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473104" y="3736977"/>
            <a:ext cx="4245128" cy="1406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E2F5F"/>
                </a:solidFill>
                <a:latin typeface="Aileron"/>
                <a:ea typeface="Aileron"/>
                <a:cs typeface="Aileron"/>
                <a:sym typeface="Aileron"/>
              </a:rPr>
              <a:t>Implementa o </a:t>
            </a:r>
            <a:r>
              <a:rPr lang="en-US" sz="2000" b="true">
                <a:solidFill>
                  <a:srgbClr val="0E2F5F"/>
                </a:solidFill>
                <a:latin typeface="Aileron Bold"/>
                <a:ea typeface="Aileron Bold"/>
                <a:cs typeface="Aileron Bold"/>
                <a:sym typeface="Aileron Bold"/>
              </a:rPr>
              <a:t>algoritmo clássico </a:t>
            </a:r>
            <a:r>
              <a:rPr lang="en-US" sz="2000">
                <a:solidFill>
                  <a:srgbClr val="0E2F5F"/>
                </a:solidFill>
                <a:latin typeface="Aileron"/>
                <a:ea typeface="Aileron"/>
                <a:cs typeface="Aileron"/>
                <a:sym typeface="Aileron"/>
              </a:rPr>
              <a:t>para determinar o deslocamento com base na função polinomial fornecida.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476081" y="2535368"/>
            <a:ext cx="4100404" cy="763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Cálculo de (d) pelo método de Newton original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11163" y="7791225"/>
            <a:ext cx="305535" cy="302202"/>
          </a:xfrm>
          <a:custGeom>
            <a:avLst/>
            <a:gdLst/>
            <a:ahLst/>
            <a:cxnLst/>
            <a:rect r="r" b="b" t="t" l="l"/>
            <a:pathLst>
              <a:path h="302202" w="305535">
                <a:moveTo>
                  <a:pt x="0" y="0"/>
                </a:moveTo>
                <a:lnTo>
                  <a:pt x="305535" y="0"/>
                </a:lnTo>
                <a:lnTo>
                  <a:pt x="305535" y="302203"/>
                </a:lnTo>
                <a:lnTo>
                  <a:pt x="0" y="3022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424608" y="-1072654"/>
            <a:ext cx="11438784" cy="1761724"/>
            <a:chOff x="0" y="0"/>
            <a:chExt cx="3012684" cy="4639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12684" cy="463993"/>
            </a:xfrm>
            <a:custGeom>
              <a:avLst/>
              <a:gdLst/>
              <a:ahLst/>
              <a:cxnLst/>
              <a:rect r="r" b="b" t="t" l="l"/>
              <a:pathLst>
                <a:path h="463993" w="3012684">
                  <a:moveTo>
                    <a:pt x="39932" y="0"/>
                  </a:moveTo>
                  <a:lnTo>
                    <a:pt x="2972752" y="0"/>
                  </a:lnTo>
                  <a:cubicBezTo>
                    <a:pt x="2994806" y="0"/>
                    <a:pt x="3012684" y="17878"/>
                    <a:pt x="3012684" y="39932"/>
                  </a:cubicBezTo>
                  <a:lnTo>
                    <a:pt x="3012684" y="424061"/>
                  </a:lnTo>
                  <a:cubicBezTo>
                    <a:pt x="3012684" y="446115"/>
                    <a:pt x="2994806" y="463993"/>
                    <a:pt x="2972752" y="463993"/>
                  </a:cubicBezTo>
                  <a:lnTo>
                    <a:pt x="39932" y="463993"/>
                  </a:lnTo>
                  <a:cubicBezTo>
                    <a:pt x="17878" y="463993"/>
                    <a:pt x="0" y="446115"/>
                    <a:pt x="0" y="424061"/>
                  </a:cubicBezTo>
                  <a:lnTo>
                    <a:pt x="0" y="39932"/>
                  </a:lnTo>
                  <a:cubicBezTo>
                    <a:pt x="0" y="17878"/>
                    <a:pt x="17878" y="0"/>
                    <a:pt x="39932" y="0"/>
                  </a:cubicBezTo>
                  <a:close/>
                </a:path>
              </a:pathLst>
            </a:custGeom>
            <a:solidFill>
              <a:srgbClr val="E1EDFC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012684" cy="5116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395527" y="280227"/>
            <a:ext cx="1496945" cy="149694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8673581" y="699407"/>
            <a:ext cx="940838" cy="658587"/>
          </a:xfrm>
          <a:custGeom>
            <a:avLst/>
            <a:gdLst/>
            <a:ahLst/>
            <a:cxnLst/>
            <a:rect r="r" b="b" t="t" l="l"/>
            <a:pathLst>
              <a:path h="658587" w="940838">
                <a:moveTo>
                  <a:pt x="0" y="0"/>
                </a:moveTo>
                <a:lnTo>
                  <a:pt x="940838" y="0"/>
                </a:lnTo>
                <a:lnTo>
                  <a:pt x="940838" y="658586"/>
                </a:lnTo>
                <a:lnTo>
                  <a:pt x="0" y="6585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0" y="8996715"/>
            <a:ext cx="18288000" cy="1290285"/>
            <a:chOff x="0" y="0"/>
            <a:chExt cx="4816593" cy="33982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816592" cy="339828"/>
            </a:xfrm>
            <a:custGeom>
              <a:avLst/>
              <a:gdLst/>
              <a:ahLst/>
              <a:cxnLst/>
              <a:rect r="r" b="b" t="t" l="l"/>
              <a:pathLst>
                <a:path h="33982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39828"/>
                  </a:lnTo>
                  <a:lnTo>
                    <a:pt x="0" y="339828"/>
                  </a:lnTo>
                  <a:close/>
                </a:path>
              </a:pathLst>
            </a:custGeom>
            <a:solidFill>
              <a:srgbClr val="0E2F5F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4816593" cy="3874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65766" y="1973140"/>
            <a:ext cx="12843285" cy="7497267"/>
          </a:xfrm>
          <a:custGeom>
            <a:avLst/>
            <a:gdLst/>
            <a:ahLst/>
            <a:cxnLst/>
            <a:rect r="r" b="b" t="t" l="l"/>
            <a:pathLst>
              <a:path h="7497267" w="12843285">
                <a:moveTo>
                  <a:pt x="0" y="0"/>
                </a:moveTo>
                <a:lnTo>
                  <a:pt x="12843284" y="0"/>
                </a:lnTo>
                <a:lnTo>
                  <a:pt x="12843284" y="7497268"/>
                </a:lnTo>
                <a:lnTo>
                  <a:pt x="0" y="74972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3482165" y="2363871"/>
            <a:ext cx="4381919" cy="1465145"/>
            <a:chOff x="0" y="0"/>
            <a:chExt cx="1154086" cy="38588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54086" cy="385882"/>
            </a:xfrm>
            <a:custGeom>
              <a:avLst/>
              <a:gdLst/>
              <a:ahLst/>
              <a:cxnLst/>
              <a:rect r="r" b="b" t="t" l="l"/>
              <a:pathLst>
                <a:path h="385882" w="1154086">
                  <a:moveTo>
                    <a:pt x="33569" y="0"/>
                  </a:moveTo>
                  <a:lnTo>
                    <a:pt x="1120517" y="0"/>
                  </a:lnTo>
                  <a:cubicBezTo>
                    <a:pt x="1139056" y="0"/>
                    <a:pt x="1154086" y="15029"/>
                    <a:pt x="1154086" y="33569"/>
                  </a:cubicBezTo>
                  <a:lnTo>
                    <a:pt x="1154086" y="352313"/>
                  </a:lnTo>
                  <a:cubicBezTo>
                    <a:pt x="1154086" y="370852"/>
                    <a:pt x="1139056" y="385882"/>
                    <a:pt x="1120517" y="385882"/>
                  </a:cubicBezTo>
                  <a:lnTo>
                    <a:pt x="33569" y="385882"/>
                  </a:lnTo>
                  <a:cubicBezTo>
                    <a:pt x="15029" y="385882"/>
                    <a:pt x="0" y="370852"/>
                    <a:pt x="0" y="352313"/>
                  </a:cubicBezTo>
                  <a:lnTo>
                    <a:pt x="0" y="33569"/>
                  </a:lnTo>
                  <a:cubicBezTo>
                    <a:pt x="0" y="15029"/>
                    <a:pt x="15029" y="0"/>
                    <a:pt x="33569" y="0"/>
                  </a:cubicBezTo>
                  <a:close/>
                </a:path>
              </a:pathLst>
            </a:custGeom>
            <a:solidFill>
              <a:srgbClr val="3A577B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154086" cy="4335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618956" y="4240213"/>
            <a:ext cx="4245128" cy="1758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E2F5F"/>
                </a:solidFill>
                <a:latin typeface="Aileron"/>
                <a:ea typeface="Aileron"/>
                <a:cs typeface="Aileron"/>
                <a:sym typeface="Aileron"/>
              </a:rPr>
              <a:t>Adiciona uma </a:t>
            </a:r>
            <a:r>
              <a:rPr lang="en-US" sz="2000" b="true">
                <a:solidFill>
                  <a:srgbClr val="0E2F5F"/>
                </a:solidFill>
                <a:latin typeface="Aileron Bold"/>
                <a:ea typeface="Aileron Bold"/>
                <a:cs typeface="Aileron Bold"/>
                <a:sym typeface="Aileron Bold"/>
              </a:rPr>
              <a:t>modificação ao método de Newton</a:t>
            </a:r>
            <a:r>
              <a:rPr lang="en-US" sz="2000">
                <a:solidFill>
                  <a:srgbClr val="0E2F5F"/>
                </a:solidFill>
                <a:latin typeface="Aileron"/>
                <a:ea typeface="Aileron"/>
                <a:cs typeface="Aileron"/>
                <a:sym typeface="Aileron"/>
              </a:rPr>
              <a:t> para lidar com situações em que a derivada se aproxima de zero, garantindo estabilidade nos cálculos.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618956" y="2510021"/>
            <a:ext cx="4100404" cy="1153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Cálculo de (d) pelo método de Newton com modificação (FL):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DAGbtqYnf0U</dc:identifier>
  <dcterms:modified xsi:type="dcterms:W3CDTF">2011-08-01T06:04:30Z</dcterms:modified>
  <cp:revision>1</cp:revision>
  <dc:title>TB01 - Raízes MN</dc:title>
</cp:coreProperties>
</file>