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Rajdhani" panose="020B0604020202020204" charset="0"/>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6BE5DE-9765-4D6A-881D-0F738A0EC090}">
  <a:tblStyle styleId="{076BE5DE-9765-4D6A-881D-0F738A0EC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64161028"/>
              </p:ext>
            </p:extLst>
          </p:nvPr>
        </p:nvGraphicFramePr>
        <p:xfrm>
          <a:off x="952500" y="1759275"/>
          <a:ext cx="7239000" cy="2887830"/>
        </p:xfrm>
        <a:graphic>
          <a:graphicData uri="http://schemas.openxmlformats.org/drawingml/2006/table">
            <a:tbl>
              <a:tblPr>
                <a:noFill/>
                <a:tableStyleId>{076BE5DE-9765-4D6A-881D-0F738A0EC090}</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6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Roboto"/>
                        </a:rPr>
                        <a:t>Msi Board Mpg Z490 Gaming Plus Intel 10th</a:t>
                      </a:r>
                      <a:endParaRPr sz="16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650" b="1" dirty="0">
                          <a:solidFill>
                            <a:schemeClr val="tx1"/>
                          </a:solidFill>
                          <a:latin typeface="Open Sans"/>
                          <a:ea typeface="Open Sans"/>
                          <a:cs typeface="Open Sans"/>
                          <a:sym typeface="Open Sans"/>
                        </a:rPr>
                        <a:t>VENGEANCE® LPX 8GB (2 x 8GB) DDR4 DRAM 3600MHz C18 Memory x2</a:t>
                      </a:r>
                      <a:endParaRPr sz="1650" b="1"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r>
                        <a:rPr lang="en-US" sz="1650" b="1"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Disco </a:t>
                      </a:r>
                      <a:r>
                        <a:rPr lang="en-US" sz="1650" b="1"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Solido</a:t>
                      </a:r>
                      <a:r>
                        <a:rPr lang="en-US" sz="1650" b="1"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650" b="1"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Ssd</a:t>
                      </a:r>
                      <a:r>
                        <a:rPr lang="en-US" sz="1650" b="1"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M2 1tb Tera </a:t>
                      </a:r>
                      <a:r>
                        <a:rPr lang="en-US" sz="1650" b="1"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Nvme</a:t>
                      </a:r>
                      <a:r>
                        <a:rPr lang="en-US" sz="1650" b="1"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Crucial P2 2400mbp</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650" b="1" dirty="0">
                          <a:latin typeface="Open Sans"/>
                          <a:ea typeface="Open Sans"/>
                          <a:cs typeface="Open Sans"/>
                          <a:sym typeface="Open Sans"/>
                        </a:rPr>
                        <a:t>T</a:t>
                      </a:r>
                      <a:r>
                        <a:rPr lang="en-US" sz="1650" b="1" dirty="0" err="1">
                          <a:latin typeface="Open Sans"/>
                          <a:ea typeface="Open Sans"/>
                          <a:cs typeface="Open Sans"/>
                          <a:sym typeface="Open Sans"/>
                        </a:rPr>
                        <a:t>arjeta</a:t>
                      </a:r>
                      <a:r>
                        <a:rPr lang="en-US" sz="1650" b="1" dirty="0">
                          <a:latin typeface="Open Sans"/>
                          <a:ea typeface="Open Sans"/>
                          <a:cs typeface="Open Sans"/>
                          <a:sym typeface="Open Sans"/>
                        </a:rPr>
                        <a:t> de video Nvidia </a:t>
                      </a:r>
                      <a:r>
                        <a:rPr lang="en-US" sz="1650" b="1" dirty="0" err="1">
                          <a:latin typeface="Open Sans"/>
                          <a:ea typeface="Open Sans"/>
                          <a:cs typeface="Open Sans"/>
                          <a:sym typeface="Open Sans"/>
                        </a:rPr>
                        <a:t>Evga</a:t>
                      </a:r>
                      <a:r>
                        <a:rPr lang="en-US" sz="1650" b="1" dirty="0">
                          <a:latin typeface="Open Sans"/>
                          <a:ea typeface="Open Sans"/>
                          <a:cs typeface="Open Sans"/>
                          <a:sym typeface="Open Sans"/>
                        </a:rPr>
                        <a:t> XC Gaming GeForce RTX 3060 12G-P5-3657-KR 12GB</a:t>
                      </a:r>
                      <a:endParaRPr sz="1650" b="1"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2631643630"/>
              </p:ext>
            </p:extLst>
          </p:nvPr>
        </p:nvGraphicFramePr>
        <p:xfrm>
          <a:off x="952500" y="1809750"/>
          <a:ext cx="7239000" cy="2636370"/>
        </p:xfrm>
        <a:graphic>
          <a:graphicData uri="http://schemas.openxmlformats.org/drawingml/2006/table">
            <a:tbl>
              <a:tblPr>
                <a:noFill/>
                <a:tableStyleId>{076BE5DE-9765-4D6A-881D-0F738A0EC090}</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6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Roboto"/>
                        </a:rPr>
                        <a:t>Asus Rog Crosshair </a:t>
                      </a:r>
                      <a:r>
                        <a:rPr lang="en-US" sz="1650" b="1" dirty="0" err="1">
                          <a:solidFill>
                            <a:schemeClr val="tx1"/>
                          </a:solidFill>
                          <a:latin typeface="Open Sans" panose="020B0606030504020204" pitchFamily="34" charset="0"/>
                          <a:ea typeface="Open Sans" panose="020B0606030504020204" pitchFamily="34" charset="0"/>
                          <a:cs typeface="Open Sans" panose="020B0606030504020204" pitchFamily="34" charset="0"/>
                          <a:sym typeface="Roboto"/>
                        </a:rPr>
                        <a:t>Viii</a:t>
                      </a:r>
                      <a:r>
                        <a:rPr lang="en-US" sz="16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Roboto"/>
                        </a:rPr>
                        <a:t> Dark Hero Amd Am4</a:t>
                      </a:r>
                      <a:endParaRPr lang="en-US" sz="1650" b="1"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Corsair Vengeance RGB Pro 16 GB DDR4-3200 2 x 8GB</a:t>
                      </a:r>
                      <a:endPar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Samsung 980 Pro 1 Tb </a:t>
                      </a:r>
                      <a:r>
                        <a:rPr kumimoji="0" lang="es-E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Ssd</a:t>
                      </a:r>
                      <a:r>
                        <a:rPr kumimoji="0" lang="es-E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 Interno M.2 Con Disipador De Calor</a:t>
                      </a:r>
                      <a:endPar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EVGA FTW3 ULTRA GAMING GeForce RTX 3070 </a:t>
                      </a:r>
                      <a:r>
                        <a:rPr kumimoji="0" lang="en-U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Ti</a:t>
                      </a:r>
                      <a:endPar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1749486182"/>
              </p:ext>
            </p:extLst>
          </p:nvPr>
        </p:nvGraphicFramePr>
        <p:xfrm>
          <a:off x="952500" y="2114550"/>
          <a:ext cx="7239000" cy="2423010"/>
        </p:xfrm>
        <a:graphic>
          <a:graphicData uri="http://schemas.openxmlformats.org/drawingml/2006/table">
            <a:tbl>
              <a:tblPr>
                <a:noFill/>
                <a:tableStyleId>{076BE5DE-9765-4D6A-881D-0F738A0EC090}</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Intel Core i9 10900K</a:t>
                      </a:r>
                      <a:endParaRPr kumimoji="0" lang="en-US" sz="1650" b="1" i="0" u="none" strike="noStrike" kern="0" cap="none" spc="0" normalizeH="0" baseline="0" noProof="0" dirty="0">
                        <a:ln>
                          <a:noFill/>
                        </a:ln>
                        <a:solidFill>
                          <a:srgbClr val="000000"/>
                        </a:solidFill>
                        <a:effectLst/>
                        <a:highlight>
                          <a:srgbClr val="FFFFFF"/>
                        </a:highlight>
                        <a:uLnTx/>
                        <a:uFillTx/>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Asus ROG Maximus XII Extreme</a:t>
                      </a:r>
                      <a:endParaRPr kumimoji="0" lang="en-US" sz="1650" b="1" i="0" u="none" strike="noStrike" kern="0" cap="none" spc="0" normalizeH="0" baseline="0" noProof="0" dirty="0">
                        <a:ln>
                          <a:noFill/>
                        </a:ln>
                        <a:solidFill>
                          <a:srgbClr val="000000"/>
                        </a:solidFill>
                        <a:effectLst/>
                        <a:highlight>
                          <a:srgbClr val="FFFFFF"/>
                        </a:highlight>
                        <a:uLnTx/>
                        <a:uFillTx/>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G.Skill</a:t>
                      </a: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 32GB </a:t>
                      </a:r>
                      <a:r>
                        <a:rPr kumimoji="0" lang="en-U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TridentZ</a:t>
                      </a: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 DDR4-3200 RGB (4x8GB)</a:t>
                      </a:r>
                      <a:endParaRPr kumimoji="0" lang="en-US" sz="1650" b="1" i="0" u="none" strike="noStrike" kern="0" cap="none" spc="0" normalizeH="0" baseline="0" noProof="0" dirty="0">
                        <a:ln>
                          <a:noFill/>
                        </a:ln>
                        <a:solidFill>
                          <a:srgbClr val="000000"/>
                        </a:solidFill>
                        <a:effectLst/>
                        <a:highlight>
                          <a:srgbClr val="FFFFFF"/>
                        </a:highlight>
                        <a:uLnTx/>
                        <a:uFillTx/>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Sabrent</a:t>
                      </a: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 Rocket Q 2tb Disco </a:t>
                      </a:r>
                      <a:r>
                        <a:rPr kumimoji="0" lang="en-U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Ssd</a:t>
                      </a: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 </a:t>
                      </a:r>
                      <a:r>
                        <a:rPr kumimoji="0" lang="en-U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Nvme</a:t>
                      </a: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 </a:t>
                      </a:r>
                      <a:r>
                        <a:rPr kumimoji="0" lang="en-U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Pcie</a:t>
                      </a:r>
                      <a:r>
                        <a:rPr kumimoji="0" lang="en-US" sz="1650" b="1"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 M.2 2280mb/s</a:t>
                      </a:r>
                      <a:endParaRPr kumimoji="0" lang="en-US" sz="1650" b="1" i="0" u="none" strike="noStrike" kern="0" cap="none" spc="0" normalizeH="0" baseline="0" noProof="0" dirty="0">
                        <a:ln>
                          <a:noFill/>
                        </a:ln>
                        <a:solidFill>
                          <a:srgbClr val="000000"/>
                        </a:solidFill>
                        <a:effectLst/>
                        <a:highlight>
                          <a:srgbClr val="FFFFFF"/>
                        </a:highlight>
                        <a:uLnTx/>
                        <a:uFillTx/>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Roboto"/>
                        </a:rPr>
                        <a:t>Nvidia GeForce RTX 3080 Ti</a:t>
                      </a:r>
                      <a:endParaRPr kumimoji="0" lang="en-US" sz="1650" b="1" i="0" u="none" strike="noStrike" kern="0" cap="none" spc="0" normalizeH="0" baseline="0" noProof="0" dirty="0">
                        <a:ln>
                          <a:noFill/>
                        </a:ln>
                        <a:solidFill>
                          <a:srgbClr val="000000"/>
                        </a:solidFill>
                        <a:effectLst/>
                        <a:highlight>
                          <a:srgbClr val="FFFFFF"/>
                        </a:highlight>
                        <a:uLnTx/>
                        <a:uFillTx/>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762698168"/>
              </p:ext>
            </p:extLst>
          </p:nvPr>
        </p:nvGraphicFramePr>
        <p:xfrm>
          <a:off x="952500" y="1809750"/>
          <a:ext cx="7239000" cy="2391355"/>
        </p:xfrm>
        <a:graphic>
          <a:graphicData uri="http://schemas.openxmlformats.org/drawingml/2006/table">
            <a:tbl>
              <a:tblPr>
                <a:noFill/>
                <a:tableStyleId>{076BE5DE-9765-4D6A-881D-0F738A0EC090}</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266700" lvl="0" indent="0" algn="l" rtl="0">
                        <a:lnSpc>
                          <a:spcPct val="118000"/>
                        </a:lnSpc>
                        <a:spcBef>
                          <a:spcPts val="0"/>
                        </a:spcBef>
                        <a:spcAft>
                          <a:spcPts val="600"/>
                        </a:spcAft>
                        <a:buNone/>
                      </a:pPr>
                      <a:r>
                        <a:rPr lang="es" sz="1650" b="1" dirty="0">
                          <a:solidFill>
                            <a:schemeClr val="dk1"/>
                          </a:solidFill>
                          <a:highlight>
                            <a:srgbClr val="FFFFFF"/>
                          </a:highlight>
                          <a:latin typeface="Roboto"/>
                          <a:ea typeface="Roboto"/>
                          <a:cs typeface="Roboto"/>
                          <a:sym typeface="Roboto"/>
                        </a:rPr>
                        <a:t>Mother Asrock Intel H310cm-hdv 1151</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8000"/>
                        </a:lnSpc>
                        <a:spcBef>
                          <a:spcPts val="0"/>
                        </a:spcBef>
                        <a:spcAft>
                          <a:spcPts val="0"/>
                        </a:spcAft>
                        <a:buClr>
                          <a:schemeClr val="dk1"/>
                        </a:buClr>
                        <a:buSzPts val="1100"/>
                        <a:buFont typeface="Arial"/>
                        <a:buNone/>
                      </a:pPr>
                      <a:r>
                        <a:rPr lang="es" sz="1650" b="1">
                          <a:solidFill>
                            <a:schemeClr val="dk1"/>
                          </a:solidFill>
                          <a:highlight>
                            <a:srgbClr val="FFFFFF"/>
                          </a:highlight>
                          <a:latin typeface="Roboto"/>
                          <a:ea typeface="Roboto"/>
                          <a:cs typeface="Roboto"/>
                          <a:sym typeface="Roboto"/>
                        </a:rPr>
                        <a:t>Memoria RAM  4GB 1 Kingston KVR26N19S6/4</a:t>
                      </a:r>
                      <a:endParaRPr sz="1650" b="1">
                        <a:solidFill>
                          <a:schemeClr val="dk1"/>
                        </a:solidFill>
                        <a:highlight>
                          <a:srgbClr val="FFFFFF"/>
                        </a:highlight>
                        <a:latin typeface="Roboto"/>
                        <a:ea typeface="Roboto"/>
                        <a:cs typeface="Roboto"/>
                        <a:sym typeface="Roboto"/>
                      </a:endParaRPr>
                    </a:p>
                    <a:p>
                      <a:pPr marL="0" lvl="0" indent="0" algn="l" rtl="0">
                        <a:spcBef>
                          <a:spcPts val="60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lnSpc>
                          <a:spcPct val="118000"/>
                        </a:lnSpc>
                        <a:spcBef>
                          <a:spcPts val="0"/>
                        </a:spcBef>
                        <a:spcAft>
                          <a:spcPts val="0"/>
                        </a:spcAft>
                        <a:buClr>
                          <a:schemeClr val="dk1"/>
                        </a:buClr>
                        <a:buSzPts val="1100"/>
                        <a:buFont typeface="Arial"/>
                        <a:buNone/>
                      </a:pPr>
                      <a:r>
                        <a:rPr lang="es" sz="1650" b="1" dirty="0">
                          <a:solidFill>
                            <a:schemeClr val="dk1"/>
                          </a:solidFill>
                          <a:highlight>
                            <a:srgbClr val="FFFFFF"/>
                          </a:highlight>
                          <a:latin typeface="Roboto"/>
                          <a:ea typeface="Roboto"/>
                          <a:cs typeface="Roboto"/>
                          <a:sym typeface="Roboto"/>
                        </a:rPr>
                        <a:t>HHD Western Digital WD5000AAKX 500GB</a:t>
                      </a:r>
                      <a:endParaRPr sz="1650" b="1" dirty="0">
                        <a:solidFill>
                          <a:schemeClr val="dk1"/>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932598905"/>
              </p:ext>
            </p:extLst>
          </p:nvPr>
        </p:nvGraphicFramePr>
        <p:xfrm>
          <a:off x="952500" y="1809750"/>
          <a:ext cx="7239000" cy="2084396"/>
        </p:xfrm>
        <a:graphic>
          <a:graphicData uri="http://schemas.openxmlformats.org/drawingml/2006/table">
            <a:tbl>
              <a:tblPr>
                <a:noFill/>
                <a:tableStyleId>{076BE5DE-9765-4D6A-881D-0F738A0EC090}</a:tableStyleId>
              </a:tblPr>
              <a:tblGrid>
                <a:gridCol w="2167825">
                  <a:extLst>
                    <a:ext uri="{9D8B030D-6E8A-4147-A177-3AD203B41FA5}">
                      <a16:colId xmlns:a16="http://schemas.microsoft.com/office/drawing/2014/main" val="20000"/>
                    </a:ext>
                  </a:extLst>
                </a:gridCol>
                <a:gridCol w="50711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266700" lvl="0" indent="0" algn="l" rtl="0">
                        <a:lnSpc>
                          <a:spcPct val="118000"/>
                        </a:lnSpc>
                        <a:spcBef>
                          <a:spcPts val="0"/>
                        </a:spcBef>
                        <a:spcAft>
                          <a:spcPts val="0"/>
                        </a:spcAft>
                        <a:buClr>
                          <a:schemeClr val="dk1"/>
                        </a:buClr>
                        <a:buSzPts val="1100"/>
                        <a:buFont typeface="Arial"/>
                        <a:buNone/>
                      </a:pPr>
                      <a:r>
                        <a:rPr lang="es" sz="1650" b="1" dirty="0">
                          <a:solidFill>
                            <a:schemeClr val="dk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Roboto"/>
                        </a:rPr>
                        <a:t>Mother Asus Prime A320m-k Am4 Ddr4 A320</a:t>
                      </a:r>
                      <a:endParaRPr sz="1650" b="1" dirty="0">
                        <a:solidFill>
                          <a:schemeClr val="dk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Roboto"/>
                      </a:endParaRPr>
                    </a:p>
                    <a:p>
                      <a:pPr marL="0" lvl="0" indent="0" algn="l" rtl="0">
                        <a:spcBef>
                          <a:spcPts val="60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8000"/>
                        </a:lnSpc>
                        <a:spcBef>
                          <a:spcPts val="0"/>
                        </a:spcBef>
                        <a:spcAft>
                          <a:spcPts val="600"/>
                        </a:spcAft>
                        <a:buClr>
                          <a:schemeClr val="dk1"/>
                        </a:buClr>
                        <a:buSzPts val="1100"/>
                        <a:buFont typeface="Arial"/>
                        <a:buNone/>
                      </a:pPr>
                      <a:r>
                        <a:rPr lang="es" sz="1650" b="1" dirty="0">
                          <a:solidFill>
                            <a:schemeClr val="dk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Roboto"/>
                        </a:rPr>
                        <a:t>Memoria RAM  4GB 1 Kingston KVR26N19S6/4</a:t>
                      </a:r>
                      <a:endParaRPr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lnSpc>
                          <a:spcPct val="118000"/>
                        </a:lnSpc>
                        <a:spcBef>
                          <a:spcPts val="0"/>
                        </a:spcBef>
                        <a:spcAft>
                          <a:spcPts val="600"/>
                        </a:spcAft>
                        <a:buClr>
                          <a:schemeClr val="dk1"/>
                        </a:buClr>
                        <a:buSzPts val="1100"/>
                        <a:buFont typeface="Arial"/>
                        <a:buNone/>
                      </a:pPr>
                      <a:r>
                        <a:rPr lang="es" sz="1650" b="1" dirty="0">
                          <a:solidFill>
                            <a:schemeClr val="dk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Roboto"/>
                        </a:rPr>
                        <a:t>HHD Western Digital WD5000AAKX 500GB</a:t>
                      </a:r>
                      <a:endParaRPr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391676723"/>
              </p:ext>
            </p:extLst>
          </p:nvPr>
        </p:nvGraphicFramePr>
        <p:xfrm>
          <a:off x="952500" y="2114550"/>
          <a:ext cx="7239000" cy="2722761"/>
        </p:xfrm>
        <a:graphic>
          <a:graphicData uri="http://schemas.openxmlformats.org/drawingml/2006/table">
            <a:tbl>
              <a:tblPr>
                <a:noFill/>
                <a:tableStyleId>{076BE5DE-9765-4D6A-881D-0F738A0EC090}</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25000"/>
                        </a:lnSpc>
                        <a:spcBef>
                          <a:spcPts val="0"/>
                        </a:spcBef>
                        <a:spcAft>
                          <a:spcPts val="0"/>
                        </a:spcAft>
                        <a:buNone/>
                      </a:pPr>
                      <a:r>
                        <a:rPr lang="es" sz="1800" dirty="0">
                          <a:solidFill>
                            <a:schemeClr val="dk1"/>
                          </a:solidFill>
                          <a:highlight>
                            <a:srgbClr val="FFFFFF"/>
                          </a:highlight>
                          <a:latin typeface="Roboto"/>
                          <a:ea typeface="Roboto"/>
                          <a:cs typeface="Roboto"/>
                          <a:sym typeface="Roboto"/>
                        </a:rPr>
                        <a:t>Procesador gamer AMD Ryzen 3 3200G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266700" lvl="0" indent="0" algn="l" rtl="0">
                        <a:lnSpc>
                          <a:spcPct val="118000"/>
                        </a:lnSpc>
                        <a:spcBef>
                          <a:spcPts val="0"/>
                        </a:spcBef>
                        <a:spcAft>
                          <a:spcPts val="0"/>
                        </a:spcAft>
                        <a:buClr>
                          <a:schemeClr val="dk1"/>
                        </a:buClr>
                        <a:buSzPts val="1100"/>
                        <a:buFont typeface="Arial"/>
                        <a:buNone/>
                      </a:pPr>
                      <a:r>
                        <a:rPr lang="es" sz="1650" b="1" dirty="0">
                          <a:solidFill>
                            <a:schemeClr val="dk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Roboto"/>
                        </a:rPr>
                        <a:t>Motherboard Asus Prime A320m-k</a:t>
                      </a:r>
                      <a:endParaRPr sz="1650" b="1" dirty="0">
                        <a:solidFill>
                          <a:schemeClr val="dk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Roboto"/>
                      </a:endParaRPr>
                    </a:p>
                    <a:p>
                      <a:pPr marL="0" lvl="0" indent="0" algn="l" rtl="0">
                        <a:spcBef>
                          <a:spcPts val="60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266700" lvl="0" indent="0" algn="l" rtl="0">
                        <a:lnSpc>
                          <a:spcPct val="118000"/>
                        </a:lnSpc>
                        <a:spcBef>
                          <a:spcPts val="0"/>
                        </a:spcBef>
                        <a:spcAft>
                          <a:spcPts val="0"/>
                        </a:spcAft>
                        <a:buClr>
                          <a:schemeClr val="dk1"/>
                        </a:buClr>
                        <a:buSzPts val="1100"/>
                        <a:buFont typeface="Arial"/>
                        <a:buNone/>
                      </a:pPr>
                      <a:r>
                        <a:rPr lang="es" sz="1650" b="1" dirty="0">
                          <a:solidFill>
                            <a:schemeClr val="dk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Roboto"/>
                        </a:rPr>
                        <a:t>Memoria Ram Ddr4 4gb 2666mhz Kingston</a:t>
                      </a:r>
                      <a:endParaRPr sz="1650" b="1" dirty="0">
                        <a:solidFill>
                          <a:schemeClr val="dk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Roboto"/>
                      </a:endParaRPr>
                    </a:p>
                    <a:p>
                      <a:pPr marL="0" lvl="0" indent="0" algn="l" rtl="0">
                        <a:spcBef>
                          <a:spcPts val="60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n-US" sz="1650" b="1" i="0" u="none" strike="noStrike" cap="none" dirty="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sym typeface="Arial"/>
                        </a:rPr>
                        <a:t>Disco </a:t>
                      </a:r>
                      <a:r>
                        <a:rPr lang="en-US" sz="1650" b="1" i="0" u="none" strike="noStrike" cap="none" dirty="0" err="1">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sym typeface="Arial"/>
                        </a:rPr>
                        <a:t>duro</a:t>
                      </a:r>
                      <a:r>
                        <a:rPr lang="en-US" sz="1650" b="1" i="0" u="none" strike="noStrike" cap="none" dirty="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sym typeface="Arial"/>
                        </a:rPr>
                        <a:t> </a:t>
                      </a:r>
                      <a:r>
                        <a:rPr lang="en-US" sz="1650" b="1" i="0" u="none" strike="noStrike" cap="none" dirty="0" err="1">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sym typeface="Arial"/>
                        </a:rPr>
                        <a:t>interno</a:t>
                      </a:r>
                      <a:r>
                        <a:rPr lang="en-US" sz="1650" b="1" i="0" u="none" strike="noStrike" cap="none" dirty="0">
                          <a:solidFill>
                            <a:srgbClr val="000000"/>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sym typeface="Arial"/>
                        </a:rPr>
                        <a:t> Seagate Barracuda ST1000DM010 1TB</a:t>
                      </a: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000490467"/>
              </p:ext>
            </p:extLst>
          </p:nvPr>
        </p:nvGraphicFramePr>
        <p:xfrm>
          <a:off x="952500" y="1809750"/>
          <a:ext cx="7239000" cy="2888148"/>
        </p:xfrm>
        <a:graphic>
          <a:graphicData uri="http://schemas.openxmlformats.org/drawingml/2006/table">
            <a:tbl>
              <a:tblPr>
                <a:noFill/>
                <a:tableStyleId>{076BE5DE-9765-4D6A-881D-0F738A0EC090}</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25000"/>
                        </a:lnSpc>
                        <a:spcBef>
                          <a:spcPts val="0"/>
                        </a:spcBef>
                        <a:spcAft>
                          <a:spcPts val="0"/>
                        </a:spcAft>
                        <a:buNone/>
                      </a:pPr>
                      <a:r>
                        <a:rPr lang="es" sz="1650" b="1" dirty="0">
                          <a:solidFill>
                            <a:schemeClr val="dk1"/>
                          </a:solidFill>
                          <a:highlight>
                            <a:srgbClr val="FFFFFF"/>
                          </a:highlight>
                          <a:latin typeface="Open Sans" panose="020B0606030504020204" pitchFamily="34" charset="0"/>
                          <a:ea typeface="Open Sans" panose="020B0606030504020204" pitchFamily="34" charset="0"/>
                          <a:cs typeface="Open Sans" panose="020B0606030504020204" pitchFamily="34" charset="0"/>
                          <a:sym typeface="Roboto"/>
                        </a:rPr>
                        <a:t>Procesador gamer Intel Core i5-9400F</a:t>
                      </a:r>
                      <a:endParaRPr sz="1650" b="1" dirty="0">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650" b="1" dirty="0">
                          <a:solidFill>
                            <a:schemeClr val="tx1"/>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MSI H310M Pro-VDH Plus</a:t>
                      </a:r>
                      <a:endParaRPr sz="1650" b="1"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sz="1650" b="1" dirty="0">
                          <a:latin typeface="Open Sans"/>
                          <a:ea typeface="Open Sans"/>
                          <a:cs typeface="Open Sans"/>
                          <a:sym typeface="Open Sans"/>
                        </a:rPr>
                        <a:t>Samsung m378 a1 K43cb2-crc - Memoria DRAM de 8 GB 2400 MHz</a:t>
                      </a:r>
                      <a:endParaRPr sz="1650" b="1"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r>
                        <a:rPr lang="en-US" sz="1650" b="1"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Disco </a:t>
                      </a:r>
                      <a:r>
                        <a:rPr lang="en-US" sz="1650" b="1"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duro</a:t>
                      </a:r>
                      <a:r>
                        <a:rPr lang="en-US" sz="1650" b="1"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a:t>
                      </a:r>
                      <a:r>
                        <a:rPr lang="en-US" sz="1650" b="1"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interno</a:t>
                      </a:r>
                      <a:r>
                        <a:rPr lang="en-US" sz="1650" b="1"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 Seagate Barracuda ST2000DM006 2TB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2765760888"/>
              </p:ext>
            </p:extLst>
          </p:nvPr>
        </p:nvGraphicFramePr>
        <p:xfrm>
          <a:off x="952500" y="1809750"/>
          <a:ext cx="7239000" cy="2133450"/>
        </p:xfrm>
        <a:graphic>
          <a:graphicData uri="http://schemas.openxmlformats.org/drawingml/2006/table">
            <a:tbl>
              <a:tblPr>
                <a:noFill/>
                <a:tableStyleId>{076BE5DE-9765-4D6A-881D-0F738A0EC090}</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650" b="1" dirty="0">
                          <a:solidFill>
                            <a:schemeClr val="tx1"/>
                          </a:solidFill>
                          <a:latin typeface="Open Sans"/>
                          <a:ea typeface="Open Sans"/>
                          <a:cs typeface="Open Sans"/>
                          <a:sym typeface="Open Sans"/>
                        </a:rPr>
                        <a:t>AMD Ryzen 3 3300X</a:t>
                      </a:r>
                      <a:endParaRPr sz="1650" b="1"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650" b="1" dirty="0">
                          <a:solidFill>
                            <a:schemeClr val="tx1"/>
                          </a:solidFill>
                          <a:latin typeface="Open Sans"/>
                          <a:ea typeface="Open Sans"/>
                          <a:cs typeface="Open Sans"/>
                          <a:sym typeface="Open Sans"/>
                        </a:rPr>
                        <a:t>Memoria ram kingston 8gb 3000mhz</a:t>
                      </a:r>
                      <a:endParaRPr sz="1650" b="1" dirty="0">
                        <a:solidFill>
                          <a:schemeClr val="tx1"/>
                        </a:solidFill>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650" b="1" dirty="0">
                          <a:solidFill>
                            <a:schemeClr val="tx1"/>
                          </a:solidFill>
                          <a:latin typeface="Open Sans"/>
                          <a:ea typeface="Open Sans"/>
                          <a:cs typeface="Open Sans"/>
                          <a:sym typeface="Open Sans"/>
                        </a:rPr>
                        <a:t>Wd Blue 2tb Disco </a:t>
                      </a:r>
                      <a:r>
                        <a:rPr lang="en-US" sz="1650" b="1" dirty="0" err="1">
                          <a:solidFill>
                            <a:schemeClr val="tx1"/>
                          </a:solidFill>
                          <a:latin typeface="Open Sans"/>
                          <a:ea typeface="Open Sans"/>
                          <a:cs typeface="Open Sans"/>
                          <a:sym typeface="Open Sans"/>
                        </a:rPr>
                        <a:t>Duro</a:t>
                      </a:r>
                      <a:r>
                        <a:rPr lang="en-US" sz="1650" b="1" dirty="0">
                          <a:solidFill>
                            <a:schemeClr val="tx1"/>
                          </a:solidFill>
                          <a:latin typeface="Open Sans"/>
                          <a:ea typeface="Open Sans"/>
                          <a:cs typeface="Open Sans"/>
                          <a:sym typeface="Open Sans"/>
                        </a:rPr>
                        <a:t> </a:t>
                      </a:r>
                      <a:r>
                        <a:rPr lang="en-US" sz="1650" b="1" dirty="0" err="1">
                          <a:solidFill>
                            <a:schemeClr val="tx1"/>
                          </a:solidFill>
                          <a:latin typeface="Open Sans"/>
                          <a:ea typeface="Open Sans"/>
                          <a:cs typeface="Open Sans"/>
                          <a:sym typeface="Open Sans"/>
                        </a:rPr>
                        <a:t>Hdd</a:t>
                      </a:r>
                      <a:r>
                        <a:rPr lang="en-US" sz="1650" b="1" dirty="0">
                          <a:solidFill>
                            <a:schemeClr val="tx1"/>
                          </a:solidFill>
                          <a:latin typeface="Open Sans"/>
                          <a:ea typeface="Open Sans"/>
                          <a:cs typeface="Open Sans"/>
                          <a:sym typeface="Open Sans"/>
                        </a:rPr>
                        <a:t> </a:t>
                      </a:r>
                      <a:r>
                        <a:rPr lang="en-US" sz="1650" b="1" dirty="0" err="1">
                          <a:solidFill>
                            <a:schemeClr val="tx1"/>
                          </a:solidFill>
                          <a:latin typeface="Open Sans"/>
                          <a:ea typeface="Open Sans"/>
                          <a:cs typeface="Open Sans"/>
                          <a:sym typeface="Open Sans"/>
                        </a:rPr>
                        <a:t>Sata</a:t>
                      </a:r>
                      <a:r>
                        <a:rPr lang="en-US" sz="1650" b="1" dirty="0">
                          <a:solidFill>
                            <a:schemeClr val="tx1"/>
                          </a:solidFill>
                          <a:latin typeface="Open Sans"/>
                          <a:ea typeface="Open Sans"/>
                          <a:cs typeface="Open Sans"/>
                          <a:sym typeface="Open Sans"/>
                        </a:rPr>
                        <a:t> 6 Gb/s 3.5 In</a:t>
                      </a:r>
                      <a:endParaRPr sz="1650" b="1"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650" b="1" dirty="0">
                          <a:latin typeface="Open Sans"/>
                          <a:ea typeface="Open Sans"/>
                          <a:cs typeface="Open Sans"/>
                          <a:sym typeface="Open Sans"/>
                        </a:rPr>
                        <a:t>MSI GTX 1050 </a:t>
                      </a:r>
                      <a:r>
                        <a:rPr lang="en-US" sz="1650" b="1" dirty="0" err="1">
                          <a:latin typeface="Open Sans"/>
                          <a:ea typeface="Open Sans"/>
                          <a:cs typeface="Open Sans"/>
                          <a:sym typeface="Open Sans"/>
                        </a:rPr>
                        <a:t>Ti</a:t>
                      </a:r>
                      <a:r>
                        <a:rPr lang="en-US" sz="1650" b="1" dirty="0">
                          <a:latin typeface="Open Sans"/>
                          <a:ea typeface="Open Sans"/>
                          <a:cs typeface="Open Sans"/>
                          <a:sym typeface="Open Sans"/>
                        </a:rPr>
                        <a:t> 4GT OC GeForce GTX 1050 </a:t>
                      </a:r>
                      <a:r>
                        <a:rPr lang="en-US" sz="1650" b="1" dirty="0" err="1">
                          <a:latin typeface="Open Sans"/>
                          <a:ea typeface="Open Sans"/>
                          <a:cs typeface="Open Sans"/>
                          <a:sym typeface="Open Sans"/>
                        </a:rPr>
                        <a:t>Ti</a:t>
                      </a:r>
                      <a:endParaRPr sz="1650" b="1"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2264374279"/>
              </p:ext>
            </p:extLst>
          </p:nvPr>
        </p:nvGraphicFramePr>
        <p:xfrm>
          <a:off x="952500" y="2114550"/>
          <a:ext cx="7239000" cy="2674470"/>
        </p:xfrm>
        <a:graphic>
          <a:graphicData uri="http://schemas.openxmlformats.org/drawingml/2006/table">
            <a:tbl>
              <a:tblPr>
                <a:noFill/>
                <a:tableStyleId>{076BE5DE-9765-4D6A-881D-0F738A0EC090}</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650" b="1" dirty="0">
                          <a:latin typeface="Open Sans" panose="020B0606030504020204" pitchFamily="34" charset="0"/>
                          <a:ea typeface="Open Sans" panose="020B0606030504020204" pitchFamily="34" charset="0"/>
                          <a:cs typeface="Open Sans" panose="020B0606030504020204" pitchFamily="34" charset="0"/>
                        </a:rPr>
                        <a:t>Amd Ryzen 5 5600g</a:t>
                      </a:r>
                      <a:endParaRPr sz="1650" b="1" dirty="0">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B450 PRO4 AM4 AMD</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Memoria Ram T-force Delta 8gb*1 Ddr4 3000mhz </a:t>
                      </a:r>
                      <a:r>
                        <a:rPr kumimoji="0" lang="en-U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Rgb</a:t>
                      </a:r>
                      <a:endPar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Disco </a:t>
                      </a:r>
                      <a:r>
                        <a:rPr kumimoji="0" lang="en-US" sz="165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Ssd</a:t>
                      </a:r>
                      <a:r>
                        <a:rPr kumimoji="0" lang="en-US" sz="165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Kingston A400 240gb 2.5</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650" b="1" dirty="0">
                          <a:latin typeface="Open Sans" panose="020B0606030504020204" pitchFamily="34" charset="0"/>
                          <a:ea typeface="Open Sans" panose="020B0606030504020204" pitchFamily="34" charset="0"/>
                          <a:cs typeface="Open Sans" panose="020B0606030504020204" pitchFamily="34" charset="0"/>
                        </a:rPr>
                        <a:t>ASUS Gaming TUF GeForce GTX 1660 Edition 6GB </a:t>
                      </a:r>
                      <a:r>
                        <a:rPr lang="en-US" sz="1650" b="1" dirty="0" err="1">
                          <a:latin typeface="Open Sans" panose="020B0606030504020204" pitchFamily="34" charset="0"/>
                          <a:ea typeface="Open Sans" panose="020B0606030504020204" pitchFamily="34" charset="0"/>
                          <a:cs typeface="Open Sans" panose="020B0606030504020204" pitchFamily="34" charset="0"/>
                        </a:rPr>
                        <a:t>tarjeta</a:t>
                      </a:r>
                      <a:r>
                        <a:rPr lang="en-US" sz="1650" b="1" dirty="0">
                          <a:latin typeface="Open Sans" panose="020B0606030504020204" pitchFamily="34" charset="0"/>
                          <a:ea typeface="Open Sans" panose="020B0606030504020204" pitchFamily="34" charset="0"/>
                          <a:cs typeface="Open Sans" panose="020B0606030504020204" pitchFamily="34" charset="0"/>
                        </a:rPr>
                        <a:t> </a:t>
                      </a:r>
                      <a:r>
                        <a:rPr lang="en-US" sz="1650" b="1" dirty="0" err="1">
                          <a:latin typeface="Open Sans" panose="020B0606030504020204" pitchFamily="34" charset="0"/>
                          <a:ea typeface="Open Sans" panose="020B0606030504020204" pitchFamily="34" charset="0"/>
                          <a:cs typeface="Open Sans" panose="020B0606030504020204" pitchFamily="34" charset="0"/>
                        </a:rPr>
                        <a:t>gráfica</a:t>
                      </a:r>
                      <a:r>
                        <a:rPr lang="en-US" sz="1650" b="1" dirty="0">
                          <a:latin typeface="Open Sans" panose="020B0606030504020204" pitchFamily="34" charset="0"/>
                          <a:ea typeface="Open Sans" panose="020B0606030504020204" pitchFamily="34" charset="0"/>
                          <a:cs typeface="Open Sans" panose="020B0606030504020204" pitchFamily="34" charset="0"/>
                        </a:rPr>
                        <a:t> HDMI</a:t>
                      </a:r>
                      <a:endParaRPr sz="1650" b="1" dirty="0">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609</Words>
  <Application>Microsoft Office PowerPoint</Application>
  <PresentationFormat>On-screen Show (16:9)</PresentationFormat>
  <Paragraphs>106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Rajdhani</vt:lpstr>
      <vt:lpstr>Open Sans</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Nico Rodriguez</cp:lastModifiedBy>
  <cp:revision>4</cp:revision>
  <dcterms:modified xsi:type="dcterms:W3CDTF">2022-03-12T00:02:40Z</dcterms:modified>
</cp:coreProperties>
</file>