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60" r:id="rId5"/>
    <p:sldId id="261" r:id="rId6"/>
    <p:sldId id="262" r:id="rId7"/>
    <p:sldId id="263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Materials related with Bayesian decision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在此输入您的封面副标题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3"/>
          <p:cNvSpPr txBox="1">
            <a:spLocks noGrp="1"/>
          </p:cNvSpPr>
          <p:nvPr/>
        </p:nvSpPr>
        <p:spPr>
          <a:xfrm>
            <a:off x="807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 txBox="1"/>
          <p:nvPr/>
        </p:nvSpPr>
        <p:spPr>
          <a:xfrm>
            <a:off x="2279650" y="765175"/>
            <a:ext cx="8135938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r>
              <a:rPr lang="zh-CN" altLang="en-US" sz="3000" b="1" dirty="0">
                <a:latin typeface="Calibri" panose="020F0502020204030204" pitchFamily="34" charset="0"/>
              </a:rPr>
              <a:t>客观现象或事物可以分为两类：一类是</a:t>
            </a:r>
            <a:r>
              <a:rPr lang="zh-CN" alt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确定性的</a:t>
            </a:r>
            <a:r>
              <a:rPr lang="zh-CN" altLang="en-US" sz="3000" b="1" dirty="0">
                <a:latin typeface="Calibri" panose="020F0502020204030204" pitchFamily="34" charset="0"/>
              </a:rPr>
              <a:t>，此类事物在一定条件下必然要发生或不发生；另一类是</a:t>
            </a:r>
            <a:r>
              <a:rPr lang="zh-CN" alt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随机性的</a:t>
            </a:r>
            <a:r>
              <a:rPr lang="zh-CN" altLang="en-US" sz="3000" b="1" dirty="0">
                <a:latin typeface="Calibri" panose="020F0502020204030204" pitchFamily="34" charset="0"/>
              </a:rPr>
              <a:t>，此类事物有若干可能的结果，在实验或实现前不能预知会出现哪种结果，但是其有</a:t>
            </a:r>
            <a:r>
              <a:rPr lang="zh-CN" alt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统计规律</a:t>
            </a:r>
            <a:r>
              <a:rPr lang="zh-CN" altLang="en-US" sz="3000" b="1" dirty="0">
                <a:latin typeface="Calibri" panose="020F0502020204030204" pitchFamily="34" charset="0"/>
              </a:rPr>
              <a:t>，这种规律可用</a:t>
            </a:r>
            <a:r>
              <a:rPr lang="zh-CN" alt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概率分布</a:t>
            </a:r>
            <a:r>
              <a:rPr lang="zh-CN" altLang="en-US" sz="3000" b="1" dirty="0">
                <a:latin typeface="Calibri" panose="020F0502020204030204" pitchFamily="34" charset="0"/>
              </a:rPr>
              <a:t>（密度）函数或数字特征来刻划。</a:t>
            </a:r>
            <a:endParaRPr lang="zh-CN" altLang="en-US" sz="30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endParaRPr lang="en-US" altLang="zh-CN" sz="3000" b="1" dirty="0"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r>
              <a:rPr lang="zh-CN" altLang="en-US" sz="3000" b="1" dirty="0">
                <a:solidFill>
                  <a:srgbClr val="FF0000"/>
                </a:solidFill>
                <a:latin typeface="Calibri" panose="020F0502020204030204" pitchFamily="34" charset="0"/>
              </a:rPr>
              <a:t>贝叶斯决策方法</a:t>
            </a:r>
            <a:r>
              <a:rPr lang="zh-CN" altLang="en-US" sz="3000" b="1" dirty="0">
                <a:latin typeface="Calibri" panose="020F0502020204030204" pitchFamily="34" charset="0"/>
              </a:rPr>
              <a:t>是一个有效的应对具有随机性的模式的分类方法</a:t>
            </a:r>
            <a:endParaRPr lang="en-US" altLang="zh-CN" sz="3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1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3"/>
          <p:cNvSpPr txBox="1">
            <a:spLocks noGrp="1"/>
          </p:cNvSpPr>
          <p:nvPr/>
        </p:nvSpPr>
        <p:spPr>
          <a:xfrm>
            <a:off x="807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矩形 2"/>
          <p:cNvSpPr/>
          <p:nvPr/>
        </p:nvSpPr>
        <p:spPr>
          <a:xfrm>
            <a:off x="2971800" y="476250"/>
            <a:ext cx="53292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en-US" sz="4000" b="1" dirty="0">
                <a:solidFill>
                  <a:srgbClr val="0070C0"/>
                </a:solidFill>
                <a:latin typeface="华文行楷" panose="02010800040101010101" pitchFamily="2" charset="-122"/>
                <a:ea typeface="仿宋" panose="02010609060101010101" pitchFamily="49" charset="-122"/>
              </a:rPr>
              <a:t>“概率论”有关知识</a:t>
            </a:r>
            <a:endParaRPr lang="en-US" altLang="en-US" sz="4000" b="1" dirty="0">
              <a:solidFill>
                <a:srgbClr val="0070C0"/>
              </a:solidFill>
              <a:latin typeface="华文行楷" panose="0201080004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5124" name="Rectangle 3"/>
          <p:cNvSpPr txBox="1"/>
          <p:nvPr/>
        </p:nvSpPr>
        <p:spPr>
          <a:xfrm>
            <a:off x="1847850" y="1177925"/>
            <a:ext cx="8640763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endParaRPr lang="zh-CN" altLang="en-US" sz="32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342900" indent="-342900"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全概率公式</a:t>
            </a:r>
            <a:r>
              <a:rPr lang="zh-CN" altLang="en-US" sz="3200" b="1" dirty="0">
                <a:latin typeface="Calibri" panose="020F0502020204030204" pitchFamily="34" charset="0"/>
              </a:rPr>
              <a:t>：设实验</a:t>
            </a:r>
            <a:r>
              <a:rPr lang="en-US" altLang="zh-CN" sz="3200" b="1" dirty="0">
                <a:latin typeface="Calibri" panose="020F0502020204030204" pitchFamily="34" charset="0"/>
              </a:rPr>
              <a:t>E</a:t>
            </a:r>
            <a:r>
              <a:rPr lang="zh-CN" altLang="en-US" sz="3200" b="1" dirty="0">
                <a:latin typeface="Calibri" panose="020F0502020204030204" pitchFamily="34" charset="0"/>
              </a:rPr>
              <a:t>的样本空间为</a:t>
            </a:r>
            <a:r>
              <a:rPr lang="en-US" altLang="zh-CN" sz="3200" b="1" dirty="0">
                <a:latin typeface="Calibri" panose="020F0502020204030204" pitchFamily="34" charset="0"/>
              </a:rPr>
              <a:t>S</a:t>
            </a:r>
            <a:r>
              <a:rPr lang="zh-CN" altLang="en-US" sz="3200" b="1" dirty="0">
                <a:latin typeface="Calibri" panose="020F0502020204030204" pitchFamily="34" charset="0"/>
              </a:rPr>
              <a:t>，</a:t>
            </a:r>
            <a:r>
              <a:rPr lang="en-US" altLang="zh-CN" sz="3200" b="1" dirty="0"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</a:rPr>
              <a:t>为</a:t>
            </a:r>
            <a:r>
              <a:rPr lang="en-US" altLang="zh-CN" sz="3200" b="1" dirty="0">
                <a:latin typeface="Calibri" panose="020F0502020204030204" pitchFamily="34" charset="0"/>
              </a:rPr>
              <a:t>E</a:t>
            </a:r>
            <a:r>
              <a:rPr lang="zh-CN" altLang="en-US" sz="3200" b="1" dirty="0">
                <a:latin typeface="Calibri" panose="020F0502020204030204" pitchFamily="34" charset="0"/>
              </a:rPr>
              <a:t>的事件，</a:t>
            </a:r>
            <a:r>
              <a:rPr lang="en-US" altLang="zh-CN" sz="3200" b="1" dirty="0">
                <a:latin typeface="Calibri" panose="020F0502020204030204" pitchFamily="34" charset="0"/>
              </a:rPr>
              <a:t> B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3200" b="1" dirty="0">
                <a:latin typeface="Calibri" panose="020F0502020204030204" pitchFamily="34" charset="0"/>
              </a:rPr>
              <a:t>, B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latin typeface="Calibri" panose="020F0502020204030204" pitchFamily="34" charset="0"/>
              </a:rPr>
              <a:t>, …B</a:t>
            </a:r>
            <a:r>
              <a:rPr lang="en-US" altLang="zh-CN" sz="3200" b="1" baseline="-25000" dirty="0">
                <a:latin typeface="Calibri" panose="020F0502020204030204" pitchFamily="34" charset="0"/>
              </a:rPr>
              <a:t>n</a:t>
            </a:r>
            <a:r>
              <a:rPr lang="zh-CN" altLang="en-US" sz="3200" b="1" dirty="0">
                <a:latin typeface="Calibri" panose="020F0502020204030204" pitchFamily="34" charset="0"/>
              </a:rPr>
              <a:t>为</a:t>
            </a:r>
            <a:r>
              <a:rPr lang="en-US" altLang="zh-CN" sz="3200" b="1" dirty="0">
                <a:latin typeface="Calibri" panose="020F0502020204030204" pitchFamily="34" charset="0"/>
              </a:rPr>
              <a:t>S</a:t>
            </a:r>
            <a:r>
              <a:rPr lang="zh-CN" altLang="en-US" sz="3200" b="1" dirty="0">
                <a:latin typeface="Calibri" panose="020F0502020204030204" pitchFamily="34" charset="0"/>
              </a:rPr>
              <a:t>的一个划分，且                     ，                           则</a:t>
            </a:r>
            <a:endParaRPr lang="en-US" altLang="zh-CN" sz="3200" b="1" dirty="0">
              <a:latin typeface="Calibri" panose="020F0502020204030204" pitchFamily="34" charset="0"/>
            </a:endParaRPr>
          </a:p>
        </p:txBody>
      </p:sp>
      <p:graphicFrame>
        <p:nvGraphicFramePr>
          <p:cNvPr id="17413" name="对象 5126"/>
          <p:cNvGraphicFramePr>
            <a:graphicFrameLocks noChangeAspect="1"/>
          </p:cNvGraphicFramePr>
          <p:nvPr/>
        </p:nvGraphicFramePr>
        <p:xfrm>
          <a:off x="2759393" y="3884295"/>
          <a:ext cx="2235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85900" imgH="228600" progId="Equation.DSMT4">
                  <p:embed/>
                </p:oleObj>
              </mc:Choice>
              <mc:Fallback>
                <p:oleObj name="" r:id="rId1" imgW="14859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9393" y="3884295"/>
                        <a:ext cx="22352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>
            <a:graphicFrameLocks noChangeAspect="1"/>
          </p:cNvGraphicFramePr>
          <p:nvPr/>
        </p:nvGraphicFramePr>
        <p:xfrm>
          <a:off x="2368550" y="5048250"/>
          <a:ext cx="75977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797300" imgH="228600" progId="Equation.DSMT4">
                  <p:embed/>
                </p:oleObj>
              </mc:Choice>
              <mc:Fallback>
                <p:oleObj name="" r:id="rId3" imgW="37973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550" y="5048250"/>
                        <a:ext cx="7597775" cy="541338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9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3"/>
          <p:cNvSpPr txBox="1">
            <a:spLocks noGrp="1"/>
          </p:cNvSpPr>
          <p:nvPr/>
        </p:nvSpPr>
        <p:spPr>
          <a:xfrm>
            <a:off x="807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5" name="组合 6146"/>
          <p:cNvGrpSpPr/>
          <p:nvPr/>
        </p:nvGrpSpPr>
        <p:grpSpPr>
          <a:xfrm>
            <a:off x="2782888" y="723956"/>
            <a:ext cx="5761037" cy="5662557"/>
            <a:chOff x="0" y="-1"/>
            <a:chExt cx="3552" cy="3695"/>
          </a:xfrm>
        </p:grpSpPr>
        <p:grpSp>
          <p:nvGrpSpPr>
            <p:cNvPr id="18439" name="组合 6147"/>
            <p:cNvGrpSpPr/>
            <p:nvPr/>
          </p:nvGrpSpPr>
          <p:grpSpPr>
            <a:xfrm>
              <a:off x="0" y="334"/>
              <a:ext cx="3552" cy="3360"/>
              <a:chOff x="0" y="0"/>
              <a:chExt cx="3552" cy="2544"/>
            </a:xfrm>
          </p:grpSpPr>
          <p:sp>
            <p:nvSpPr>
              <p:cNvPr id="18447" name="Oval 4"/>
              <p:cNvSpPr/>
              <p:nvPr/>
            </p:nvSpPr>
            <p:spPr>
              <a:xfrm>
                <a:off x="0" y="0"/>
                <a:ext cx="3552" cy="254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 eaLnBrk="1" hangingPunct="1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8" name="Freeform 5"/>
              <p:cNvSpPr/>
              <p:nvPr/>
            </p:nvSpPr>
            <p:spPr>
              <a:xfrm>
                <a:off x="48" y="192"/>
                <a:ext cx="2688" cy="1096"/>
              </a:xfrm>
              <a:custGeom>
                <a:avLst/>
                <a:gdLst/>
                <a:ahLst/>
                <a:cxnLst>
                  <a:cxn ang="0">
                    <a:pos x="0" y="816"/>
                  </a:cxn>
                  <a:cxn ang="0">
                    <a:pos x="1632" y="960"/>
                  </a:cxn>
                  <a:cxn ang="0">
                    <a:pos x="2688" y="0"/>
                  </a:cxn>
                </a:cxnLst>
                <a:pathLst>
                  <a:path w="2688" h="1096">
                    <a:moveTo>
                      <a:pt x="0" y="816"/>
                    </a:moveTo>
                    <a:cubicBezTo>
                      <a:pt x="592" y="956"/>
                      <a:pt x="1184" y="1096"/>
                      <a:pt x="1632" y="960"/>
                    </a:cubicBezTo>
                    <a:cubicBezTo>
                      <a:pt x="2080" y="824"/>
                      <a:pt x="2504" y="160"/>
                      <a:pt x="2688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49" name="Freeform 6"/>
              <p:cNvSpPr/>
              <p:nvPr/>
            </p:nvSpPr>
            <p:spPr>
              <a:xfrm>
                <a:off x="904" y="1200"/>
                <a:ext cx="584" cy="1248"/>
              </a:xfrm>
              <a:custGeom>
                <a:avLst/>
                <a:gdLst/>
                <a:ahLst/>
                <a:cxnLst>
                  <a:cxn ang="0">
                    <a:pos x="248" y="1248"/>
                  </a:cxn>
                  <a:cxn ang="0">
                    <a:pos x="56" y="576"/>
                  </a:cxn>
                  <a:cxn ang="0">
                    <a:pos x="584" y="0"/>
                  </a:cxn>
                </a:cxnLst>
                <a:pathLst>
                  <a:path w="584" h="1248">
                    <a:moveTo>
                      <a:pt x="248" y="1248"/>
                    </a:moveTo>
                    <a:cubicBezTo>
                      <a:pt x="124" y="1016"/>
                      <a:pt x="0" y="784"/>
                      <a:pt x="56" y="576"/>
                    </a:cubicBezTo>
                    <a:cubicBezTo>
                      <a:pt x="112" y="368"/>
                      <a:pt x="348" y="184"/>
                      <a:pt x="58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450" name="Freeform 7"/>
              <p:cNvSpPr/>
              <p:nvPr/>
            </p:nvSpPr>
            <p:spPr>
              <a:xfrm>
                <a:off x="2024" y="720"/>
                <a:ext cx="1048" cy="1392"/>
              </a:xfrm>
              <a:custGeom>
                <a:avLst/>
                <a:gdLst/>
                <a:ahLst/>
                <a:cxnLst>
                  <a:cxn ang="0">
                    <a:pos x="1048" y="1392"/>
                  </a:cxn>
                  <a:cxn ang="0">
                    <a:pos x="136" y="960"/>
                  </a:cxn>
                  <a:cxn ang="0">
                    <a:pos x="232" y="0"/>
                  </a:cxn>
                </a:cxnLst>
                <a:pathLst>
                  <a:path w="1048" h="1392">
                    <a:moveTo>
                      <a:pt x="1048" y="1392"/>
                    </a:moveTo>
                    <a:cubicBezTo>
                      <a:pt x="660" y="1292"/>
                      <a:pt x="272" y="1192"/>
                      <a:pt x="136" y="960"/>
                    </a:cubicBezTo>
                    <a:cubicBezTo>
                      <a:pt x="0" y="728"/>
                      <a:pt x="116" y="364"/>
                      <a:pt x="232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bevel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440" name="Text Box 8"/>
            <p:cNvSpPr txBox="1"/>
            <p:nvPr/>
          </p:nvSpPr>
          <p:spPr>
            <a:xfrm>
              <a:off x="1413" y="871"/>
              <a:ext cx="2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1" name="Text Box 9"/>
            <p:cNvSpPr txBox="1"/>
            <p:nvPr/>
          </p:nvSpPr>
          <p:spPr>
            <a:xfrm>
              <a:off x="703" y="-1"/>
              <a:ext cx="269" cy="4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3600" dirty="0">
                  <a:latin typeface="Times New Roman" panose="02020603050405020304" pitchFamily="18" charset="0"/>
                </a:rPr>
                <a:t>S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8442" name="Text Box 10"/>
            <p:cNvSpPr txBox="1"/>
            <p:nvPr/>
          </p:nvSpPr>
          <p:spPr>
            <a:xfrm>
              <a:off x="3031" y="1470"/>
              <a:ext cx="2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Text Box 11"/>
            <p:cNvSpPr txBox="1"/>
            <p:nvPr/>
          </p:nvSpPr>
          <p:spPr>
            <a:xfrm>
              <a:off x="1880" y="2335"/>
              <a:ext cx="2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Text Box 12"/>
            <p:cNvSpPr txBox="1"/>
            <p:nvPr/>
          </p:nvSpPr>
          <p:spPr>
            <a:xfrm>
              <a:off x="871" y="2094"/>
              <a:ext cx="253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4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13"/>
            <p:cNvSpPr txBox="1"/>
            <p:nvPr/>
          </p:nvSpPr>
          <p:spPr>
            <a:xfrm>
              <a:off x="2546" y="1566"/>
              <a:ext cx="215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Oval 14"/>
            <p:cNvSpPr/>
            <p:nvPr/>
          </p:nvSpPr>
          <p:spPr>
            <a:xfrm>
              <a:off x="2428" y="1591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36" name="Text Box 15"/>
          <p:cNvSpPr txBox="1"/>
          <p:nvPr/>
        </p:nvSpPr>
        <p:spPr>
          <a:xfrm>
            <a:off x="7773035" y="5623402"/>
            <a:ext cx="246888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  <a:sym typeface="Arial" panose="020B0604020202020204" pitchFamily="34" charset="0"/>
              </a:rPr>
              <a:t>划分示意图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437" name="Rectangle 16"/>
          <p:cNvSpPr/>
          <p:nvPr/>
        </p:nvSpPr>
        <p:spPr>
          <a:xfrm>
            <a:off x="3648075" y="188913"/>
            <a:ext cx="48958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“概率论”有关概念复习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8" name="对象 6161"/>
          <p:cNvGraphicFramePr>
            <a:graphicFrameLocks noChangeAspect="1"/>
          </p:cNvGraphicFramePr>
          <p:nvPr/>
        </p:nvGraphicFramePr>
        <p:xfrm>
          <a:off x="6281738" y="749300"/>
          <a:ext cx="42481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828800" imgH="254000" progId="Equation.3">
                  <p:embed/>
                </p:oleObj>
              </mc:Choice>
              <mc:Fallback>
                <p:oleObj name="" r:id="rId1" imgW="1828800" imgH="254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81738" y="749300"/>
                        <a:ext cx="424815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3"/>
          <p:cNvSpPr txBox="1">
            <a:spLocks noGrp="1"/>
          </p:cNvSpPr>
          <p:nvPr/>
        </p:nvSpPr>
        <p:spPr>
          <a:xfrm>
            <a:off x="807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zh-CN" altLang="en-US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Text Box 2"/>
          <p:cNvSpPr txBox="1"/>
          <p:nvPr/>
        </p:nvSpPr>
        <p:spPr>
          <a:xfrm>
            <a:off x="1774825" y="1196975"/>
            <a:ext cx="8713788" cy="1964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5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Bayes</a:t>
            </a:r>
            <a:r>
              <a:rPr lang="zh-CN" altLang="en-US" sz="2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公式：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设实验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的样本空间为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的事件，</a:t>
            </a:r>
            <a:b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,B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的一个划分，且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(A)&gt;0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(B</a:t>
            </a:r>
            <a:r>
              <a:rPr lang="en-US" altLang="zh-CN" sz="2800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)&gt;0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b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(i=1,2,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,n)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2366963" y="3549650"/>
          <a:ext cx="647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07030" imgH="635000" progId="Equation.DSMT4">
                  <p:embed/>
                </p:oleObj>
              </mc:Choice>
              <mc:Fallback>
                <p:oleObj name="" r:id="rId1" imgW="2907030" imgH="6350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6963" y="3549650"/>
                        <a:ext cx="6477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/>
          <p:nvPr/>
        </p:nvSpPr>
        <p:spPr>
          <a:xfrm>
            <a:off x="3359150" y="260350"/>
            <a:ext cx="59769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“概率论”有关概念复习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2" name="Rectangle 5"/>
          <p:cNvSpPr/>
          <p:nvPr/>
        </p:nvSpPr>
        <p:spPr>
          <a:xfrm>
            <a:off x="5941060" y="311626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5941060" y="311626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176" name="组合 7175"/>
          <p:cNvGrpSpPr/>
          <p:nvPr/>
        </p:nvGrpSpPr>
        <p:grpSpPr>
          <a:xfrm>
            <a:off x="2241550" y="5416550"/>
            <a:ext cx="6524625" cy="1092200"/>
            <a:chOff x="0" y="0"/>
            <a:chExt cx="4309" cy="680"/>
          </a:xfrm>
        </p:grpSpPr>
        <p:graphicFrame>
          <p:nvGraphicFramePr>
            <p:cNvPr id="19465" name="对象 7176"/>
            <p:cNvGraphicFramePr>
              <a:graphicFrameLocks noChangeAspect="1"/>
            </p:cNvGraphicFramePr>
            <p:nvPr/>
          </p:nvGraphicFramePr>
          <p:xfrm>
            <a:off x="635" y="149"/>
            <a:ext cx="267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3" imgW="1828800" imgH="254000" progId="Equation.3">
                    <p:embed/>
                  </p:oleObj>
                </mc:Choice>
                <mc:Fallback>
                  <p:oleObj name="" r:id="rId3" imgW="1828800" imgH="2540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5" y="149"/>
                          <a:ext cx="2676" cy="376"/>
                        </a:xfrm>
                        <a:prstGeom prst="rect">
                          <a:avLst/>
                        </a:prstGeom>
                        <a:noFill/>
                        <a:ln w="38100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Rectangle 9"/>
            <p:cNvSpPr/>
            <p:nvPr/>
          </p:nvSpPr>
          <p:spPr>
            <a:xfrm>
              <a:off x="0" y="0"/>
              <a:ext cx="4309" cy="680"/>
            </a:xfrm>
            <a:prstGeom prst="rect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170" tIns="46990" rIns="90170" bIns="46990" anchor="ctr"/>
            <a:p>
              <a:pPr algn="ctr"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"/>
          <p:cNvSpPr txBox="1"/>
          <p:nvPr/>
        </p:nvSpPr>
        <p:spPr>
          <a:xfrm>
            <a:off x="4321175" y="833438"/>
            <a:ext cx="26974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“概率论”有关概念复习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1" name="文本框 2"/>
          <p:cNvSpPr txBox="1"/>
          <p:nvPr/>
        </p:nvSpPr>
        <p:spPr>
          <a:xfrm>
            <a:off x="4775200" y="2738438"/>
            <a:ext cx="29565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solidFill>
                  <a:srgbClr val="C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Male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|x=170)         </a:t>
            </a:r>
            <a:r>
              <a:rPr lang="en-US" altLang="zh-CN" b="1" dirty="0">
                <a:latin typeface="宋体" panose="02010600030101010101" pitchFamily="2" charset="-122"/>
              </a:rPr>
              <a:t>??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2532" name="文本框 3"/>
          <p:cNvSpPr txBox="1"/>
          <p:nvPr/>
        </p:nvSpPr>
        <p:spPr>
          <a:xfrm>
            <a:off x="6911975" y="4508500"/>
            <a:ext cx="214757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i="1" dirty="0">
                <a:solidFill>
                  <a:srgbClr val="0070C0"/>
                </a:solidFill>
                <a:latin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(x=170|</a:t>
            </a:r>
            <a:r>
              <a:rPr lang="en-US" altLang="zh-CN" b="1" i="1" dirty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Male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) </a:t>
            </a:r>
            <a:r>
              <a:rPr lang="en-US" altLang="zh-CN" b="1" dirty="0">
                <a:latin typeface="宋体" panose="02010600030101010101" pitchFamily="2" charset="-122"/>
              </a:rPr>
              <a:t> ??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3" name="文本框 4"/>
          <p:cNvSpPr txBox="1"/>
          <p:nvPr/>
        </p:nvSpPr>
        <p:spPr>
          <a:xfrm>
            <a:off x="3151188" y="2738438"/>
            <a:ext cx="13258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后验概率：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4" name="文本框 5"/>
          <p:cNvSpPr txBox="1"/>
          <p:nvPr/>
        </p:nvSpPr>
        <p:spPr>
          <a:xfrm>
            <a:off x="3108325" y="4508500"/>
            <a:ext cx="30467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在类</a:t>
            </a:r>
            <a:r>
              <a:rPr lang="en-US" altLang="zh-CN" b="1" i="1" dirty="0">
                <a:solidFill>
                  <a:srgbClr val="0070C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Male</a:t>
            </a:r>
            <a:r>
              <a:rPr lang="zh-CN" altLang="en-US" b="1" dirty="0">
                <a:latin typeface="宋体" panose="02010600030101010101" pitchFamily="2" charset="-122"/>
              </a:rPr>
              <a:t>条件下的概率密度</a:t>
            </a:r>
            <a:r>
              <a:rPr lang="en-US" altLang="zh-CN" b="1" dirty="0">
                <a:latin typeface="宋体" panose="02010600030101010101" pitchFamily="2" charset="-122"/>
              </a:rPr>
              <a:t>: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1188" y="5911850"/>
            <a:ext cx="44627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最直观的解释：男性中身高为</a:t>
            </a:r>
            <a:r>
              <a:rPr lang="en-US" altLang="zh-CN" dirty="0">
                <a:latin typeface="Times New Roman" panose="02020603050405020304" pitchFamily="18" charset="0"/>
                <a:ea typeface="华文隶书" panose="02010800040101010101" pitchFamily="2" charset="-122"/>
              </a:rPr>
              <a:t>170cm</a:t>
            </a:r>
            <a:r>
              <a:rPr lang="zh-CN" altLang="en-US" dirty="0">
                <a:latin typeface="Times New Roman" panose="02020603050405020304" pitchFamily="18" charset="0"/>
                <a:ea typeface="华文隶书" panose="02010800040101010101" pitchFamily="2" charset="-122"/>
              </a:rPr>
              <a:t>的比例</a:t>
            </a:r>
            <a:endParaRPr lang="zh-CN" altLang="en-US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951538" y="4941888"/>
            <a:ext cx="504825" cy="863600"/>
          </a:xfrm>
          <a:prstGeom prst="down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7" name="文本框 8"/>
          <p:cNvSpPr txBox="1"/>
          <p:nvPr/>
        </p:nvSpPr>
        <p:spPr>
          <a:xfrm>
            <a:off x="3151188" y="3336925"/>
            <a:ext cx="556133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1800" b="1" i="1" dirty="0">
                <a:latin typeface="宋体" panose="02010600030101010101" pitchFamily="2" charset="-122"/>
              </a:rPr>
              <a:t>物理意义：已知一个人身高为</a:t>
            </a:r>
            <a:r>
              <a:rPr lang="en-US" altLang="zh-CN" sz="1800" b="1" i="1" dirty="0">
                <a:latin typeface="宋体" panose="02010600030101010101" pitchFamily="2" charset="-122"/>
              </a:rPr>
              <a:t>170cm</a:t>
            </a:r>
            <a:r>
              <a:rPr lang="zh-CN" altLang="en-US" sz="1800" b="1" i="1" dirty="0">
                <a:latin typeface="宋体" panose="02010600030101010101" pitchFamily="2" charset="-122"/>
              </a:rPr>
              <a:t>，其为男性的概率</a:t>
            </a:r>
            <a:endParaRPr lang="en-US" altLang="zh-CN" sz="1800" b="1" i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sz="2700" dirty="0"/>
              <a:t>实例：</a:t>
            </a:r>
            <a:r>
              <a:rPr lang="en-US" altLang="zh-CN" sz="2700" dirty="0"/>
              <a:t>1300</a:t>
            </a:r>
            <a:r>
              <a:rPr lang="zh-CN" altLang="en-US" sz="2700" dirty="0"/>
              <a:t>个学生中男生与女生的人数分别为</a:t>
            </a:r>
            <a:r>
              <a:rPr lang="en-US" altLang="zh-CN" sz="2700" dirty="0"/>
              <a:t>1000</a:t>
            </a:r>
            <a:r>
              <a:rPr lang="zh-CN" altLang="en-US" sz="2700" dirty="0"/>
              <a:t>与</a:t>
            </a:r>
            <a:r>
              <a:rPr lang="en-US" altLang="zh-CN" sz="2700" dirty="0"/>
              <a:t>300</a:t>
            </a:r>
            <a:r>
              <a:rPr lang="zh-CN" altLang="en-US" sz="2700" dirty="0"/>
              <a:t>。其中身高为</a:t>
            </a:r>
            <a:r>
              <a:rPr lang="en-US" altLang="zh-CN" sz="2700" dirty="0"/>
              <a:t>175cm</a:t>
            </a:r>
            <a:r>
              <a:rPr lang="zh-CN" altLang="en-US" sz="2700" dirty="0"/>
              <a:t>的男生有</a:t>
            </a:r>
            <a:r>
              <a:rPr lang="en-US" altLang="zh-CN" sz="2700" dirty="0"/>
              <a:t>200</a:t>
            </a:r>
            <a:r>
              <a:rPr lang="zh-CN" altLang="en-US" sz="2700" dirty="0"/>
              <a:t>个，身高为</a:t>
            </a:r>
            <a:r>
              <a:rPr lang="en-US" altLang="zh-CN" sz="2700" dirty="0"/>
              <a:t>175cm</a:t>
            </a:r>
            <a:r>
              <a:rPr lang="zh-CN" altLang="en-US" sz="2700" dirty="0"/>
              <a:t>的女生有</a:t>
            </a:r>
            <a:r>
              <a:rPr lang="en-US" altLang="zh-CN" sz="2700" dirty="0"/>
              <a:t>15</a:t>
            </a:r>
            <a:r>
              <a:rPr lang="zh-CN" altLang="en-US" sz="2700" dirty="0"/>
              <a:t>个</a:t>
            </a:r>
            <a:endParaRPr lang="zh-CN" altLang="en-US" sz="2700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3556" name="对象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3475" y="2274888"/>
            <a:ext cx="987425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/>
          <p:nvPr/>
        </p:nvSpPr>
        <p:spPr>
          <a:xfrm>
            <a:off x="2333625" y="2881313"/>
            <a:ext cx="7886700" cy="993775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marR="0" defTabSz="685800" eaLnBrk="1" fontAlgn="auto" hangingPunct="1">
              <a:lnSpc>
                <a:spcPct val="90000"/>
              </a:lnSpc>
              <a:spcAft>
                <a:spcPts val="0"/>
              </a:spcAft>
              <a:buClrTx/>
              <a:buSzTx/>
              <a:defRPr/>
            </a:pPr>
            <a:r>
              <a:rPr kumimoji="0" lang="en-US" altLang="zh-CN" sz="2700" kern="1200" cap="none" spc="0" normalizeH="0" baseline="0" noProof="0" dirty="0">
                <a:latin typeface="+mj-lt"/>
                <a:ea typeface="+mj-ea"/>
                <a:cs typeface="+mj-cs"/>
              </a:rPr>
              <a:t>   : </a:t>
            </a:r>
            <a:r>
              <a:rPr kumimoji="0" lang="zh-CN" altLang="en-US" sz="1950" kern="1200" cap="none" spc="0" normalizeH="0" baseline="0" noProof="0" dirty="0">
                <a:latin typeface="+mj-lt"/>
                <a:ea typeface="+mj-ea"/>
                <a:cs typeface="+mj-cs"/>
              </a:rPr>
              <a:t>身高为</a:t>
            </a:r>
            <a:r>
              <a:rPr kumimoji="0" lang="en-US" altLang="zh-CN" sz="1950" kern="1200" cap="none" spc="0" normalizeH="0" baseline="0" noProof="0" dirty="0">
                <a:latin typeface="+mj-lt"/>
                <a:ea typeface="+mj-ea"/>
                <a:cs typeface="+mj-cs"/>
              </a:rPr>
              <a:t>175cm</a:t>
            </a:r>
            <a:r>
              <a:rPr kumimoji="0" lang="zh-CN" altLang="en-US" sz="1950" kern="1200" cap="none" spc="0" normalizeH="0" baseline="0" noProof="0" dirty="0">
                <a:latin typeface="+mj-lt"/>
                <a:ea typeface="+mj-ea"/>
                <a:cs typeface="+mj-cs"/>
              </a:rPr>
              <a:t>的事件</a:t>
            </a:r>
            <a:endParaRPr kumimoji="0" lang="en-US" altLang="zh-CN" sz="1950" kern="1200" cap="none" spc="0" normalizeH="0" baseline="0" noProof="0" dirty="0">
              <a:latin typeface="+mj-lt"/>
              <a:ea typeface="+mj-ea"/>
              <a:cs typeface="+mj-cs"/>
            </a:endParaRPr>
          </a:p>
          <a:p>
            <a:pPr marR="0" defTabSz="685800" eaLnBrk="1" fontAlgn="auto" hangingPunct="1">
              <a:lnSpc>
                <a:spcPct val="90000"/>
              </a:lnSpc>
              <a:spcAft>
                <a:spcPts val="0"/>
              </a:spcAft>
              <a:buClrTx/>
              <a:buSzTx/>
              <a:defRPr/>
            </a:pPr>
            <a:endParaRPr kumimoji="0" lang="zh-CN" altLang="en-US" sz="2700" kern="120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pic>
        <p:nvPicPr>
          <p:cNvPr id="23558" name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2863850"/>
            <a:ext cx="4062413" cy="287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9" name="Objec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3" y="3024188"/>
            <a:ext cx="160337" cy="285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>
              <a:buNone/>
            </a:pPr>
            <a:r>
              <a:rPr lang="zh-CN" altLang="en-US" dirty="0"/>
              <a:t>解释</a:t>
            </a:r>
            <a:endParaRPr lang="zh-CN" altLang="en-US" dirty="0"/>
          </a:p>
        </p:txBody>
      </p:sp>
      <p:graphicFrame>
        <p:nvGraphicFramePr>
          <p:cNvPr id="33795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606550" y="984250"/>
          <a:ext cx="9013825" cy="586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1852275" imgH="7715250" progId="Word.Document.8">
                  <p:embed/>
                </p:oleObj>
              </mc:Choice>
              <mc:Fallback>
                <p:oleObj name="" r:id="rId1" imgW="11852275" imgH="771525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0" y="984250"/>
                        <a:ext cx="9013825" cy="58658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宽屏</PresentationFormat>
  <Paragraphs>64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 Unicode MS</vt:lpstr>
      <vt:lpstr>Times New Roman</vt:lpstr>
      <vt:lpstr>Symbol</vt:lpstr>
      <vt:lpstr>华文隶书</vt:lpstr>
      <vt:lpstr>Calibri</vt:lpstr>
      <vt:lpstr>华文行楷</vt:lpstr>
      <vt:lpstr>仿宋</vt:lpstr>
      <vt:lpstr>黑体</vt:lpstr>
      <vt:lpstr>Office 主题​​</vt:lpstr>
      <vt:lpstr>Equation.DSMT4</vt:lpstr>
      <vt:lpstr>Equation.DSMT4</vt:lpstr>
      <vt:lpstr>Equation.3</vt:lpstr>
      <vt:lpstr>Equation.DSMT4</vt:lpstr>
      <vt:lpstr>Equation.3</vt:lpstr>
      <vt:lpstr>Word.Document.8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实例：1300个学生中男生与女生的人数分别为1000与300。其中身高为175cm的男生有200个，身高为175cm的女生有15个</vt:lpstr>
      <vt:lpstr>解释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徐勇</cp:lastModifiedBy>
  <cp:revision>26</cp:revision>
  <dcterms:created xsi:type="dcterms:W3CDTF">2019-06-19T02:08:00Z</dcterms:created>
  <dcterms:modified xsi:type="dcterms:W3CDTF">2019-10-08T07:47:42Z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