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86" r:id="rId5"/>
    <p:sldId id="285" r:id="rId6"/>
    <p:sldId id="278" r:id="rId7"/>
    <p:sldId id="271" r:id="rId8"/>
    <p:sldId id="259" r:id="rId9"/>
    <p:sldId id="288" r:id="rId10"/>
    <p:sldId id="289" r:id="rId11"/>
    <p:sldId id="287" r:id="rId12"/>
    <p:sldId id="273" r:id="rId13"/>
    <p:sldId id="277" r:id="rId14"/>
    <p:sldId id="290" r:id="rId15"/>
    <p:sldId id="291" r:id="rId16"/>
    <p:sldId id="267" r:id="rId17"/>
    <p:sldId id="268" r:id="rId18"/>
    <p:sldId id="281" r:id="rId19"/>
    <p:sldId id="283" r:id="rId20"/>
    <p:sldId id="280" r:id="rId21"/>
    <p:sldId id="262" r:id="rId22"/>
    <p:sldId id="26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660"/>
  </p:normalViewPr>
  <p:slideViewPr>
    <p:cSldViewPr snapToGrid="0">
      <p:cViewPr varScale="1">
        <p:scale>
          <a:sx n="40" d="100"/>
          <a:sy n="40" d="100"/>
        </p:scale>
        <p:origin x="102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CB914F-F326-4DC3-AB59-D7BEE7757399}" type="datetimeFigureOut">
              <a:rPr lang="en-US" smtClean="0"/>
              <a:t>9/1/2019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ABFFC-C58C-422A-8F2D-6655B80B9E81}" type="slidenum">
              <a:rPr lang="en-US" smtClean="0"/>
              <a:t>‹#›</a:t>
            </a:fld>
            <a:endParaRPr lang="en-US"/>
          </a:p>
        </p:txBody>
      </p:sp>
    </p:spTree>
    <p:extLst>
      <p:ext uri="{BB962C8B-B14F-4D97-AF65-F5344CB8AC3E}">
        <p14:creationId xmlns:p14="http://schemas.microsoft.com/office/powerpoint/2010/main" val="285916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Academic writing is not only about expressing yourself or describing something, but also about giving evidence</a:t>
            </a:r>
            <a:r>
              <a:rPr lang="en-US" baseline="0" dirty="0"/>
              <a:t> to support or justify your ideas. To show that you know what you’re writing about! Important part of our class this year. I’m often going to ask you, “Why do you feel that way?” or “Why do you believe in this idea?” Lots of Whys!</a:t>
            </a:r>
          </a:p>
          <a:p>
            <a:pPr marL="171450" indent="-171450">
              <a:buFontTx/>
              <a:buChar char="-"/>
            </a:pPr>
            <a:endParaRPr lang="en-US" baseline="0" dirty="0"/>
          </a:p>
          <a:p>
            <a:pPr marL="171450" indent="-171450">
              <a:buFontTx/>
              <a:buChar char="-"/>
            </a:pPr>
            <a:r>
              <a:rPr lang="en-US" baseline="0" dirty="0"/>
              <a:t>Together, we will find your errors and see which errors you make often, and correct them! Soon, you won’t make the same mistakes in writing anymore!</a:t>
            </a:r>
          </a:p>
        </p:txBody>
      </p:sp>
      <p:sp>
        <p:nvSpPr>
          <p:cNvPr id="4" name="Slide Number Placeholder 3"/>
          <p:cNvSpPr>
            <a:spLocks noGrp="1"/>
          </p:cNvSpPr>
          <p:nvPr>
            <p:ph type="sldNum" sz="quarter" idx="10"/>
          </p:nvPr>
        </p:nvSpPr>
        <p:spPr/>
        <p:txBody>
          <a:bodyPr/>
          <a:lstStyle/>
          <a:p>
            <a:fld id="{0C3ABFFC-C58C-422A-8F2D-6655B80B9E81}" type="slidenum">
              <a:rPr lang="en-US" smtClean="0"/>
              <a:t>3</a:t>
            </a:fld>
            <a:endParaRPr lang="en-US"/>
          </a:p>
        </p:txBody>
      </p:sp>
    </p:spTree>
    <p:extLst>
      <p:ext uri="{BB962C8B-B14F-4D97-AF65-F5344CB8AC3E}">
        <p14:creationId xmlns:p14="http://schemas.microsoft.com/office/powerpoint/2010/main" val="3410559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0C3ABFFC-C58C-422A-8F2D-6655B80B9E81}" type="slidenum">
              <a:rPr lang="en-US" smtClean="0"/>
              <a:t>13</a:t>
            </a:fld>
            <a:endParaRPr lang="en-US"/>
          </a:p>
        </p:txBody>
      </p:sp>
    </p:spTree>
    <p:extLst>
      <p:ext uri="{BB962C8B-B14F-4D97-AF65-F5344CB8AC3E}">
        <p14:creationId xmlns:p14="http://schemas.microsoft.com/office/powerpoint/2010/main" val="43270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0C3ABFFC-C58C-422A-8F2D-6655B80B9E81}" type="slidenum">
              <a:rPr lang="en-US" smtClean="0"/>
              <a:t>14</a:t>
            </a:fld>
            <a:endParaRPr lang="en-US"/>
          </a:p>
        </p:txBody>
      </p:sp>
    </p:spTree>
    <p:extLst>
      <p:ext uri="{BB962C8B-B14F-4D97-AF65-F5344CB8AC3E}">
        <p14:creationId xmlns:p14="http://schemas.microsoft.com/office/powerpoint/2010/main" val="131067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Majored in Psychology,</a:t>
            </a:r>
            <a:r>
              <a:rPr lang="en-US" baseline="0" dirty="0"/>
              <a:t> Philosophy and Chinese as an undergraduate. Worked as a psychotherapist, then went to Taipei, Taiwan to study and teach English. NYC, worked teaching and counseling in Chinatown; MA in Chinese Lang and Lit; Tokyo, taught English language studies, literature, intercultural studies courses and Chinese language at a college; PhD, UW, taught academic writing, Chinese language; Bard, Chi language and lit, comparative literature; Northwestern University, Chi Language, culture and literature; Zhuhai, UIC, translation studies,; now </a:t>
            </a:r>
            <a:r>
              <a:rPr lang="en-US" baseline="0" dirty="0" err="1"/>
              <a:t>wth</a:t>
            </a:r>
            <a:r>
              <a:rPr lang="en-US" baseline="0" dirty="0"/>
              <a:t> you at SYS!</a:t>
            </a:r>
          </a:p>
        </p:txBody>
      </p:sp>
      <p:sp>
        <p:nvSpPr>
          <p:cNvPr id="4" name="Slide Number Placeholder 3"/>
          <p:cNvSpPr>
            <a:spLocks noGrp="1"/>
          </p:cNvSpPr>
          <p:nvPr>
            <p:ph type="sldNum" sz="quarter" idx="10"/>
          </p:nvPr>
        </p:nvSpPr>
        <p:spPr/>
        <p:txBody>
          <a:bodyPr/>
          <a:lstStyle/>
          <a:p>
            <a:fld id="{0C3ABFFC-C58C-422A-8F2D-6655B80B9E81}" type="slidenum">
              <a:rPr lang="en-US" smtClean="0"/>
              <a:t>21</a:t>
            </a:fld>
            <a:endParaRPr lang="en-US"/>
          </a:p>
        </p:txBody>
      </p:sp>
    </p:spTree>
    <p:extLst>
      <p:ext uri="{BB962C8B-B14F-4D97-AF65-F5344CB8AC3E}">
        <p14:creationId xmlns:p14="http://schemas.microsoft.com/office/powerpoint/2010/main" val="1987209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work on this for 10-15 minutes;</a:t>
            </a:r>
            <a:r>
              <a:rPr lang="en-US" baseline="0" dirty="0"/>
              <a:t> I’ll read some of them without saying the person’s name, and we’ll guess who wrote it. </a:t>
            </a:r>
          </a:p>
          <a:p>
            <a:r>
              <a:rPr lang="en-US" baseline="0" dirty="0"/>
              <a:t>Please list your ID number and English name; I’ll be keeping the paper, though it won’t be for a grade. Writing sample. </a:t>
            </a:r>
            <a:endParaRPr lang="en-US" dirty="0"/>
          </a:p>
        </p:txBody>
      </p:sp>
      <p:sp>
        <p:nvSpPr>
          <p:cNvPr id="4" name="Slide Number Placeholder 3"/>
          <p:cNvSpPr>
            <a:spLocks noGrp="1"/>
          </p:cNvSpPr>
          <p:nvPr>
            <p:ph type="sldNum" sz="quarter" idx="10"/>
          </p:nvPr>
        </p:nvSpPr>
        <p:spPr/>
        <p:txBody>
          <a:bodyPr/>
          <a:lstStyle/>
          <a:p>
            <a:fld id="{0C3ABFFC-C58C-422A-8F2D-6655B80B9E81}" type="slidenum">
              <a:rPr lang="en-US" smtClean="0"/>
              <a:t>22</a:t>
            </a:fld>
            <a:endParaRPr lang="en-US"/>
          </a:p>
        </p:txBody>
      </p:sp>
    </p:spTree>
    <p:extLst>
      <p:ext uri="{BB962C8B-B14F-4D97-AF65-F5344CB8AC3E}">
        <p14:creationId xmlns:p14="http://schemas.microsoft.com/office/powerpoint/2010/main" val="761697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Academic writing is not only about expressing yourself or describing something, but also about giving evidence</a:t>
            </a:r>
            <a:r>
              <a:rPr lang="en-US" baseline="0" dirty="0"/>
              <a:t> to support or justify your ideas. To show that you know what you’re writing about! Important part of our class this year. I’m often going to ask you, “Why do you feel that way?” or “Why do you believe in this idea?” Lots of Whys!</a:t>
            </a:r>
          </a:p>
          <a:p>
            <a:pPr marL="171450" indent="-171450">
              <a:buFontTx/>
              <a:buChar char="-"/>
            </a:pPr>
            <a:endParaRPr lang="en-US" baseline="0" dirty="0"/>
          </a:p>
          <a:p>
            <a:pPr marL="171450" indent="-171450">
              <a:buFontTx/>
              <a:buChar char="-"/>
            </a:pPr>
            <a:r>
              <a:rPr lang="en-US" baseline="0" dirty="0"/>
              <a:t>Together, we will find your errors and see which errors you make often, and correct them! Soon, you won’t make the same mistakes in writing anymore!</a:t>
            </a:r>
          </a:p>
        </p:txBody>
      </p:sp>
      <p:sp>
        <p:nvSpPr>
          <p:cNvPr id="4" name="Slide Number Placeholder 3"/>
          <p:cNvSpPr>
            <a:spLocks noGrp="1"/>
          </p:cNvSpPr>
          <p:nvPr>
            <p:ph type="sldNum" sz="quarter" idx="10"/>
          </p:nvPr>
        </p:nvSpPr>
        <p:spPr/>
        <p:txBody>
          <a:bodyPr/>
          <a:lstStyle/>
          <a:p>
            <a:fld id="{0C3ABFFC-C58C-422A-8F2D-6655B80B9E81}" type="slidenum">
              <a:rPr lang="en-US" smtClean="0"/>
              <a:t>4</a:t>
            </a:fld>
            <a:endParaRPr lang="en-US"/>
          </a:p>
        </p:txBody>
      </p:sp>
    </p:spTree>
    <p:extLst>
      <p:ext uri="{BB962C8B-B14F-4D97-AF65-F5344CB8AC3E}">
        <p14:creationId xmlns:p14="http://schemas.microsoft.com/office/powerpoint/2010/main" val="3747129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Academic writing is not only about expressing yourself or describing something, but also about giving evidence</a:t>
            </a:r>
            <a:r>
              <a:rPr lang="en-US" baseline="0" dirty="0"/>
              <a:t> to support or justify your ideas. To show that you know what you’re writing about! Important part of our class this year. I’m often going to ask you, “Why do you feel that way?” or “Why do you believe in this idea?” Lots of Whys!</a:t>
            </a:r>
          </a:p>
          <a:p>
            <a:pPr marL="171450" indent="-171450">
              <a:buFontTx/>
              <a:buChar char="-"/>
            </a:pPr>
            <a:endParaRPr lang="en-US" baseline="0" dirty="0"/>
          </a:p>
          <a:p>
            <a:pPr marL="171450" indent="-171450">
              <a:buFontTx/>
              <a:buChar char="-"/>
            </a:pPr>
            <a:r>
              <a:rPr lang="en-US" baseline="0" dirty="0"/>
              <a:t>Together, we will find your errors and see which errors you make often, and correct them! Soon, you won’t make the same mistakes in writing anymore!</a:t>
            </a:r>
          </a:p>
        </p:txBody>
      </p:sp>
      <p:sp>
        <p:nvSpPr>
          <p:cNvPr id="4" name="Slide Number Placeholder 3"/>
          <p:cNvSpPr>
            <a:spLocks noGrp="1"/>
          </p:cNvSpPr>
          <p:nvPr>
            <p:ph type="sldNum" sz="quarter" idx="10"/>
          </p:nvPr>
        </p:nvSpPr>
        <p:spPr/>
        <p:txBody>
          <a:bodyPr/>
          <a:lstStyle/>
          <a:p>
            <a:fld id="{0C3ABFFC-C58C-422A-8F2D-6655B80B9E81}" type="slidenum">
              <a:rPr lang="en-US" smtClean="0"/>
              <a:t>5</a:t>
            </a:fld>
            <a:endParaRPr lang="en-US"/>
          </a:p>
        </p:txBody>
      </p:sp>
    </p:spTree>
    <p:extLst>
      <p:ext uri="{BB962C8B-B14F-4D97-AF65-F5344CB8AC3E}">
        <p14:creationId xmlns:p14="http://schemas.microsoft.com/office/powerpoint/2010/main" val="156928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Academic writing is not only about expressing yourself or describing something, but also about giving evidence</a:t>
            </a:r>
            <a:r>
              <a:rPr lang="en-US" baseline="0" dirty="0"/>
              <a:t> to support or justify your ideas. To show that you know what you’re writing about! Important part of our class this year. I’m often going to ask you, “Why do you feel that way?” or “Why do you believe in this idea?” Lots of Whys!</a:t>
            </a:r>
          </a:p>
          <a:p>
            <a:pPr marL="171450" indent="-171450">
              <a:buFontTx/>
              <a:buChar char="-"/>
            </a:pPr>
            <a:endParaRPr lang="en-US" baseline="0" dirty="0"/>
          </a:p>
          <a:p>
            <a:pPr marL="171450" indent="-171450">
              <a:buFontTx/>
              <a:buChar char="-"/>
            </a:pPr>
            <a:r>
              <a:rPr lang="en-US" baseline="0" dirty="0"/>
              <a:t>Together, we will find your errors and see which errors you make often, and correct them! Soon, you won’t make the same mistakes in writing anymore!</a:t>
            </a:r>
          </a:p>
        </p:txBody>
      </p:sp>
      <p:sp>
        <p:nvSpPr>
          <p:cNvPr id="4" name="Slide Number Placeholder 3"/>
          <p:cNvSpPr>
            <a:spLocks noGrp="1"/>
          </p:cNvSpPr>
          <p:nvPr>
            <p:ph type="sldNum" sz="quarter" idx="10"/>
          </p:nvPr>
        </p:nvSpPr>
        <p:spPr/>
        <p:txBody>
          <a:bodyPr/>
          <a:lstStyle/>
          <a:p>
            <a:fld id="{0C3ABFFC-C58C-422A-8F2D-6655B80B9E81}" type="slidenum">
              <a:rPr lang="en-US" smtClean="0"/>
              <a:t>6</a:t>
            </a:fld>
            <a:endParaRPr lang="en-US"/>
          </a:p>
        </p:txBody>
      </p:sp>
    </p:spTree>
    <p:extLst>
      <p:ext uri="{BB962C8B-B14F-4D97-AF65-F5344CB8AC3E}">
        <p14:creationId xmlns:p14="http://schemas.microsoft.com/office/powerpoint/2010/main" val="2249018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Ask class monitor about getting textbook from the Post Office. You can also share with a friend or borrow from an older student. </a:t>
            </a:r>
          </a:p>
          <a:p>
            <a:pPr marL="171450" indent="-171450">
              <a:buFontTx/>
              <a:buChar char="-"/>
            </a:pPr>
            <a:r>
              <a:rPr lang="en-US" baseline="0" dirty="0"/>
              <a:t>We will do in-class writing, and it is part of your participation grade. Bring textbook, pen and paper each day. </a:t>
            </a:r>
            <a:endParaRPr lang="en-US" dirty="0"/>
          </a:p>
        </p:txBody>
      </p:sp>
      <p:sp>
        <p:nvSpPr>
          <p:cNvPr id="4" name="Slide Number Placeholder 3"/>
          <p:cNvSpPr>
            <a:spLocks noGrp="1"/>
          </p:cNvSpPr>
          <p:nvPr>
            <p:ph type="sldNum" sz="quarter" idx="10"/>
          </p:nvPr>
        </p:nvSpPr>
        <p:spPr/>
        <p:txBody>
          <a:bodyPr/>
          <a:lstStyle/>
          <a:p>
            <a:fld id="{0C3ABFFC-C58C-422A-8F2D-6655B80B9E81}" type="slidenum">
              <a:rPr lang="en-US" smtClean="0"/>
              <a:t>8</a:t>
            </a:fld>
            <a:endParaRPr lang="en-US"/>
          </a:p>
        </p:txBody>
      </p:sp>
    </p:spTree>
    <p:extLst>
      <p:ext uri="{BB962C8B-B14F-4D97-AF65-F5344CB8AC3E}">
        <p14:creationId xmlns:p14="http://schemas.microsoft.com/office/powerpoint/2010/main" val="2296982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Ask class monitor about getting textbook from the Post Office. You can also share with a friend or borrow from an older student. </a:t>
            </a:r>
          </a:p>
          <a:p>
            <a:pPr marL="171450" indent="-171450">
              <a:buFontTx/>
              <a:buChar char="-"/>
            </a:pPr>
            <a:r>
              <a:rPr lang="en-US" baseline="0" dirty="0"/>
              <a:t>We will do in-class writing, and it is part of your participation grade. Bring textbook, pen and paper each day. </a:t>
            </a:r>
            <a:endParaRPr lang="en-US" dirty="0"/>
          </a:p>
        </p:txBody>
      </p:sp>
      <p:sp>
        <p:nvSpPr>
          <p:cNvPr id="4" name="Slide Number Placeholder 3"/>
          <p:cNvSpPr>
            <a:spLocks noGrp="1"/>
          </p:cNvSpPr>
          <p:nvPr>
            <p:ph type="sldNum" sz="quarter" idx="10"/>
          </p:nvPr>
        </p:nvSpPr>
        <p:spPr/>
        <p:txBody>
          <a:bodyPr/>
          <a:lstStyle/>
          <a:p>
            <a:fld id="{0C3ABFFC-C58C-422A-8F2D-6655B80B9E81}" type="slidenum">
              <a:rPr lang="en-US" smtClean="0"/>
              <a:t>9</a:t>
            </a:fld>
            <a:endParaRPr lang="en-US"/>
          </a:p>
        </p:txBody>
      </p:sp>
    </p:spTree>
    <p:extLst>
      <p:ext uri="{BB962C8B-B14F-4D97-AF65-F5344CB8AC3E}">
        <p14:creationId xmlns:p14="http://schemas.microsoft.com/office/powerpoint/2010/main" val="692460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Ask class monitor about getting textbook from the Post Office. You can also share with a friend or borrow from an older student. </a:t>
            </a:r>
          </a:p>
          <a:p>
            <a:pPr marL="171450" indent="-171450">
              <a:buFontTx/>
              <a:buChar char="-"/>
            </a:pPr>
            <a:r>
              <a:rPr lang="en-US" baseline="0" dirty="0"/>
              <a:t>We will do in-class writing, and it is part of your participation grade. Bring textbook, pen and paper each day. </a:t>
            </a:r>
            <a:endParaRPr lang="en-US" dirty="0"/>
          </a:p>
        </p:txBody>
      </p:sp>
      <p:sp>
        <p:nvSpPr>
          <p:cNvPr id="4" name="Slide Number Placeholder 3"/>
          <p:cNvSpPr>
            <a:spLocks noGrp="1"/>
          </p:cNvSpPr>
          <p:nvPr>
            <p:ph type="sldNum" sz="quarter" idx="10"/>
          </p:nvPr>
        </p:nvSpPr>
        <p:spPr/>
        <p:txBody>
          <a:bodyPr/>
          <a:lstStyle/>
          <a:p>
            <a:fld id="{0C3ABFFC-C58C-422A-8F2D-6655B80B9E81}" type="slidenum">
              <a:rPr lang="en-US" smtClean="0"/>
              <a:t>10</a:t>
            </a:fld>
            <a:endParaRPr lang="en-US"/>
          </a:p>
        </p:txBody>
      </p:sp>
    </p:spTree>
    <p:extLst>
      <p:ext uri="{BB962C8B-B14F-4D97-AF65-F5344CB8AC3E}">
        <p14:creationId xmlns:p14="http://schemas.microsoft.com/office/powerpoint/2010/main" val="950134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Ask class monitor about getting textbook from the Post Office. You can also share with a friend or borrow from an older student. </a:t>
            </a:r>
          </a:p>
          <a:p>
            <a:pPr marL="171450" indent="-171450">
              <a:buFontTx/>
              <a:buChar char="-"/>
            </a:pPr>
            <a:r>
              <a:rPr lang="en-US" baseline="0" dirty="0"/>
              <a:t>We will do in-class writing, and it is part of your participation grade. Bring textbook, pen and paper each day. </a:t>
            </a:r>
            <a:endParaRPr lang="en-US" dirty="0"/>
          </a:p>
        </p:txBody>
      </p:sp>
      <p:sp>
        <p:nvSpPr>
          <p:cNvPr id="4" name="Slide Number Placeholder 3"/>
          <p:cNvSpPr>
            <a:spLocks noGrp="1"/>
          </p:cNvSpPr>
          <p:nvPr>
            <p:ph type="sldNum" sz="quarter" idx="10"/>
          </p:nvPr>
        </p:nvSpPr>
        <p:spPr/>
        <p:txBody>
          <a:bodyPr/>
          <a:lstStyle/>
          <a:p>
            <a:fld id="{0C3ABFFC-C58C-422A-8F2D-6655B80B9E81}" type="slidenum">
              <a:rPr lang="en-US" smtClean="0"/>
              <a:t>11</a:t>
            </a:fld>
            <a:endParaRPr lang="en-US"/>
          </a:p>
        </p:txBody>
      </p:sp>
    </p:spTree>
    <p:extLst>
      <p:ext uri="{BB962C8B-B14F-4D97-AF65-F5344CB8AC3E}">
        <p14:creationId xmlns:p14="http://schemas.microsoft.com/office/powerpoint/2010/main" val="3308390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0C3ABFFC-C58C-422A-8F2D-6655B80B9E81}" type="slidenum">
              <a:rPr lang="en-US" smtClean="0"/>
              <a:t>12</a:t>
            </a:fld>
            <a:endParaRPr lang="en-US"/>
          </a:p>
        </p:txBody>
      </p:sp>
    </p:spTree>
    <p:extLst>
      <p:ext uri="{BB962C8B-B14F-4D97-AF65-F5344CB8AC3E}">
        <p14:creationId xmlns:p14="http://schemas.microsoft.com/office/powerpoint/2010/main" val="2296982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9/1/2019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Academic Writing</a:t>
            </a:r>
          </a:p>
        </p:txBody>
      </p:sp>
      <p:sp>
        <p:nvSpPr>
          <p:cNvPr id="3" name="Subtitle 2"/>
          <p:cNvSpPr>
            <a:spLocks noGrp="1"/>
          </p:cNvSpPr>
          <p:nvPr>
            <p:ph type="subTitle" idx="1"/>
          </p:nvPr>
        </p:nvSpPr>
        <p:spPr/>
        <p:txBody>
          <a:bodyPr/>
          <a:lstStyle/>
          <a:p>
            <a:r>
              <a:rPr lang="en-US" dirty="0"/>
              <a:t>Instructor: Dr. Bruce Knickerbocker</a:t>
            </a:r>
          </a:p>
          <a:p>
            <a:r>
              <a:rPr lang="en-US" dirty="0"/>
              <a:t>Email: </a:t>
            </a:r>
            <a:r>
              <a:rPr lang="en-US" dirty="0" err="1"/>
              <a:t>knickerbockerbruce@gmail.com</a:t>
            </a:r>
            <a:endParaRPr lang="en-US" dirty="0"/>
          </a:p>
          <a:p>
            <a:endParaRPr lang="en-US" dirty="0"/>
          </a:p>
        </p:txBody>
      </p:sp>
    </p:spTree>
    <p:extLst>
      <p:ext uri="{BB962C8B-B14F-4D97-AF65-F5344CB8AC3E}">
        <p14:creationId xmlns:p14="http://schemas.microsoft.com/office/powerpoint/2010/main" val="339949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Course Materials</a:t>
            </a:r>
          </a:p>
        </p:txBody>
      </p:sp>
      <p:sp>
        <p:nvSpPr>
          <p:cNvPr id="3" name="Content Placeholder 2"/>
          <p:cNvSpPr>
            <a:spLocks noGrp="1"/>
          </p:cNvSpPr>
          <p:nvPr>
            <p:ph idx="1"/>
          </p:nvPr>
        </p:nvSpPr>
        <p:spPr>
          <a:xfrm>
            <a:off x="1295402" y="2285999"/>
            <a:ext cx="9601196" cy="3589869"/>
          </a:xfrm>
        </p:spPr>
        <p:txBody>
          <a:bodyPr>
            <a:normAutofit/>
          </a:bodyPr>
          <a:lstStyle/>
          <a:p>
            <a:pPr algn="just"/>
            <a:endParaRPr lang="en-US" sz="2800" dirty="0"/>
          </a:p>
          <a:p>
            <a:pPr marL="0" indent="0" algn="just">
              <a:buNone/>
            </a:pPr>
            <a:r>
              <a:rPr lang="en-US" sz="2800" dirty="0"/>
              <a:t>Swales, J.M., &amp; Feak, C.B. (2012). </a:t>
            </a:r>
            <a:r>
              <a:rPr lang="en-US" sz="2800" i="1" dirty="0"/>
              <a:t>Academic Writing for Graduate Students: Essential Tasks and Skills. </a:t>
            </a:r>
            <a:r>
              <a:rPr lang="en-US" sz="2800" dirty="0"/>
              <a:t>Third Edition. Ann Arbor: The University of Michigan Press.</a:t>
            </a:r>
          </a:p>
          <a:p>
            <a:pPr marL="0" indent="0" algn="just">
              <a:buNone/>
            </a:pPr>
            <a:r>
              <a:rPr lang="en-US" sz="2800" dirty="0" err="1"/>
              <a:t>Wallwork</a:t>
            </a:r>
            <a:r>
              <a:rPr lang="en-US" sz="2800" dirty="0"/>
              <a:t>, A. (2010). </a:t>
            </a:r>
            <a:r>
              <a:rPr lang="en-US" sz="2800" i="1" dirty="0"/>
              <a:t>English for Presentations at International Conferences. </a:t>
            </a:r>
            <a:r>
              <a:rPr lang="en-US" sz="2800" dirty="0"/>
              <a:t>New York: Springer.</a:t>
            </a:r>
          </a:p>
          <a:p>
            <a:pPr marL="0" indent="0" algn="just">
              <a:buNone/>
            </a:pPr>
            <a:endParaRPr lang="en-US" sz="2800" b="1" i="1" dirty="0"/>
          </a:p>
          <a:p>
            <a:pPr marL="0" indent="0" algn="just">
              <a:buNone/>
            </a:pPr>
            <a:endParaRPr lang="en-US" sz="2800" dirty="0"/>
          </a:p>
          <a:p>
            <a:pPr marL="0" indent="0" algn="just">
              <a:buNone/>
            </a:pPr>
            <a:endParaRPr lang="en-US" sz="2800" dirty="0"/>
          </a:p>
        </p:txBody>
      </p:sp>
    </p:spTree>
    <p:extLst>
      <p:ext uri="{BB962C8B-B14F-4D97-AF65-F5344CB8AC3E}">
        <p14:creationId xmlns:p14="http://schemas.microsoft.com/office/powerpoint/2010/main" val="653576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Course Materials</a:t>
            </a:r>
          </a:p>
        </p:txBody>
      </p:sp>
      <p:sp>
        <p:nvSpPr>
          <p:cNvPr id="3" name="Content Placeholder 2"/>
          <p:cNvSpPr>
            <a:spLocks noGrp="1"/>
          </p:cNvSpPr>
          <p:nvPr>
            <p:ph idx="1"/>
          </p:nvPr>
        </p:nvSpPr>
        <p:spPr>
          <a:xfrm>
            <a:off x="1295402" y="2556932"/>
            <a:ext cx="9601196" cy="3318936"/>
          </a:xfrm>
        </p:spPr>
        <p:txBody>
          <a:bodyPr>
            <a:normAutofit/>
          </a:bodyPr>
          <a:lstStyle/>
          <a:p>
            <a:endParaRPr lang="en-US" sz="2800" dirty="0"/>
          </a:p>
          <a:p>
            <a:pPr marL="0" indent="0">
              <a:buNone/>
            </a:pPr>
            <a:r>
              <a:rPr lang="en-US" sz="2800" dirty="0"/>
              <a:t>A4 writing paper or a notebook</a:t>
            </a:r>
          </a:p>
          <a:p>
            <a:pPr marL="0" indent="0">
              <a:buNone/>
            </a:pPr>
            <a:r>
              <a:rPr lang="en-US" sz="2800" dirty="0"/>
              <a:t>Pens with blue or black ink</a:t>
            </a:r>
          </a:p>
          <a:p>
            <a:pPr marL="0" indent="0">
              <a:buNone/>
            </a:pPr>
            <a:r>
              <a:rPr lang="en-US" sz="2800" dirty="0"/>
              <a:t>Bring these materials daily!</a:t>
            </a:r>
          </a:p>
        </p:txBody>
      </p:sp>
    </p:spTree>
    <p:extLst>
      <p:ext uri="{BB962C8B-B14F-4D97-AF65-F5344CB8AC3E}">
        <p14:creationId xmlns:p14="http://schemas.microsoft.com/office/powerpoint/2010/main" val="3339524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Dictionaries</a:t>
            </a:r>
          </a:p>
        </p:txBody>
      </p:sp>
      <p:sp>
        <p:nvSpPr>
          <p:cNvPr id="3" name="Content Placeholder 2"/>
          <p:cNvSpPr>
            <a:spLocks noGrp="1"/>
          </p:cNvSpPr>
          <p:nvPr>
            <p:ph idx="1"/>
          </p:nvPr>
        </p:nvSpPr>
        <p:spPr/>
        <p:txBody>
          <a:bodyPr>
            <a:normAutofit fontScale="92500" lnSpcReduction="10000"/>
          </a:bodyPr>
          <a:lstStyle/>
          <a:p>
            <a:r>
              <a:rPr lang="en-US" altLang="zh-CN" sz="2800" dirty="0"/>
              <a:t>Students are encouraged to keep a monolingual English dictionary for their English study. Examples of monolingual English dictionaries are as follows: </a:t>
            </a:r>
          </a:p>
          <a:p>
            <a:r>
              <a:rPr lang="en-US" altLang="zh-CN" sz="2800" i="1" dirty="0"/>
              <a:t>Longman Dictionary of Contemporary English </a:t>
            </a:r>
            <a:r>
              <a:rPr lang="en-US" altLang="zh-CN" sz="2800" dirty="0"/>
              <a:t>(2003)</a:t>
            </a:r>
          </a:p>
          <a:p>
            <a:r>
              <a:rPr lang="en-US" altLang="zh-CN" sz="2800" i="1" dirty="0"/>
              <a:t>Merriam-Webster's Advanced Learner's English Dictionary </a:t>
            </a:r>
            <a:r>
              <a:rPr lang="en-US" altLang="zh-CN" sz="2800" dirty="0"/>
              <a:t>(2008)</a:t>
            </a:r>
          </a:p>
          <a:p>
            <a:r>
              <a:rPr lang="en-US" altLang="zh-CN" sz="2800" i="1" dirty="0"/>
              <a:t>Collins COBUILD Dictionary of Phrasal Verbs</a:t>
            </a:r>
            <a:r>
              <a:rPr lang="en-US" altLang="zh-CN" sz="2800" dirty="0"/>
              <a:t> by </a:t>
            </a:r>
            <a:r>
              <a:rPr lang="en-US" altLang="zh-CN" sz="2800" dirty="0" err="1"/>
              <a:t>Heinle</a:t>
            </a:r>
            <a:r>
              <a:rPr lang="en-US" altLang="zh-CN" sz="2800" dirty="0"/>
              <a:t> ELT (2006)</a:t>
            </a:r>
          </a:p>
          <a:p>
            <a:r>
              <a:rPr lang="en-US" altLang="zh-CN" sz="2800" i="1" dirty="0"/>
              <a:t>Oxford Collocations Dictionary (2006)</a:t>
            </a:r>
            <a:endParaRPr lang="en-US" altLang="zh-CN" sz="2800" dirty="0"/>
          </a:p>
          <a:p>
            <a:endParaRPr lang="en-US" sz="2800" dirty="0"/>
          </a:p>
        </p:txBody>
      </p:sp>
    </p:spTree>
    <p:extLst>
      <p:ext uri="{BB962C8B-B14F-4D97-AF65-F5344CB8AC3E}">
        <p14:creationId xmlns:p14="http://schemas.microsoft.com/office/powerpoint/2010/main" val="3199764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02289"/>
          </a:xfrm>
        </p:spPr>
        <p:txBody>
          <a:bodyPr>
            <a:normAutofit fontScale="90000"/>
          </a:bodyPr>
          <a:lstStyle/>
          <a:p>
            <a:r>
              <a:rPr lang="en-US" dirty="0"/>
              <a:t>Performance and Assignments</a:t>
            </a:r>
          </a:p>
        </p:txBody>
      </p:sp>
      <p:sp>
        <p:nvSpPr>
          <p:cNvPr id="3" name="Content Placeholder 2"/>
          <p:cNvSpPr>
            <a:spLocks noGrp="1"/>
          </p:cNvSpPr>
          <p:nvPr>
            <p:ph idx="1"/>
          </p:nvPr>
        </p:nvSpPr>
        <p:spPr>
          <a:xfrm>
            <a:off x="1295401" y="1227221"/>
            <a:ext cx="9601196" cy="4648647"/>
          </a:xfrm>
        </p:spPr>
        <p:txBody>
          <a:bodyPr>
            <a:normAutofit fontScale="92500" lnSpcReduction="20000"/>
          </a:bodyPr>
          <a:lstStyle/>
          <a:p>
            <a:pPr marL="0" indent="0">
              <a:buNone/>
            </a:pPr>
            <a:endParaRPr lang="en-US" sz="2800" dirty="0"/>
          </a:p>
          <a:p>
            <a:endParaRPr lang="en-US" sz="2800" dirty="0"/>
          </a:p>
          <a:p>
            <a:pPr marL="0" indent="0" algn="just">
              <a:buNone/>
            </a:pPr>
            <a:r>
              <a:rPr lang="en-US" sz="3200" dirty="0"/>
              <a:t>The performance assessment of students will be based on:</a:t>
            </a:r>
          </a:p>
          <a:p>
            <a:pPr marL="0" indent="0" algn="ctr">
              <a:buNone/>
            </a:pPr>
            <a:r>
              <a:rPr lang="en-US" sz="3200" dirty="0"/>
              <a:t>Attendance (10%)</a:t>
            </a:r>
          </a:p>
          <a:p>
            <a:pPr marL="0" indent="0" algn="ctr">
              <a:buNone/>
            </a:pPr>
            <a:r>
              <a:rPr lang="en-US" sz="3200" dirty="0"/>
              <a:t>Participation (30</a:t>
            </a:r>
            <a:r>
              <a:rPr lang="en-US" sz="3300" dirty="0"/>
              <a:t>%: 10 % Q&amp;A and discussion during the class + 20% class project)</a:t>
            </a:r>
            <a:endParaRPr lang="en-US" sz="3200" dirty="0"/>
          </a:p>
          <a:p>
            <a:pPr marL="0" indent="0" algn="ctr">
              <a:buNone/>
            </a:pPr>
            <a:r>
              <a:rPr lang="en-US" sz="3200" dirty="0"/>
              <a:t>Assignments (20%)</a:t>
            </a:r>
          </a:p>
          <a:p>
            <a:pPr marL="0" indent="0" algn="ctr">
              <a:buNone/>
            </a:pPr>
            <a:r>
              <a:rPr lang="en-US" sz="3200" dirty="0"/>
              <a:t>Final exam (40%) </a:t>
            </a:r>
          </a:p>
          <a:p>
            <a:pPr marL="0" indent="0" algn="ctr">
              <a:buNone/>
            </a:pPr>
            <a:r>
              <a:rPr lang="en-US" sz="3200" dirty="0"/>
              <a:t>The duration of this course is 8 weeks (1 term)</a:t>
            </a:r>
          </a:p>
          <a:p>
            <a:endParaRPr lang="en-US" sz="2800" dirty="0"/>
          </a:p>
        </p:txBody>
      </p:sp>
    </p:spTree>
    <p:extLst>
      <p:ext uri="{BB962C8B-B14F-4D97-AF65-F5344CB8AC3E}">
        <p14:creationId xmlns:p14="http://schemas.microsoft.com/office/powerpoint/2010/main" val="3853707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02289"/>
          </a:xfrm>
        </p:spPr>
        <p:txBody>
          <a:bodyPr>
            <a:normAutofit fontScale="90000"/>
          </a:bodyPr>
          <a:lstStyle/>
          <a:p>
            <a:r>
              <a:rPr lang="en-US" dirty="0"/>
              <a:t>Performance and Assignments</a:t>
            </a:r>
          </a:p>
        </p:txBody>
      </p:sp>
      <p:sp>
        <p:nvSpPr>
          <p:cNvPr id="3" name="Content Placeholder 2"/>
          <p:cNvSpPr>
            <a:spLocks noGrp="1"/>
          </p:cNvSpPr>
          <p:nvPr>
            <p:ph idx="1"/>
          </p:nvPr>
        </p:nvSpPr>
        <p:spPr>
          <a:xfrm>
            <a:off x="1295401" y="1227221"/>
            <a:ext cx="9601196" cy="4648647"/>
          </a:xfrm>
        </p:spPr>
        <p:txBody>
          <a:bodyPr>
            <a:normAutofit lnSpcReduction="10000"/>
          </a:bodyPr>
          <a:lstStyle/>
          <a:p>
            <a:pPr marL="0" indent="0" algn="just">
              <a:buNone/>
            </a:pPr>
            <a:endParaRPr lang="en-US" sz="2800" dirty="0"/>
          </a:p>
          <a:p>
            <a:pPr algn="just"/>
            <a:endParaRPr lang="en-US" sz="2800" dirty="0"/>
          </a:p>
          <a:p>
            <a:pPr marL="0" indent="0" algn="just">
              <a:buNone/>
            </a:pPr>
            <a:endParaRPr lang="en-US" sz="2800" dirty="0"/>
          </a:p>
          <a:p>
            <a:pPr marL="0" indent="0" algn="just">
              <a:buNone/>
            </a:pPr>
            <a:r>
              <a:rPr lang="en-US" altLang="zh-CN" sz="2800" b="1" dirty="0">
                <a:solidFill>
                  <a:srgbClr val="FF0000"/>
                </a:solidFill>
              </a:rPr>
              <a:t>An absent student must provide a written notice with valid reasons (e.g., Email the instructor and attach a doctor’s note).</a:t>
            </a:r>
          </a:p>
          <a:p>
            <a:pPr algn="just"/>
            <a:endParaRPr lang="en-US" altLang="zh-CN" sz="2800" b="1" dirty="0">
              <a:solidFill>
                <a:srgbClr val="FF0000"/>
              </a:solidFill>
            </a:endParaRPr>
          </a:p>
          <a:p>
            <a:pPr marL="0" indent="0" algn="just">
              <a:buNone/>
            </a:pPr>
            <a:r>
              <a:rPr lang="en-US" altLang="zh-CN" sz="2800" b="1" dirty="0">
                <a:solidFill>
                  <a:srgbClr val="FF0000"/>
                </a:solidFill>
              </a:rPr>
              <a:t>If a student is absent for 1/4 of the course, he or she will be disqualified for examination, and will have to retake the course.</a:t>
            </a:r>
            <a:endParaRPr lang="en-US" sz="2800" b="1" dirty="0">
              <a:solidFill>
                <a:srgbClr val="FF0000"/>
              </a:solidFill>
            </a:endParaRPr>
          </a:p>
          <a:p>
            <a:pPr marL="0" indent="0" algn="just">
              <a:buNone/>
            </a:pPr>
            <a:endParaRPr lang="en-US" sz="2800" dirty="0"/>
          </a:p>
        </p:txBody>
      </p:sp>
    </p:spTree>
    <p:extLst>
      <p:ext uri="{BB962C8B-B14F-4D97-AF65-F5344CB8AC3E}">
        <p14:creationId xmlns:p14="http://schemas.microsoft.com/office/powerpoint/2010/main" val="1856490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485DB-4B4D-4DCA-8143-B32B7C7838D1}"/>
              </a:ext>
            </a:extLst>
          </p:cNvPr>
          <p:cNvSpPr>
            <a:spLocks noGrp="1"/>
          </p:cNvSpPr>
          <p:nvPr>
            <p:ph type="title"/>
          </p:nvPr>
        </p:nvSpPr>
        <p:spPr>
          <a:xfrm>
            <a:off x="1295402" y="982133"/>
            <a:ext cx="9601196" cy="221026"/>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2A049D9D-29DB-48AF-9930-B49560E4DBFF}"/>
              </a:ext>
            </a:extLst>
          </p:cNvPr>
          <p:cNvSpPr>
            <a:spLocks noGrp="1"/>
          </p:cNvSpPr>
          <p:nvPr>
            <p:ph idx="1"/>
          </p:nvPr>
        </p:nvSpPr>
        <p:spPr>
          <a:xfrm>
            <a:off x="1295401" y="721895"/>
            <a:ext cx="9601196" cy="5153973"/>
          </a:xfrm>
        </p:spPr>
        <p:txBody>
          <a:bodyPr>
            <a:normAutofit fontScale="92500"/>
          </a:bodyPr>
          <a:lstStyle/>
          <a:p>
            <a:pPr marL="0" indent="0" algn="ctr">
              <a:buNone/>
            </a:pPr>
            <a:r>
              <a:rPr lang="en-US" dirty="0"/>
              <a:t>Master’s Thesis Proposal Abstract</a:t>
            </a:r>
            <a:endParaRPr lang="en-US" dirty="0">
              <a:solidFill>
                <a:schemeClr val="tx1"/>
              </a:solidFill>
            </a:endParaRPr>
          </a:p>
          <a:p>
            <a:pPr marL="0" indent="0" algn="just">
              <a:buNone/>
            </a:pPr>
            <a:r>
              <a:rPr lang="en-US" dirty="0">
                <a:solidFill>
                  <a:schemeClr val="tx1"/>
                </a:solidFill>
              </a:rPr>
              <a:t>Overview: From Week 4 on, bring your draft to class (laptop needed), go through hands-on revision, and present your draft to the whole class and receive feedback</a:t>
            </a:r>
          </a:p>
          <a:p>
            <a:pPr marL="0" indent="0" algn="just">
              <a:buNone/>
            </a:pPr>
            <a:r>
              <a:rPr lang="en-US" dirty="0">
                <a:solidFill>
                  <a:schemeClr val="tx1"/>
                </a:solidFill>
              </a:rPr>
              <a:t>Tentative schedule:</a:t>
            </a:r>
          </a:p>
          <a:p>
            <a:pPr algn="just"/>
            <a:r>
              <a:rPr lang="en-US" dirty="0">
                <a:solidFill>
                  <a:schemeClr val="tx1"/>
                </a:solidFill>
              </a:rPr>
              <a:t>Week 3: Abstract guidelines to be announced and student sample abstracts to be distributed</a:t>
            </a:r>
          </a:p>
          <a:p>
            <a:pPr algn="just"/>
            <a:r>
              <a:rPr lang="en-US" dirty="0">
                <a:solidFill>
                  <a:schemeClr val="tx1"/>
                </a:solidFill>
              </a:rPr>
              <a:t>Week 4 The processing of writing: Outline </a:t>
            </a:r>
          </a:p>
          <a:p>
            <a:pPr algn="just"/>
            <a:r>
              <a:rPr lang="en-US" dirty="0">
                <a:solidFill>
                  <a:schemeClr val="tx1"/>
                </a:solidFill>
              </a:rPr>
              <a:t>Week 5 paragraph, unity, coherence: First draft</a:t>
            </a:r>
          </a:p>
          <a:p>
            <a:pPr algn="just"/>
            <a:r>
              <a:rPr lang="en-US" dirty="0">
                <a:solidFill>
                  <a:schemeClr val="tx1"/>
                </a:solidFill>
              </a:rPr>
              <a:t>Week 6 types of sentences I: Second  draft</a:t>
            </a:r>
          </a:p>
          <a:p>
            <a:pPr algn="just"/>
            <a:r>
              <a:rPr lang="en-US" dirty="0">
                <a:solidFill>
                  <a:schemeClr val="tx1"/>
                </a:solidFill>
              </a:rPr>
              <a:t>Week 7 types of sentences II: Third draft</a:t>
            </a:r>
          </a:p>
          <a:p>
            <a:pPr algn="just"/>
            <a:r>
              <a:rPr lang="en-US" dirty="0">
                <a:solidFill>
                  <a:schemeClr val="tx1"/>
                </a:solidFill>
              </a:rPr>
              <a:t>Week 8-9: Final draft</a:t>
            </a:r>
          </a:p>
          <a:p>
            <a:pPr marL="0" indent="0" algn="just">
              <a:buNone/>
            </a:pPr>
            <a:endParaRPr lang="en-US" dirty="0"/>
          </a:p>
          <a:p>
            <a:pPr marL="0" indent="0">
              <a:buNone/>
            </a:pPr>
            <a:endParaRPr lang="en-US" dirty="0"/>
          </a:p>
        </p:txBody>
      </p:sp>
    </p:spTree>
    <p:extLst>
      <p:ext uri="{BB962C8B-B14F-4D97-AF65-F5344CB8AC3E}">
        <p14:creationId xmlns:p14="http://schemas.microsoft.com/office/powerpoint/2010/main" val="2296036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Schedule</a:t>
            </a:r>
          </a:p>
        </p:txBody>
      </p:sp>
      <p:graphicFrame>
        <p:nvGraphicFramePr>
          <p:cNvPr id="4" name="内容占位符 3"/>
          <p:cNvGraphicFramePr>
            <a:graphicFrameLocks noGrp="1"/>
          </p:cNvGraphicFramePr>
          <p:nvPr>
            <p:ph idx="1"/>
          </p:nvPr>
        </p:nvGraphicFramePr>
        <p:xfrm>
          <a:off x="4176891" y="1320796"/>
          <a:ext cx="6423379" cy="4215874"/>
        </p:xfrm>
        <a:graphic>
          <a:graphicData uri="http://schemas.openxmlformats.org/drawingml/2006/table">
            <a:tbl>
              <a:tblPr firstRow="1" firstCol="1" bandRow="1">
                <a:tableStyleId>{10A1B5D5-9B99-4C35-A422-299274C87663}</a:tableStyleId>
              </a:tblPr>
              <a:tblGrid>
                <a:gridCol w="1070004">
                  <a:extLst>
                    <a:ext uri="{9D8B030D-6E8A-4147-A177-3AD203B41FA5}">
                      <a16:colId xmlns:a16="http://schemas.microsoft.com/office/drawing/2014/main" val="20000"/>
                    </a:ext>
                  </a:extLst>
                </a:gridCol>
                <a:gridCol w="4397414">
                  <a:extLst>
                    <a:ext uri="{9D8B030D-6E8A-4147-A177-3AD203B41FA5}">
                      <a16:colId xmlns:a16="http://schemas.microsoft.com/office/drawing/2014/main" val="20001"/>
                    </a:ext>
                  </a:extLst>
                </a:gridCol>
                <a:gridCol w="955961">
                  <a:extLst>
                    <a:ext uri="{9D8B030D-6E8A-4147-A177-3AD203B41FA5}">
                      <a16:colId xmlns:a16="http://schemas.microsoft.com/office/drawing/2014/main" val="20002"/>
                    </a:ext>
                  </a:extLst>
                </a:gridCol>
              </a:tblGrid>
              <a:tr h="1405290">
                <a:tc>
                  <a:txBody>
                    <a:bodyPr/>
                    <a:lstStyle/>
                    <a:p>
                      <a:pPr algn="ctr">
                        <a:lnSpc>
                          <a:spcPct val="125000"/>
                        </a:lnSpc>
                        <a:spcAft>
                          <a:spcPts val="0"/>
                        </a:spcAft>
                      </a:pPr>
                      <a:r>
                        <a:rPr lang="en-US" sz="1600" b="1" kern="100" dirty="0">
                          <a:effectLst/>
                          <a:latin typeface="+mn-lt"/>
                        </a:rPr>
                        <a:t>Topic No. &amp; Sequence</a:t>
                      </a:r>
                      <a:endParaRPr lang="en-US" sz="1600" b="1" kern="100" dirty="0">
                        <a:effectLst/>
                        <a:latin typeface="+mn-lt"/>
                        <a:ea typeface="SimSun"/>
                      </a:endParaRPr>
                    </a:p>
                  </a:txBody>
                  <a:tcPr marL="68580" marR="68580" marT="0" marB="0" anchor="ctr"/>
                </a:tc>
                <a:tc>
                  <a:txBody>
                    <a:bodyPr/>
                    <a:lstStyle/>
                    <a:p>
                      <a:pPr algn="ctr">
                        <a:lnSpc>
                          <a:spcPct val="125000"/>
                        </a:lnSpc>
                        <a:spcAft>
                          <a:spcPts val="0"/>
                        </a:spcAft>
                      </a:pPr>
                      <a:r>
                        <a:rPr lang="en-US" sz="1600" b="1" dirty="0">
                          <a:effectLst/>
                          <a:latin typeface="+mn-lt"/>
                        </a:rPr>
                        <a:t>Material Covered</a:t>
                      </a:r>
                      <a:endParaRPr lang="en-US" sz="1600" b="1" dirty="0">
                        <a:solidFill>
                          <a:srgbClr val="000000"/>
                        </a:solidFill>
                        <a:effectLst/>
                        <a:latin typeface="+mn-lt"/>
                        <a:ea typeface="SimSun"/>
                      </a:endParaRPr>
                    </a:p>
                  </a:txBody>
                  <a:tcPr marL="68580" marR="68580" marT="0" marB="0" anchor="ctr"/>
                </a:tc>
                <a:tc>
                  <a:txBody>
                    <a:bodyPr/>
                    <a:lstStyle/>
                    <a:p>
                      <a:pPr algn="ctr">
                        <a:lnSpc>
                          <a:spcPct val="125000"/>
                        </a:lnSpc>
                        <a:spcAft>
                          <a:spcPts val="0"/>
                        </a:spcAft>
                      </a:pPr>
                      <a:r>
                        <a:rPr lang="en-US" sz="1600" b="1" dirty="0">
                          <a:effectLst/>
                          <a:latin typeface="+mn-lt"/>
                        </a:rPr>
                        <a:t>No. of Lectures</a:t>
                      </a:r>
                      <a:endParaRPr lang="en-US" sz="1600" b="1" dirty="0">
                        <a:solidFill>
                          <a:srgbClr val="000000"/>
                        </a:solidFill>
                        <a:effectLst/>
                        <a:latin typeface="+mn-lt"/>
                        <a:ea typeface="SimSun"/>
                      </a:endParaRPr>
                    </a:p>
                  </a:txBody>
                  <a:tcPr marL="68580" marR="68580" marT="0" marB="0" anchor="ctr"/>
                </a:tc>
                <a:extLst>
                  <a:ext uri="{0D108BD9-81ED-4DB2-BD59-A6C34878D82A}">
                    <a16:rowId xmlns:a16="http://schemas.microsoft.com/office/drawing/2014/main" val="10000"/>
                  </a:ext>
                </a:extLst>
              </a:tr>
              <a:tr h="351323">
                <a:tc>
                  <a:txBody>
                    <a:bodyPr/>
                    <a:lstStyle/>
                    <a:p>
                      <a:pPr algn="ctr">
                        <a:lnSpc>
                          <a:spcPct val="125000"/>
                        </a:lnSpc>
                        <a:spcAft>
                          <a:spcPts val="0"/>
                        </a:spcAft>
                      </a:pPr>
                      <a:r>
                        <a:rPr lang="en-US" sz="1800" b="1">
                          <a:effectLst/>
                          <a:latin typeface="+mn-lt"/>
                        </a:rPr>
                        <a:t>1.</a:t>
                      </a:r>
                      <a:endParaRPr lang="en-US" sz="1800" b="1">
                        <a:solidFill>
                          <a:srgbClr val="000000"/>
                        </a:solidFill>
                        <a:effectLst/>
                        <a:latin typeface="+mn-lt"/>
                        <a:ea typeface="SimSun"/>
                      </a:endParaRPr>
                    </a:p>
                  </a:txBody>
                  <a:tcPr marL="68580" marR="68580" marT="0" marB="0" anchor="ctr"/>
                </a:tc>
                <a:tc>
                  <a:txBody>
                    <a:bodyPr/>
                    <a:lstStyle/>
                    <a:p>
                      <a:pPr>
                        <a:lnSpc>
                          <a:spcPct val="125000"/>
                        </a:lnSpc>
                        <a:spcAft>
                          <a:spcPts val="0"/>
                        </a:spcAft>
                      </a:pPr>
                      <a:r>
                        <a:rPr lang="en-US" sz="1800" b="1" dirty="0">
                          <a:effectLst/>
                          <a:latin typeface="+mn-lt"/>
                        </a:rPr>
                        <a:t>Course introduction</a:t>
                      </a:r>
                      <a:endParaRPr lang="en-US" sz="1800" b="1" dirty="0">
                        <a:solidFill>
                          <a:srgbClr val="000000"/>
                        </a:solidFill>
                        <a:effectLst/>
                        <a:latin typeface="+mn-lt"/>
                        <a:ea typeface="SimSun"/>
                      </a:endParaRPr>
                    </a:p>
                  </a:txBody>
                  <a:tcPr marL="68580" marR="68580" marT="0" marB="0" anchor="ctr"/>
                </a:tc>
                <a:tc>
                  <a:txBody>
                    <a:bodyPr/>
                    <a:lstStyle/>
                    <a:p>
                      <a:pPr algn="ctr">
                        <a:lnSpc>
                          <a:spcPct val="125000"/>
                        </a:lnSpc>
                        <a:spcAft>
                          <a:spcPts val="0"/>
                        </a:spcAft>
                      </a:pPr>
                      <a:r>
                        <a:rPr lang="en-US" sz="1800" b="1">
                          <a:effectLst/>
                          <a:latin typeface="+mn-lt"/>
                        </a:rPr>
                        <a:t>1</a:t>
                      </a:r>
                      <a:endParaRPr lang="en-US" sz="1800" b="1">
                        <a:solidFill>
                          <a:srgbClr val="000000"/>
                        </a:solidFill>
                        <a:effectLst/>
                        <a:latin typeface="+mn-lt"/>
                        <a:ea typeface="SimSun"/>
                      </a:endParaRPr>
                    </a:p>
                  </a:txBody>
                  <a:tcPr marL="68580" marR="68580" marT="0" marB="0" anchor="ctr"/>
                </a:tc>
                <a:extLst>
                  <a:ext uri="{0D108BD9-81ED-4DB2-BD59-A6C34878D82A}">
                    <a16:rowId xmlns:a16="http://schemas.microsoft.com/office/drawing/2014/main" val="10001"/>
                  </a:ext>
                </a:extLst>
              </a:tr>
              <a:tr h="351323">
                <a:tc>
                  <a:txBody>
                    <a:bodyPr/>
                    <a:lstStyle/>
                    <a:p>
                      <a:pPr algn="ctr">
                        <a:lnSpc>
                          <a:spcPct val="125000"/>
                        </a:lnSpc>
                        <a:spcAft>
                          <a:spcPts val="0"/>
                        </a:spcAft>
                      </a:pPr>
                      <a:r>
                        <a:rPr lang="en-US" sz="1800" b="1">
                          <a:effectLst/>
                          <a:latin typeface="+mn-lt"/>
                        </a:rPr>
                        <a:t>2.</a:t>
                      </a:r>
                      <a:endParaRPr lang="en-US" sz="1800" b="1">
                        <a:solidFill>
                          <a:srgbClr val="000000"/>
                        </a:solidFill>
                        <a:effectLst/>
                        <a:latin typeface="+mn-lt"/>
                        <a:ea typeface="SimSun"/>
                      </a:endParaRPr>
                    </a:p>
                  </a:txBody>
                  <a:tcPr marL="68580" marR="68580" marT="0" marB="0" anchor="ctr"/>
                </a:tc>
                <a:tc>
                  <a:txBody>
                    <a:bodyPr/>
                    <a:lstStyle/>
                    <a:p>
                      <a:pPr>
                        <a:lnSpc>
                          <a:spcPct val="125000"/>
                        </a:lnSpc>
                        <a:spcAft>
                          <a:spcPts val="0"/>
                        </a:spcAft>
                      </a:pPr>
                      <a:r>
                        <a:rPr lang="en-US" sz="1800" b="1" dirty="0">
                          <a:effectLst/>
                          <a:latin typeface="+mn-lt"/>
                        </a:rPr>
                        <a:t>Plagiarism </a:t>
                      </a:r>
                      <a:endParaRPr lang="en-US" sz="1800" b="1" dirty="0">
                        <a:solidFill>
                          <a:srgbClr val="000000"/>
                        </a:solidFill>
                        <a:effectLst/>
                        <a:latin typeface="+mn-lt"/>
                        <a:ea typeface="SimSun"/>
                      </a:endParaRPr>
                    </a:p>
                  </a:txBody>
                  <a:tcPr marL="68580" marR="68580" marT="0" marB="0" anchor="ctr"/>
                </a:tc>
                <a:tc>
                  <a:txBody>
                    <a:bodyPr/>
                    <a:lstStyle/>
                    <a:p>
                      <a:pPr algn="ctr">
                        <a:lnSpc>
                          <a:spcPct val="125000"/>
                        </a:lnSpc>
                        <a:spcAft>
                          <a:spcPts val="0"/>
                        </a:spcAft>
                      </a:pPr>
                      <a:r>
                        <a:rPr lang="en-US" sz="1800" b="1">
                          <a:effectLst/>
                          <a:latin typeface="+mn-lt"/>
                        </a:rPr>
                        <a:t>2</a:t>
                      </a:r>
                      <a:endParaRPr lang="en-US" sz="1800" b="1">
                        <a:solidFill>
                          <a:srgbClr val="000000"/>
                        </a:solidFill>
                        <a:effectLst/>
                        <a:latin typeface="+mn-lt"/>
                        <a:ea typeface="SimSun"/>
                      </a:endParaRPr>
                    </a:p>
                  </a:txBody>
                  <a:tcPr marL="68580" marR="68580" marT="0" marB="0" anchor="ctr"/>
                </a:tc>
                <a:extLst>
                  <a:ext uri="{0D108BD9-81ED-4DB2-BD59-A6C34878D82A}">
                    <a16:rowId xmlns:a16="http://schemas.microsoft.com/office/drawing/2014/main" val="10002"/>
                  </a:ext>
                </a:extLst>
              </a:tr>
              <a:tr h="351323">
                <a:tc>
                  <a:txBody>
                    <a:bodyPr/>
                    <a:lstStyle/>
                    <a:p>
                      <a:pPr algn="ctr">
                        <a:lnSpc>
                          <a:spcPct val="125000"/>
                        </a:lnSpc>
                        <a:spcAft>
                          <a:spcPts val="0"/>
                        </a:spcAft>
                      </a:pPr>
                      <a:r>
                        <a:rPr lang="en-US" sz="1800" b="1" dirty="0">
                          <a:solidFill>
                            <a:srgbClr val="000000"/>
                          </a:solidFill>
                          <a:effectLst/>
                          <a:latin typeface="+mn-lt"/>
                          <a:ea typeface="SimSun"/>
                        </a:rPr>
                        <a:t>3</a:t>
                      </a:r>
                    </a:p>
                  </a:txBody>
                  <a:tcPr marL="68580" marR="68580" marT="0" marB="0" anchor="ctr"/>
                </a:tc>
                <a:tc>
                  <a:txBody>
                    <a:bodyPr/>
                    <a:lstStyle/>
                    <a:p>
                      <a:pPr marL="76200" indent="-76200">
                        <a:lnSpc>
                          <a:spcPct val="125000"/>
                        </a:lnSpc>
                        <a:spcAft>
                          <a:spcPts val="0"/>
                        </a:spcAft>
                      </a:pPr>
                      <a:r>
                        <a:rPr lang="en-US" sz="1800" b="1" dirty="0">
                          <a:solidFill>
                            <a:srgbClr val="000000"/>
                          </a:solidFill>
                          <a:effectLst/>
                          <a:latin typeface="+mn-lt"/>
                          <a:ea typeface="SimSun"/>
                        </a:rPr>
                        <a:t>The Essay writing</a:t>
                      </a:r>
                    </a:p>
                  </a:txBody>
                  <a:tcPr marL="68580" marR="68580" marT="0" marB="0" anchor="ctr"/>
                </a:tc>
                <a:tc>
                  <a:txBody>
                    <a:bodyPr/>
                    <a:lstStyle/>
                    <a:p>
                      <a:pPr algn="ctr">
                        <a:lnSpc>
                          <a:spcPct val="125000"/>
                        </a:lnSpc>
                        <a:spcAft>
                          <a:spcPts val="0"/>
                        </a:spcAft>
                      </a:pPr>
                      <a:r>
                        <a:rPr lang="en-US" sz="1800" b="1" dirty="0">
                          <a:solidFill>
                            <a:srgbClr val="000000"/>
                          </a:solidFill>
                          <a:effectLst/>
                          <a:latin typeface="+mn-lt"/>
                          <a:ea typeface="SimSun"/>
                        </a:rPr>
                        <a:t>3</a:t>
                      </a:r>
                    </a:p>
                  </a:txBody>
                  <a:tcPr marL="68580" marR="68580" marT="0" marB="0" anchor="ctr"/>
                </a:tc>
                <a:extLst>
                  <a:ext uri="{0D108BD9-81ED-4DB2-BD59-A6C34878D82A}">
                    <a16:rowId xmlns:a16="http://schemas.microsoft.com/office/drawing/2014/main" val="10003"/>
                  </a:ext>
                </a:extLst>
              </a:tr>
              <a:tr h="351323">
                <a:tc>
                  <a:txBody>
                    <a:bodyPr/>
                    <a:lstStyle/>
                    <a:p>
                      <a:pPr algn="ctr">
                        <a:lnSpc>
                          <a:spcPct val="125000"/>
                        </a:lnSpc>
                        <a:spcAft>
                          <a:spcPts val="0"/>
                        </a:spcAft>
                      </a:pPr>
                      <a:r>
                        <a:rPr lang="en-US" sz="1800" b="1" dirty="0">
                          <a:solidFill>
                            <a:schemeClr val="dk1"/>
                          </a:solidFill>
                          <a:effectLst/>
                          <a:latin typeface="+mn-lt"/>
                          <a:ea typeface="+mn-ea"/>
                        </a:rPr>
                        <a:t>4.</a:t>
                      </a:r>
                      <a:endParaRPr lang="en-US" sz="1800" b="1" dirty="0">
                        <a:solidFill>
                          <a:srgbClr val="000000"/>
                        </a:solidFill>
                        <a:effectLst/>
                        <a:latin typeface="+mn-lt"/>
                        <a:ea typeface="SimSun"/>
                      </a:endParaRPr>
                    </a:p>
                  </a:txBody>
                  <a:tcPr marL="68580" marR="68580" marT="0" marB="0" anchor="ctr"/>
                </a:tc>
                <a:tc>
                  <a:txBody>
                    <a:bodyPr/>
                    <a:lstStyle/>
                    <a:p>
                      <a:pPr marL="76200" indent="-76200">
                        <a:lnSpc>
                          <a:spcPct val="125000"/>
                        </a:lnSpc>
                        <a:spcAft>
                          <a:spcPts val="0"/>
                        </a:spcAft>
                      </a:pPr>
                      <a:r>
                        <a:rPr lang="en-US" sz="1800" b="1" dirty="0">
                          <a:effectLst/>
                          <a:latin typeface="+mn-lt"/>
                        </a:rPr>
                        <a:t>The process of academic writing </a:t>
                      </a:r>
                      <a:endParaRPr lang="en-US" sz="1800" b="1" dirty="0">
                        <a:solidFill>
                          <a:srgbClr val="000000"/>
                        </a:solidFill>
                        <a:effectLst/>
                        <a:latin typeface="+mn-lt"/>
                        <a:ea typeface="SimSun"/>
                      </a:endParaRPr>
                    </a:p>
                  </a:txBody>
                  <a:tcPr marL="68580" marR="68580" marT="0" marB="0" anchor="ctr"/>
                </a:tc>
                <a:tc>
                  <a:txBody>
                    <a:bodyPr/>
                    <a:lstStyle/>
                    <a:p>
                      <a:pPr algn="ctr">
                        <a:lnSpc>
                          <a:spcPct val="125000"/>
                        </a:lnSpc>
                        <a:spcAft>
                          <a:spcPts val="0"/>
                        </a:spcAft>
                      </a:pPr>
                      <a:r>
                        <a:rPr lang="en-US" sz="1800" b="1" dirty="0">
                          <a:solidFill>
                            <a:schemeClr val="dk1"/>
                          </a:solidFill>
                          <a:effectLst/>
                          <a:latin typeface="+mn-lt"/>
                          <a:ea typeface="+mn-ea"/>
                        </a:rPr>
                        <a:t>4</a:t>
                      </a:r>
                      <a:endParaRPr lang="en-US" sz="1800" b="1" dirty="0">
                        <a:solidFill>
                          <a:srgbClr val="000000"/>
                        </a:solidFill>
                        <a:effectLst/>
                        <a:latin typeface="+mn-lt"/>
                        <a:ea typeface="SimSun"/>
                      </a:endParaRPr>
                    </a:p>
                  </a:txBody>
                  <a:tcPr marL="68580" marR="68580" marT="0" marB="0" anchor="ctr"/>
                </a:tc>
                <a:extLst>
                  <a:ext uri="{0D108BD9-81ED-4DB2-BD59-A6C34878D82A}">
                    <a16:rowId xmlns:a16="http://schemas.microsoft.com/office/drawing/2014/main" val="10004"/>
                  </a:ext>
                </a:extLst>
              </a:tr>
              <a:tr h="351323">
                <a:tc>
                  <a:txBody>
                    <a:bodyPr/>
                    <a:lstStyle/>
                    <a:p>
                      <a:pPr algn="ctr">
                        <a:lnSpc>
                          <a:spcPct val="125000"/>
                        </a:lnSpc>
                        <a:spcAft>
                          <a:spcPts val="0"/>
                        </a:spcAft>
                      </a:pPr>
                      <a:r>
                        <a:rPr lang="en-US" sz="1800" b="1" dirty="0">
                          <a:solidFill>
                            <a:schemeClr val="dk1"/>
                          </a:solidFill>
                          <a:effectLst/>
                          <a:latin typeface="+mn-lt"/>
                          <a:ea typeface="+mn-ea"/>
                        </a:rPr>
                        <a:t>5.</a:t>
                      </a:r>
                      <a:endParaRPr lang="en-US" sz="1800" b="1" dirty="0">
                        <a:solidFill>
                          <a:srgbClr val="000000"/>
                        </a:solidFill>
                        <a:effectLst/>
                        <a:latin typeface="+mn-lt"/>
                        <a:ea typeface="SimSun"/>
                      </a:endParaRPr>
                    </a:p>
                  </a:txBody>
                  <a:tcPr marL="68580" marR="68580" marT="0" marB="0" anchor="ctr"/>
                </a:tc>
                <a:tc>
                  <a:txBody>
                    <a:bodyPr/>
                    <a:lstStyle/>
                    <a:p>
                      <a:pPr marL="76200" indent="-76200">
                        <a:lnSpc>
                          <a:spcPct val="125000"/>
                        </a:lnSpc>
                        <a:spcAft>
                          <a:spcPts val="0"/>
                        </a:spcAft>
                      </a:pPr>
                      <a:r>
                        <a:rPr lang="en-US" sz="1800" b="1" dirty="0">
                          <a:effectLst/>
                          <a:latin typeface="+mn-lt"/>
                        </a:rPr>
                        <a:t>Paragraph</a:t>
                      </a:r>
                      <a:endParaRPr lang="en-US" sz="1800" b="1" dirty="0">
                        <a:solidFill>
                          <a:srgbClr val="000000"/>
                        </a:solidFill>
                        <a:effectLst/>
                        <a:latin typeface="+mn-lt"/>
                        <a:ea typeface="SimSun"/>
                      </a:endParaRPr>
                    </a:p>
                  </a:txBody>
                  <a:tcPr marL="68580" marR="68580" marT="0" marB="0" anchor="ctr"/>
                </a:tc>
                <a:tc>
                  <a:txBody>
                    <a:bodyPr/>
                    <a:lstStyle/>
                    <a:p>
                      <a:pPr algn="ctr">
                        <a:lnSpc>
                          <a:spcPct val="125000"/>
                        </a:lnSpc>
                        <a:spcAft>
                          <a:spcPts val="0"/>
                        </a:spcAft>
                      </a:pPr>
                      <a:r>
                        <a:rPr lang="en-US" sz="1800" b="1" dirty="0">
                          <a:solidFill>
                            <a:schemeClr val="dk1"/>
                          </a:solidFill>
                          <a:effectLst/>
                          <a:latin typeface="+mn-lt"/>
                          <a:ea typeface="+mn-ea"/>
                        </a:rPr>
                        <a:t>5</a:t>
                      </a:r>
                      <a:endParaRPr lang="en-US" sz="1800" b="1" dirty="0">
                        <a:solidFill>
                          <a:srgbClr val="000000"/>
                        </a:solidFill>
                        <a:effectLst/>
                        <a:latin typeface="+mn-lt"/>
                        <a:ea typeface="SimSun"/>
                      </a:endParaRPr>
                    </a:p>
                  </a:txBody>
                  <a:tcPr marL="68580" marR="68580" marT="0" marB="0" anchor="ctr"/>
                </a:tc>
                <a:extLst>
                  <a:ext uri="{0D108BD9-81ED-4DB2-BD59-A6C34878D82A}">
                    <a16:rowId xmlns:a16="http://schemas.microsoft.com/office/drawing/2014/main" val="10005"/>
                  </a:ext>
                </a:extLst>
              </a:tr>
              <a:tr h="351323">
                <a:tc>
                  <a:txBody>
                    <a:bodyPr/>
                    <a:lstStyle/>
                    <a:p>
                      <a:pPr algn="ctr">
                        <a:lnSpc>
                          <a:spcPct val="125000"/>
                        </a:lnSpc>
                        <a:spcAft>
                          <a:spcPts val="0"/>
                        </a:spcAft>
                      </a:pPr>
                      <a:r>
                        <a:rPr lang="en-US" sz="1800" b="1" dirty="0">
                          <a:solidFill>
                            <a:schemeClr val="dk1"/>
                          </a:solidFill>
                          <a:effectLst/>
                          <a:latin typeface="+mn-lt"/>
                          <a:ea typeface="+mn-ea"/>
                        </a:rPr>
                        <a:t>6.</a:t>
                      </a:r>
                      <a:endParaRPr lang="en-US" sz="1800" b="1" dirty="0">
                        <a:solidFill>
                          <a:srgbClr val="000000"/>
                        </a:solidFill>
                        <a:effectLst/>
                        <a:latin typeface="+mn-lt"/>
                        <a:ea typeface="SimSun"/>
                      </a:endParaRPr>
                    </a:p>
                  </a:txBody>
                  <a:tcPr marL="68580" marR="68580" marT="0" marB="0" anchor="ctr"/>
                </a:tc>
                <a:tc>
                  <a: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en-US" sz="1800" b="1" dirty="0">
                          <a:effectLst/>
                          <a:latin typeface="+mn-lt"/>
                        </a:rPr>
                        <a:t>Types of sentences</a:t>
                      </a:r>
                      <a:r>
                        <a:rPr lang="en-US" sz="1800" b="1" baseline="0" dirty="0">
                          <a:solidFill>
                            <a:srgbClr val="000000"/>
                          </a:solidFill>
                          <a:effectLst/>
                          <a:latin typeface="+mn-lt"/>
                          <a:ea typeface="SimSun"/>
                        </a:rPr>
                        <a:t> I</a:t>
                      </a:r>
                      <a:endParaRPr lang="en-US" sz="1800" b="1" dirty="0">
                        <a:solidFill>
                          <a:srgbClr val="000000"/>
                        </a:solidFill>
                        <a:effectLst/>
                        <a:latin typeface="+mn-lt"/>
                        <a:ea typeface="SimSun"/>
                      </a:endParaRPr>
                    </a:p>
                  </a:txBody>
                  <a:tcPr marL="68580" marR="68580" marT="0" marB="0" anchor="ctr"/>
                </a:tc>
                <a:tc>
                  <a:txBody>
                    <a:bodyPr/>
                    <a:lstStyle/>
                    <a:p>
                      <a:pPr algn="ctr">
                        <a:lnSpc>
                          <a:spcPct val="125000"/>
                        </a:lnSpc>
                        <a:spcAft>
                          <a:spcPts val="0"/>
                        </a:spcAft>
                      </a:pPr>
                      <a:r>
                        <a:rPr lang="en-US" sz="1800" b="1" dirty="0">
                          <a:solidFill>
                            <a:schemeClr val="dk1"/>
                          </a:solidFill>
                          <a:effectLst/>
                          <a:latin typeface="+mn-lt"/>
                          <a:ea typeface="+mn-ea"/>
                        </a:rPr>
                        <a:t>6</a:t>
                      </a:r>
                      <a:endParaRPr lang="en-US" sz="1800" b="1" dirty="0">
                        <a:solidFill>
                          <a:srgbClr val="000000"/>
                        </a:solidFill>
                        <a:effectLst/>
                        <a:latin typeface="+mn-lt"/>
                        <a:ea typeface="SimSun"/>
                      </a:endParaRPr>
                    </a:p>
                  </a:txBody>
                  <a:tcPr marL="68580" marR="68580" marT="0" marB="0" anchor="ctr"/>
                </a:tc>
                <a:extLst>
                  <a:ext uri="{0D108BD9-81ED-4DB2-BD59-A6C34878D82A}">
                    <a16:rowId xmlns:a16="http://schemas.microsoft.com/office/drawing/2014/main" val="10006"/>
                  </a:ext>
                </a:extLst>
              </a:tr>
              <a:tr h="351323">
                <a:tc>
                  <a:txBody>
                    <a:bodyPr/>
                    <a:lstStyle/>
                    <a:p>
                      <a:pPr algn="ctr">
                        <a:lnSpc>
                          <a:spcPct val="125000"/>
                        </a:lnSpc>
                        <a:spcAft>
                          <a:spcPts val="0"/>
                        </a:spcAft>
                      </a:pPr>
                      <a:r>
                        <a:rPr lang="en-US" sz="1800" b="1" dirty="0">
                          <a:effectLst/>
                          <a:latin typeface="+mn-lt"/>
                        </a:rPr>
                        <a:t>7.</a:t>
                      </a:r>
                      <a:endParaRPr lang="en-US" sz="1800" b="1" dirty="0">
                        <a:solidFill>
                          <a:srgbClr val="000000"/>
                        </a:solidFill>
                        <a:effectLst/>
                        <a:latin typeface="+mn-lt"/>
                        <a:ea typeface="SimSun"/>
                      </a:endParaRPr>
                    </a:p>
                  </a:txBody>
                  <a:tcPr marL="68580" marR="68580" marT="0" marB="0" anchor="ctr"/>
                </a:tc>
                <a:tc>
                  <a:txBody>
                    <a:bodyPr/>
                    <a:lstStyle/>
                    <a:p>
                      <a:pPr>
                        <a:lnSpc>
                          <a:spcPct val="125000"/>
                        </a:lnSpc>
                        <a:spcAft>
                          <a:spcPts val="0"/>
                        </a:spcAft>
                      </a:pPr>
                      <a:r>
                        <a:rPr lang="en-US" sz="1800" b="1" dirty="0">
                          <a:effectLst/>
                          <a:latin typeface="+mn-lt"/>
                        </a:rPr>
                        <a:t>Types of sentences II</a:t>
                      </a:r>
                      <a:endParaRPr lang="en-US" sz="1800" b="1" dirty="0">
                        <a:solidFill>
                          <a:srgbClr val="000000"/>
                        </a:solidFill>
                        <a:effectLst/>
                        <a:latin typeface="+mn-lt"/>
                        <a:ea typeface="SimSun"/>
                      </a:endParaRPr>
                    </a:p>
                  </a:txBody>
                  <a:tcPr marL="68580" marR="68580" marT="0" marB="0" anchor="ctr"/>
                </a:tc>
                <a:tc>
                  <a:txBody>
                    <a:bodyPr/>
                    <a:lstStyle/>
                    <a:p>
                      <a:pPr algn="ctr">
                        <a:lnSpc>
                          <a:spcPct val="125000"/>
                        </a:lnSpc>
                        <a:spcAft>
                          <a:spcPts val="0"/>
                        </a:spcAft>
                      </a:pPr>
                      <a:r>
                        <a:rPr lang="en-US" sz="1800" b="1" dirty="0">
                          <a:solidFill>
                            <a:srgbClr val="000000"/>
                          </a:solidFill>
                          <a:effectLst/>
                          <a:latin typeface="+mn-lt"/>
                          <a:ea typeface="SimSun"/>
                        </a:rPr>
                        <a:t>7</a:t>
                      </a:r>
                    </a:p>
                  </a:txBody>
                  <a:tcPr marL="68580" marR="68580" marT="0" marB="0" anchor="ctr"/>
                </a:tc>
                <a:extLst>
                  <a:ext uri="{0D108BD9-81ED-4DB2-BD59-A6C34878D82A}">
                    <a16:rowId xmlns:a16="http://schemas.microsoft.com/office/drawing/2014/main" val="10007"/>
                  </a:ext>
                </a:extLst>
              </a:tr>
              <a:tr h="351323">
                <a:tc>
                  <a:txBody>
                    <a:bodyPr/>
                    <a:lstStyle/>
                    <a:p>
                      <a:pPr algn="ctr">
                        <a:lnSpc>
                          <a:spcPct val="125000"/>
                        </a:lnSpc>
                        <a:spcAft>
                          <a:spcPts val="0"/>
                        </a:spcAft>
                      </a:pPr>
                      <a:r>
                        <a:rPr lang="en-US" sz="1800" b="1" dirty="0">
                          <a:effectLst/>
                          <a:latin typeface="+mn-lt"/>
                        </a:rPr>
                        <a:t>8.</a:t>
                      </a:r>
                      <a:endParaRPr lang="en-US" sz="1800" b="1" dirty="0">
                        <a:solidFill>
                          <a:srgbClr val="000000"/>
                        </a:solidFill>
                        <a:effectLst/>
                        <a:latin typeface="+mn-lt"/>
                        <a:ea typeface="SimSun"/>
                      </a:endParaRPr>
                    </a:p>
                  </a:txBody>
                  <a:tcPr marL="68580" marR="68580" marT="0" marB="0" anchor="ctr"/>
                </a:tc>
                <a:tc>
                  <a:txBody>
                    <a:bodyPr/>
                    <a:lstStyle/>
                    <a:p>
                      <a:pPr>
                        <a:lnSpc>
                          <a:spcPct val="125000"/>
                        </a:lnSpc>
                        <a:spcAft>
                          <a:spcPts val="0"/>
                        </a:spcAft>
                      </a:pPr>
                      <a:r>
                        <a:rPr lang="en-US" sz="1800" b="1" dirty="0">
                          <a:effectLst/>
                          <a:latin typeface="+mn-lt"/>
                        </a:rPr>
                        <a:t>Review </a:t>
                      </a:r>
                      <a:endParaRPr lang="en-US" sz="1800" b="1" dirty="0">
                        <a:solidFill>
                          <a:srgbClr val="000000"/>
                        </a:solidFill>
                        <a:effectLst/>
                        <a:latin typeface="+mn-lt"/>
                        <a:ea typeface="SimSun"/>
                      </a:endParaRPr>
                    </a:p>
                  </a:txBody>
                  <a:tcPr marL="68580" marR="68580" marT="0" marB="0" anchor="ctr"/>
                </a:tc>
                <a:tc>
                  <a:txBody>
                    <a:bodyPr/>
                    <a:lstStyle/>
                    <a:p>
                      <a:pPr algn="ctr">
                        <a:lnSpc>
                          <a:spcPct val="125000"/>
                        </a:lnSpc>
                        <a:spcAft>
                          <a:spcPts val="0"/>
                        </a:spcAft>
                      </a:pPr>
                      <a:r>
                        <a:rPr lang="en-US" sz="1800" b="1" dirty="0">
                          <a:effectLst/>
                          <a:latin typeface="+mn-lt"/>
                        </a:rPr>
                        <a:t>8</a:t>
                      </a:r>
                      <a:endParaRPr lang="en-US" sz="1800" b="1" dirty="0">
                        <a:solidFill>
                          <a:srgbClr val="000000"/>
                        </a:solidFill>
                        <a:effectLst/>
                        <a:latin typeface="+mn-lt"/>
                        <a:ea typeface="SimSun"/>
                      </a:endParaRPr>
                    </a:p>
                  </a:txBody>
                  <a:tcPr marL="68580" marR="68580"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5682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982132"/>
            <a:ext cx="9601196" cy="654163"/>
          </a:xfrm>
        </p:spPr>
        <p:txBody>
          <a:bodyPr>
            <a:normAutofit/>
          </a:bodyPr>
          <a:lstStyle/>
          <a:p>
            <a:r>
              <a:rPr lang="en-US" sz="3200" dirty="0"/>
              <a:t>Academic integrity</a:t>
            </a:r>
          </a:p>
        </p:txBody>
      </p:sp>
      <p:sp>
        <p:nvSpPr>
          <p:cNvPr id="3" name="内容占位符 2"/>
          <p:cNvSpPr>
            <a:spLocks noGrp="1"/>
          </p:cNvSpPr>
          <p:nvPr>
            <p:ph idx="1"/>
          </p:nvPr>
        </p:nvSpPr>
        <p:spPr>
          <a:xfrm>
            <a:off x="1295401" y="1636295"/>
            <a:ext cx="9601196" cy="4239573"/>
          </a:xfrm>
        </p:spPr>
        <p:txBody>
          <a:bodyPr>
            <a:noAutofit/>
          </a:bodyPr>
          <a:lstStyle/>
          <a:p>
            <a:pPr marL="0" indent="0">
              <a:buNone/>
            </a:pPr>
            <a:r>
              <a:rPr lang="en-US" sz="1800" dirty="0">
                <a:solidFill>
                  <a:schemeClr val="tx1"/>
                </a:solidFill>
              </a:rPr>
              <a:t>Students who copy assignments, allow assignments to be copied, or cheat on tests </a:t>
            </a:r>
            <a:r>
              <a:rPr lang="en-US" sz="1800" b="1" dirty="0">
                <a:solidFill>
                  <a:srgbClr val="FF0000"/>
                </a:solidFill>
              </a:rPr>
              <a:t>will fail the assignment or test on the first offense, and fail the entire course on the second. </a:t>
            </a:r>
          </a:p>
          <a:p>
            <a:pPr marL="0" indent="0">
              <a:buNone/>
            </a:pPr>
            <a:r>
              <a:rPr lang="en-US" sz="1800" dirty="0">
                <a:solidFill>
                  <a:schemeClr val="tx1"/>
                </a:solidFill>
              </a:rPr>
              <a:t>Many students have questions as to what constitutes too much “help” on essays or homework. Of course, you may ask a friend (who may have studied Chinese longer than you) if a certain phrase or sentence is correct. You may consult an online dictionary or translator for a word or phrase. </a:t>
            </a:r>
            <a:r>
              <a:rPr lang="en-US" sz="1800" b="1" dirty="0">
                <a:solidFill>
                  <a:srgbClr val="FF0000"/>
                </a:solidFill>
              </a:rPr>
              <a:t>But, the line between legitimate help and cheating is this: Are you able to reproduce the same information on a test or on your own? If the answer is yes-i.e., you learned something from your question and won't make the same mistake again- that's okay. </a:t>
            </a:r>
            <a:r>
              <a:rPr lang="en-US" sz="1800" dirty="0">
                <a:solidFill>
                  <a:schemeClr val="tx1"/>
                </a:solidFill>
              </a:rPr>
              <a:t>If the answer is no- i.e., you can't identify the parts of speech in the phrase or you can't tell me what the word(s) mean on the spot then you shouldn't turn in the assignment as your own work. You should, at the very least, indicate those parts of the assignment that are not your own work.</a:t>
            </a:r>
          </a:p>
          <a:p>
            <a:pPr marL="0" indent="0">
              <a:buNone/>
            </a:pPr>
            <a:r>
              <a:rPr lang="en-US" sz="1800" dirty="0">
                <a:solidFill>
                  <a:schemeClr val="tx1"/>
                </a:solidFill>
              </a:rPr>
              <a:t>If you are unsure about your particular situation, pleases ask me for clarification BEFORE you turn in an assignment as your own work. </a:t>
            </a:r>
          </a:p>
        </p:txBody>
      </p:sp>
    </p:spTree>
    <p:extLst>
      <p:ext uri="{BB962C8B-B14F-4D97-AF65-F5344CB8AC3E}">
        <p14:creationId xmlns:p14="http://schemas.microsoft.com/office/powerpoint/2010/main" val="225675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200497"/>
            <a:ext cx="9601196" cy="1078680"/>
          </a:xfrm>
        </p:spPr>
        <p:txBody>
          <a:bodyPr>
            <a:normAutofit fontScale="90000"/>
          </a:bodyPr>
          <a:lstStyle/>
          <a:p>
            <a:pPr algn="l"/>
            <a:r>
              <a:rPr lang="en-US" altLang="zh-CN" sz="4000" dirty="0"/>
              <a:t>What Policies or Rules Should There be in Class?</a:t>
            </a:r>
            <a:endParaRPr lang="en-US" sz="4000" dirty="0"/>
          </a:p>
        </p:txBody>
      </p:sp>
      <p:sp>
        <p:nvSpPr>
          <p:cNvPr id="3" name="Content Placeholder 2"/>
          <p:cNvSpPr>
            <a:spLocks noGrp="1"/>
          </p:cNvSpPr>
          <p:nvPr>
            <p:ph idx="1"/>
          </p:nvPr>
        </p:nvSpPr>
        <p:spPr>
          <a:xfrm>
            <a:off x="1295402" y="2470245"/>
            <a:ext cx="10317706" cy="3589362"/>
          </a:xfrm>
        </p:spPr>
        <p:txBody>
          <a:bodyPr>
            <a:normAutofit/>
          </a:bodyPr>
          <a:lstStyle/>
          <a:p>
            <a:pPr algn="ctr"/>
            <a:endParaRPr lang="en-US" sz="3200" dirty="0"/>
          </a:p>
          <a:p>
            <a:pPr marL="0" indent="0" algn="ctr">
              <a:buNone/>
            </a:pPr>
            <a:r>
              <a:rPr lang="en-US" sz="3200" dirty="0"/>
              <a:t>Let’s Discuss This!</a:t>
            </a:r>
          </a:p>
        </p:txBody>
      </p:sp>
    </p:spTree>
    <p:extLst>
      <p:ext uri="{BB962C8B-B14F-4D97-AF65-F5344CB8AC3E}">
        <p14:creationId xmlns:p14="http://schemas.microsoft.com/office/powerpoint/2010/main" val="3741132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200497"/>
            <a:ext cx="9601196" cy="1078680"/>
          </a:xfrm>
        </p:spPr>
        <p:txBody>
          <a:bodyPr>
            <a:normAutofit fontScale="90000"/>
          </a:bodyPr>
          <a:lstStyle/>
          <a:p>
            <a:pPr algn="l"/>
            <a:r>
              <a:rPr lang="en-US" altLang="zh-CN" sz="4000" dirty="0"/>
              <a:t>What Policies or Rules Should There be in Class?</a:t>
            </a:r>
            <a:endParaRPr lang="en-US" sz="4000" dirty="0"/>
          </a:p>
        </p:txBody>
      </p:sp>
      <p:sp>
        <p:nvSpPr>
          <p:cNvPr id="3" name="Content Placeholder 2"/>
          <p:cNvSpPr>
            <a:spLocks noGrp="1"/>
          </p:cNvSpPr>
          <p:nvPr>
            <p:ph idx="1"/>
          </p:nvPr>
        </p:nvSpPr>
        <p:spPr>
          <a:xfrm>
            <a:off x="1295402" y="2470245"/>
            <a:ext cx="10317706" cy="3589362"/>
          </a:xfrm>
        </p:spPr>
        <p:txBody>
          <a:bodyPr>
            <a:normAutofit fontScale="92500" lnSpcReduction="10000"/>
          </a:bodyPr>
          <a:lstStyle/>
          <a:p>
            <a:pPr marL="0" indent="0" algn="ctr">
              <a:buNone/>
            </a:pPr>
            <a:r>
              <a:rPr lang="en-US" sz="3200" dirty="0"/>
              <a:t>Late assignments</a:t>
            </a:r>
          </a:p>
          <a:p>
            <a:pPr marL="0" indent="0" algn="ctr">
              <a:buNone/>
            </a:pPr>
            <a:r>
              <a:rPr lang="en-US" sz="3200" dirty="0"/>
              <a:t>Being late for class</a:t>
            </a:r>
          </a:p>
          <a:p>
            <a:pPr marL="0" indent="0" algn="ctr">
              <a:buNone/>
            </a:pPr>
            <a:r>
              <a:rPr lang="en-US" sz="3200" dirty="0"/>
              <a:t>Talking in class about other things</a:t>
            </a:r>
          </a:p>
          <a:p>
            <a:pPr marL="0" indent="0" algn="ctr">
              <a:buNone/>
            </a:pPr>
            <a:r>
              <a:rPr lang="en-US" sz="3200" dirty="0"/>
              <a:t>Eating and drinking in class</a:t>
            </a:r>
          </a:p>
          <a:p>
            <a:pPr marL="0" indent="0" algn="ctr">
              <a:buNone/>
            </a:pPr>
            <a:r>
              <a:rPr lang="en-US" sz="3200" dirty="0"/>
              <a:t>Not participating</a:t>
            </a:r>
          </a:p>
          <a:p>
            <a:pPr marL="0" indent="0" algn="ctr">
              <a:buNone/>
            </a:pPr>
            <a:r>
              <a:rPr lang="en-US" sz="3200" dirty="0"/>
              <a:t>Cheating</a:t>
            </a:r>
          </a:p>
        </p:txBody>
      </p:sp>
    </p:spTree>
    <p:extLst>
      <p:ext uri="{BB962C8B-B14F-4D97-AF65-F5344CB8AC3E}">
        <p14:creationId xmlns:p14="http://schemas.microsoft.com/office/powerpoint/2010/main" val="256038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447" y="663262"/>
            <a:ext cx="9601196" cy="898714"/>
          </a:xfrm>
        </p:spPr>
        <p:txBody>
          <a:bodyPr/>
          <a:lstStyle/>
          <a:p>
            <a:pPr algn="l"/>
            <a:r>
              <a:rPr lang="en-US" dirty="0"/>
              <a:t>Agenda for Today:</a:t>
            </a:r>
          </a:p>
        </p:txBody>
      </p:sp>
      <p:sp>
        <p:nvSpPr>
          <p:cNvPr id="3" name="Content Placeholder 2"/>
          <p:cNvSpPr>
            <a:spLocks noGrp="1"/>
          </p:cNvSpPr>
          <p:nvPr>
            <p:ph idx="1"/>
          </p:nvPr>
        </p:nvSpPr>
        <p:spPr>
          <a:xfrm>
            <a:off x="1560447" y="1385709"/>
            <a:ext cx="6717279" cy="4809029"/>
          </a:xfrm>
        </p:spPr>
        <p:txBody>
          <a:bodyPr>
            <a:noAutofit/>
          </a:bodyPr>
          <a:lstStyle/>
          <a:p>
            <a:pPr algn="just"/>
            <a:r>
              <a:rPr lang="en-US" dirty="0"/>
              <a:t>Course syllabus and expectations</a:t>
            </a:r>
          </a:p>
          <a:p>
            <a:pPr algn="just"/>
            <a:r>
              <a:rPr lang="en-US" dirty="0"/>
              <a:t>Introduction of instructor</a:t>
            </a:r>
          </a:p>
          <a:p>
            <a:pPr algn="just"/>
            <a:r>
              <a:rPr lang="en-US" dirty="0"/>
              <a:t>Introduction of students </a:t>
            </a:r>
          </a:p>
          <a:p>
            <a:pPr algn="just"/>
            <a:r>
              <a:rPr lang="en-US" dirty="0"/>
              <a:t>Introduction to the course schedule</a:t>
            </a:r>
          </a:p>
          <a:p>
            <a:pPr lvl="0" algn="just"/>
            <a:r>
              <a:rPr lang="en-US" altLang="zh-CN" dirty="0"/>
              <a:t>Understand the aims, requirements, procedure of this course</a:t>
            </a:r>
            <a:endParaRPr lang="zh-CN" altLang="zh-CN" dirty="0"/>
          </a:p>
          <a:p>
            <a:pPr lvl="0" algn="just"/>
            <a:r>
              <a:rPr lang="en-US" altLang="zh-CN" dirty="0"/>
              <a:t>Understand the course assessment and code of conduct</a:t>
            </a:r>
            <a:endParaRPr lang="zh-CN" altLang="zh-CN" dirty="0"/>
          </a:p>
          <a:p>
            <a:pPr algn="just"/>
            <a:r>
              <a:rPr lang="en-US" altLang="zh-CN" dirty="0"/>
              <a:t>Understand how to strengthen English reading and writing skills in and out of class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20966">
            <a:off x="7947304" y="368154"/>
            <a:ext cx="3125337" cy="4072721"/>
          </a:xfrm>
          <a:prstGeom prst="rect">
            <a:avLst/>
          </a:prstGeom>
        </p:spPr>
      </p:pic>
    </p:spTree>
    <p:extLst>
      <p:ext uri="{BB962C8B-B14F-4D97-AF65-F5344CB8AC3E}">
        <p14:creationId xmlns:p14="http://schemas.microsoft.com/office/powerpoint/2010/main" val="1403839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200497"/>
            <a:ext cx="9601196" cy="1078680"/>
          </a:xfrm>
        </p:spPr>
        <p:txBody>
          <a:bodyPr>
            <a:normAutofit/>
          </a:bodyPr>
          <a:lstStyle/>
          <a:p>
            <a:pPr algn="l"/>
            <a:r>
              <a:rPr lang="en-US" sz="4000" dirty="0"/>
              <a:t>Plagiarism, Copying and Cheating</a:t>
            </a:r>
          </a:p>
        </p:txBody>
      </p:sp>
      <p:sp>
        <p:nvSpPr>
          <p:cNvPr id="3" name="Content Placeholder 2"/>
          <p:cNvSpPr>
            <a:spLocks noGrp="1"/>
          </p:cNvSpPr>
          <p:nvPr>
            <p:ph idx="1"/>
          </p:nvPr>
        </p:nvSpPr>
        <p:spPr>
          <a:xfrm>
            <a:off x="1295402" y="2470245"/>
            <a:ext cx="10317706" cy="3589362"/>
          </a:xfrm>
        </p:spPr>
        <p:txBody>
          <a:bodyPr>
            <a:normAutofit/>
          </a:bodyPr>
          <a:lstStyle/>
          <a:p>
            <a:pPr>
              <a:lnSpc>
                <a:spcPct val="110000"/>
              </a:lnSpc>
            </a:pPr>
            <a:endParaRPr lang="en-US" altLang="zh-CN" sz="2800" dirty="0"/>
          </a:p>
          <a:p>
            <a:pPr>
              <a:lnSpc>
                <a:spcPct val="110000"/>
              </a:lnSpc>
            </a:pPr>
            <a:r>
              <a:rPr lang="en-US" altLang="zh-CN" sz="2800" dirty="0"/>
              <a:t>The first offence will be a serious warning with the essay or test score of 0. </a:t>
            </a:r>
          </a:p>
          <a:p>
            <a:pPr>
              <a:lnSpc>
                <a:spcPct val="110000"/>
              </a:lnSpc>
            </a:pPr>
            <a:r>
              <a:rPr lang="en-US" altLang="zh-CN" sz="2800" dirty="0"/>
              <a:t>The second offence will mark the course failed.</a:t>
            </a:r>
            <a:endParaRPr lang="en-US" sz="2800" dirty="0"/>
          </a:p>
        </p:txBody>
      </p:sp>
    </p:spTree>
    <p:extLst>
      <p:ext uri="{BB962C8B-B14F-4D97-AF65-F5344CB8AC3E}">
        <p14:creationId xmlns:p14="http://schemas.microsoft.com/office/powerpoint/2010/main" val="870606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normAutofit/>
          </a:bodyPr>
          <a:lstStyle/>
          <a:p>
            <a:r>
              <a:rPr lang="en-US" dirty="0"/>
              <a:t>Get to Know Me! </a:t>
            </a:r>
            <a:endParaRPr lang="en-US"/>
          </a:p>
        </p:txBody>
      </p:sp>
      <p:sp>
        <p:nvSpPr>
          <p:cNvPr id="3" name="Content Placeholder 2"/>
          <p:cNvSpPr>
            <a:spLocks noGrp="1"/>
          </p:cNvSpPr>
          <p:nvPr>
            <p:ph idx="1"/>
          </p:nvPr>
        </p:nvSpPr>
        <p:spPr>
          <a:xfrm>
            <a:off x="1295402" y="2556932"/>
            <a:ext cx="6256866" cy="3318936"/>
          </a:xfrm>
        </p:spPr>
        <p:txBody>
          <a:bodyPr>
            <a:normAutofit/>
          </a:bodyPr>
          <a:lstStyle/>
          <a:p>
            <a:pPr>
              <a:lnSpc>
                <a:spcPct val="90000"/>
              </a:lnSpc>
            </a:pPr>
            <a:r>
              <a:rPr lang="en-US" sz="2200"/>
              <a:t>Name: Bruce Knickerbocker </a:t>
            </a:r>
            <a:r>
              <a:rPr lang="zh-CN" altLang="en-US" sz="2200"/>
              <a:t>倪君霖</a:t>
            </a:r>
            <a:endParaRPr lang="en-US" sz="2200"/>
          </a:p>
          <a:p>
            <a:pPr>
              <a:lnSpc>
                <a:spcPct val="90000"/>
              </a:lnSpc>
            </a:pPr>
            <a:r>
              <a:rPr lang="en-US" sz="2200"/>
              <a:t>B.A., State University of NY, USA</a:t>
            </a:r>
          </a:p>
          <a:p>
            <a:pPr>
              <a:lnSpc>
                <a:spcPct val="90000"/>
              </a:lnSpc>
            </a:pPr>
            <a:r>
              <a:rPr lang="en-US" sz="2200"/>
              <a:t>M.A., </a:t>
            </a:r>
            <a:r>
              <a:rPr lang="en-US" altLang="zh-CN" sz="2200"/>
              <a:t>Taiwa</a:t>
            </a:r>
            <a:r>
              <a:rPr lang="en-US" sz="2200"/>
              <a:t>n University, Taipei</a:t>
            </a:r>
          </a:p>
          <a:p>
            <a:pPr>
              <a:lnSpc>
                <a:spcPct val="90000"/>
              </a:lnSpc>
            </a:pPr>
            <a:r>
              <a:rPr lang="en-US" sz="2200"/>
              <a:t>Ph.D., University of Wisconsin, Madison</a:t>
            </a:r>
          </a:p>
          <a:p>
            <a:pPr>
              <a:lnSpc>
                <a:spcPct val="90000"/>
              </a:lnSpc>
            </a:pPr>
            <a:r>
              <a:rPr lang="en-US" sz="2200"/>
              <a:t>3 Words: Happy, adventurous, thoughtful</a:t>
            </a:r>
          </a:p>
          <a:p>
            <a:pPr>
              <a:lnSpc>
                <a:spcPct val="90000"/>
              </a:lnSpc>
            </a:pPr>
            <a:r>
              <a:rPr lang="en-US" sz="2200"/>
              <a:t>Hobbies: Researching Chinese Culture, Literature and Linguistics, Translation Studies, World Travel, Great Films and Music</a:t>
            </a:r>
          </a:p>
        </p:txBody>
      </p:sp>
      <p:pic>
        <p:nvPicPr>
          <p:cNvPr id="6" name="Picture 5" descr="A person wearing glasses and looking at the camera&#10;&#10;Description automatically generated">
            <a:extLst>
              <a:ext uri="{FF2B5EF4-FFF2-40B4-BE49-F238E27FC236}">
                <a16:creationId xmlns:a16="http://schemas.microsoft.com/office/drawing/2014/main" id="{D6A50FD4-BF17-4C27-85FE-4BA4A689877A}"/>
              </a:ext>
            </a:extLst>
          </p:cNvPr>
          <p:cNvPicPr>
            <a:picLocks noChangeAspect="1"/>
          </p:cNvPicPr>
          <p:nvPr/>
        </p:nvPicPr>
        <p:blipFill rotWithShape="1">
          <a:blip r:embed="rId4"/>
          <a:srcRect t="13900" b="17900"/>
          <a:stretch/>
        </p:blipFill>
        <p:spPr>
          <a:xfrm>
            <a:off x="8085026" y="2701180"/>
            <a:ext cx="2739728" cy="2852640"/>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3135768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657624"/>
          </a:xfrm>
        </p:spPr>
        <p:txBody>
          <a:bodyPr>
            <a:normAutofit fontScale="90000"/>
          </a:bodyPr>
          <a:lstStyle/>
          <a:p>
            <a:r>
              <a:rPr lang="en-US" dirty="0"/>
              <a:t>Getting to Know </a:t>
            </a:r>
            <a:r>
              <a:rPr lang="en-US" i="1" dirty="0"/>
              <a:t>You</a:t>
            </a:r>
            <a:r>
              <a:rPr lang="en-US" dirty="0"/>
              <a:t>!</a:t>
            </a:r>
          </a:p>
        </p:txBody>
      </p:sp>
      <p:sp>
        <p:nvSpPr>
          <p:cNvPr id="3" name="Content Placeholder 2"/>
          <p:cNvSpPr>
            <a:spLocks noGrp="1"/>
          </p:cNvSpPr>
          <p:nvPr>
            <p:ph idx="1"/>
          </p:nvPr>
        </p:nvSpPr>
        <p:spPr>
          <a:xfrm>
            <a:off x="1295402" y="1676742"/>
            <a:ext cx="9601196" cy="4117240"/>
          </a:xfrm>
        </p:spPr>
        <p:txBody>
          <a:bodyPr>
            <a:normAutofit fontScale="85000" lnSpcReduction="20000"/>
          </a:bodyPr>
          <a:lstStyle/>
          <a:p>
            <a:pPr marL="0" indent="0">
              <a:buNone/>
            </a:pPr>
            <a:r>
              <a:rPr lang="en-US" sz="2800" dirty="0"/>
              <a:t>Ask your friends in a group about themselves, for example:</a:t>
            </a:r>
          </a:p>
          <a:p>
            <a:pPr lvl="1"/>
            <a:r>
              <a:rPr lang="en-US" altLang="zh-CN" sz="2800" dirty="0"/>
              <a:t>English name and how you chose this name</a:t>
            </a:r>
          </a:p>
          <a:p>
            <a:pPr lvl="1"/>
            <a:r>
              <a:rPr lang="en-US" altLang="zh-CN" sz="2800" dirty="0"/>
              <a:t>Hometown and province; other places you have lived</a:t>
            </a:r>
          </a:p>
          <a:p>
            <a:pPr lvl="1"/>
            <a:r>
              <a:rPr lang="en-US" altLang="zh-CN" sz="2800" dirty="0"/>
              <a:t>Three English words that describe you</a:t>
            </a:r>
          </a:p>
          <a:p>
            <a:pPr lvl="1"/>
            <a:r>
              <a:rPr lang="en-US" altLang="zh-CN" sz="2800" dirty="0"/>
              <a:t>Family</a:t>
            </a:r>
          </a:p>
          <a:p>
            <a:pPr lvl="1"/>
            <a:r>
              <a:rPr lang="en-US" altLang="zh-CN" sz="2800" dirty="0"/>
              <a:t>Hobbies</a:t>
            </a:r>
          </a:p>
          <a:p>
            <a:pPr lvl="1"/>
            <a:r>
              <a:rPr lang="en-US" altLang="zh-CN" sz="2800" dirty="0"/>
              <a:t>Interesting facts about you</a:t>
            </a:r>
          </a:p>
          <a:p>
            <a:pPr lvl="1"/>
            <a:r>
              <a:rPr lang="en-US" altLang="zh-CN" sz="2800" dirty="0"/>
              <a:t>Favorites: person; food; color; music; film; novel or book; place;</a:t>
            </a:r>
          </a:p>
          <a:p>
            <a:pPr marL="457200" lvl="1" indent="0">
              <a:buNone/>
            </a:pPr>
            <a:r>
              <a:rPr lang="en-US" altLang="zh-CN" sz="2800" dirty="0"/>
              <a:t>	clothing; scent; saying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26860">
            <a:off x="8071007" y="3682874"/>
            <a:ext cx="1127584" cy="112758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957799">
            <a:off x="9929080" y="4123223"/>
            <a:ext cx="1166549" cy="155225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6566" y="2180499"/>
            <a:ext cx="1878101" cy="1636162"/>
          </a:xfrm>
          <a:prstGeom prst="rect">
            <a:avLst/>
          </a:prstGeom>
        </p:spPr>
      </p:pic>
    </p:spTree>
    <p:extLst>
      <p:ext uri="{BB962C8B-B14F-4D97-AF65-F5344CB8AC3E}">
        <p14:creationId xmlns:p14="http://schemas.microsoft.com/office/powerpoint/2010/main" val="4011874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811083"/>
            <a:ext cx="9601196" cy="777086"/>
          </a:xfrm>
        </p:spPr>
        <p:txBody>
          <a:bodyPr/>
          <a:lstStyle/>
          <a:p>
            <a:pPr algn="l"/>
            <a:r>
              <a:rPr lang="en-US" dirty="0"/>
              <a:t>What Will You Learn?</a:t>
            </a:r>
          </a:p>
        </p:txBody>
      </p:sp>
      <p:sp>
        <p:nvSpPr>
          <p:cNvPr id="3" name="Content Placeholder 2"/>
          <p:cNvSpPr>
            <a:spLocks noGrp="1"/>
          </p:cNvSpPr>
          <p:nvPr>
            <p:ph idx="1"/>
          </p:nvPr>
        </p:nvSpPr>
        <p:spPr>
          <a:xfrm>
            <a:off x="1295402" y="1900989"/>
            <a:ext cx="9601196" cy="4145929"/>
          </a:xfrm>
        </p:spPr>
        <p:txBody>
          <a:bodyPr>
            <a:normAutofit/>
          </a:bodyPr>
          <a:lstStyle/>
          <a:p>
            <a:pPr marL="0" indent="0" algn="just">
              <a:lnSpc>
                <a:spcPct val="150000"/>
              </a:lnSpc>
              <a:buNone/>
            </a:pPr>
            <a:r>
              <a:rPr lang="en-US" sz="2800" dirty="0"/>
              <a:t>This English Academic Writing course is an integrated program with primary focus in developing general writing skills of the participants. The goal of this course is to help you write wonderful English and improve your overall English skills.</a:t>
            </a:r>
          </a:p>
        </p:txBody>
      </p:sp>
    </p:spTree>
    <p:extLst>
      <p:ext uri="{BB962C8B-B14F-4D97-AF65-F5344CB8AC3E}">
        <p14:creationId xmlns:p14="http://schemas.microsoft.com/office/powerpoint/2010/main" val="1219808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811083"/>
            <a:ext cx="9601196" cy="777086"/>
          </a:xfrm>
        </p:spPr>
        <p:txBody>
          <a:bodyPr/>
          <a:lstStyle/>
          <a:p>
            <a:pPr algn="l"/>
            <a:r>
              <a:rPr lang="en-US" dirty="0"/>
              <a:t>What Will You Learn?</a:t>
            </a:r>
          </a:p>
        </p:txBody>
      </p:sp>
      <p:sp>
        <p:nvSpPr>
          <p:cNvPr id="3" name="Content Placeholder 2"/>
          <p:cNvSpPr>
            <a:spLocks noGrp="1"/>
          </p:cNvSpPr>
          <p:nvPr>
            <p:ph idx="1"/>
          </p:nvPr>
        </p:nvSpPr>
        <p:spPr>
          <a:xfrm>
            <a:off x="1295402" y="1900989"/>
            <a:ext cx="9601196" cy="4145929"/>
          </a:xfrm>
        </p:spPr>
        <p:txBody>
          <a:bodyPr>
            <a:normAutofit/>
          </a:bodyPr>
          <a:lstStyle/>
          <a:p>
            <a:pPr marL="0" indent="0" algn="just">
              <a:buNone/>
            </a:pPr>
            <a:r>
              <a:rPr lang="en-US" sz="2800" dirty="0"/>
              <a:t>Participants will be able to achieve the following objectives at the end of the course:</a:t>
            </a:r>
          </a:p>
          <a:p>
            <a:pPr marL="0" indent="0" algn="just">
              <a:buNone/>
            </a:pPr>
            <a:r>
              <a:rPr lang="en-US" sz="2800" dirty="0"/>
              <a:t>Students will develop basic composition skills and receive training how to write theses in good English. </a:t>
            </a:r>
          </a:p>
          <a:p>
            <a:pPr marL="0" indent="0" algn="just">
              <a:buNone/>
            </a:pPr>
            <a:r>
              <a:rPr lang="en-US" sz="2800" dirty="0"/>
              <a:t>Advanced students will refine their composition skills and be able to write reports, essay, articles and theses in English.</a:t>
            </a:r>
          </a:p>
          <a:p>
            <a:pPr marL="0" indent="0" algn="just">
              <a:lnSpc>
                <a:spcPct val="150000"/>
              </a:lnSpc>
              <a:buNone/>
            </a:pPr>
            <a:endParaRPr lang="en-US" sz="2800" dirty="0"/>
          </a:p>
        </p:txBody>
      </p:sp>
    </p:spTree>
    <p:extLst>
      <p:ext uri="{BB962C8B-B14F-4D97-AF65-F5344CB8AC3E}">
        <p14:creationId xmlns:p14="http://schemas.microsoft.com/office/powerpoint/2010/main" val="3944051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811083"/>
            <a:ext cx="9601196" cy="777086"/>
          </a:xfrm>
        </p:spPr>
        <p:txBody>
          <a:bodyPr/>
          <a:lstStyle/>
          <a:p>
            <a:pPr algn="l"/>
            <a:r>
              <a:rPr lang="en-US" dirty="0"/>
              <a:t>What Will You Learn?</a:t>
            </a:r>
          </a:p>
        </p:txBody>
      </p:sp>
      <p:sp>
        <p:nvSpPr>
          <p:cNvPr id="3" name="Content Placeholder 2"/>
          <p:cNvSpPr>
            <a:spLocks noGrp="1"/>
          </p:cNvSpPr>
          <p:nvPr>
            <p:ph idx="1"/>
          </p:nvPr>
        </p:nvSpPr>
        <p:spPr>
          <a:xfrm>
            <a:off x="1295402" y="1900989"/>
            <a:ext cx="9601196" cy="4145929"/>
          </a:xfrm>
        </p:spPr>
        <p:txBody>
          <a:bodyPr>
            <a:normAutofit/>
          </a:bodyPr>
          <a:lstStyle/>
          <a:p>
            <a:pPr algn="just"/>
            <a:r>
              <a:rPr lang="en-US" sz="2800" dirty="0"/>
              <a:t>To create effective sentences, paragraphs, and essays</a:t>
            </a:r>
          </a:p>
          <a:p>
            <a:pPr algn="just"/>
            <a:r>
              <a:rPr lang="en-US" sz="2800" dirty="0"/>
              <a:t>To express and support your ideas in writing</a:t>
            </a:r>
          </a:p>
          <a:p>
            <a:pPr algn="just"/>
            <a:r>
              <a:rPr lang="en-US" sz="2800" dirty="0"/>
              <a:t>To revise, proofread and correct your writing</a:t>
            </a:r>
          </a:p>
          <a:p>
            <a:pPr algn="just"/>
            <a:r>
              <a:rPr lang="en-US" sz="2800" dirty="0"/>
              <a:t>To give and receive feedback/advice about writing in English (peer review) </a:t>
            </a:r>
          </a:p>
          <a:p>
            <a:pPr algn="just"/>
            <a:r>
              <a:rPr lang="en-US" sz="2800" dirty="0"/>
              <a:t>Increase vocabulary and grammar abilities</a:t>
            </a:r>
          </a:p>
          <a:p>
            <a:pPr algn="just"/>
            <a:r>
              <a:rPr lang="en-US" sz="2800" dirty="0"/>
              <a:t>Learn ways to organize and structure your ideas</a:t>
            </a:r>
          </a:p>
        </p:txBody>
      </p:sp>
    </p:spTree>
    <p:extLst>
      <p:ext uri="{BB962C8B-B14F-4D97-AF65-F5344CB8AC3E}">
        <p14:creationId xmlns:p14="http://schemas.microsoft.com/office/powerpoint/2010/main" val="208719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811083"/>
            <a:ext cx="9601196" cy="777086"/>
          </a:xfrm>
        </p:spPr>
        <p:txBody>
          <a:bodyPr/>
          <a:lstStyle/>
          <a:p>
            <a:pPr algn="l"/>
            <a:r>
              <a:rPr lang="en-US" dirty="0"/>
              <a:t>What Will You Learn?</a:t>
            </a:r>
          </a:p>
        </p:txBody>
      </p:sp>
      <p:sp>
        <p:nvSpPr>
          <p:cNvPr id="3" name="Content Placeholder 2"/>
          <p:cNvSpPr>
            <a:spLocks noGrp="1"/>
          </p:cNvSpPr>
          <p:nvPr>
            <p:ph idx="1"/>
          </p:nvPr>
        </p:nvSpPr>
        <p:spPr>
          <a:xfrm>
            <a:off x="1295402" y="1900989"/>
            <a:ext cx="9601196" cy="4145929"/>
          </a:xfrm>
        </p:spPr>
        <p:txBody>
          <a:bodyPr>
            <a:normAutofit/>
          </a:bodyPr>
          <a:lstStyle/>
          <a:p>
            <a:pPr algn="just"/>
            <a:endParaRPr lang="en-US" sz="2800" dirty="0"/>
          </a:p>
          <a:p>
            <a:pPr algn="just"/>
            <a:r>
              <a:rPr lang="en-US" sz="2800" dirty="0"/>
              <a:t>Use speaking and listening with reading and writing practice in and out of class</a:t>
            </a:r>
          </a:p>
          <a:p>
            <a:pPr algn="just"/>
            <a:r>
              <a:rPr lang="en-US" sz="2800" dirty="0"/>
              <a:t>An American perspective on professional and academic writing </a:t>
            </a:r>
          </a:p>
          <a:p>
            <a:pPr algn="just"/>
            <a:r>
              <a:rPr lang="en-US" sz="2800" dirty="0"/>
              <a:t>Ways to develop cross-cultural awareness and skills</a:t>
            </a:r>
          </a:p>
          <a:p>
            <a:pPr algn="just"/>
            <a:r>
              <a:rPr lang="en-US" sz="2800" dirty="0"/>
              <a:t>Critical thinking and problem-solving skills</a:t>
            </a:r>
          </a:p>
        </p:txBody>
      </p:sp>
    </p:spTree>
    <p:extLst>
      <p:ext uri="{BB962C8B-B14F-4D97-AF65-F5344CB8AC3E}">
        <p14:creationId xmlns:p14="http://schemas.microsoft.com/office/powerpoint/2010/main" val="223036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4458" y="2966364"/>
            <a:ext cx="9601196" cy="1578340"/>
          </a:xfrm>
        </p:spPr>
        <p:txBody>
          <a:bodyPr>
            <a:normAutofit/>
          </a:bodyPr>
          <a:lstStyle/>
          <a:p>
            <a:pPr marL="0" indent="0" algn="ctr">
              <a:buNone/>
            </a:pPr>
            <a:r>
              <a:rPr lang="en-US" sz="4400" i="1" dirty="0"/>
              <a:t>Remember: If you’re not making mistakes, you’re not learning anything new!</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824" y="3962211"/>
            <a:ext cx="1475048" cy="213545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635" y="656904"/>
            <a:ext cx="1710842" cy="179222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7235" y="3939134"/>
            <a:ext cx="1828961" cy="2018918"/>
          </a:xfrm>
          <a:prstGeom prst="rect">
            <a:avLst/>
          </a:prstGeom>
        </p:spPr>
      </p:pic>
    </p:spTree>
    <p:extLst>
      <p:ext uri="{BB962C8B-B14F-4D97-AF65-F5344CB8AC3E}">
        <p14:creationId xmlns:p14="http://schemas.microsoft.com/office/powerpoint/2010/main" val="593846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Course Materials</a:t>
            </a:r>
          </a:p>
        </p:txBody>
      </p:sp>
      <p:sp>
        <p:nvSpPr>
          <p:cNvPr id="3" name="Content Placeholder 2"/>
          <p:cNvSpPr>
            <a:spLocks noGrp="1"/>
          </p:cNvSpPr>
          <p:nvPr>
            <p:ph idx="1"/>
          </p:nvPr>
        </p:nvSpPr>
        <p:spPr>
          <a:xfrm>
            <a:off x="1295402" y="2285999"/>
            <a:ext cx="9601196" cy="3589869"/>
          </a:xfrm>
        </p:spPr>
        <p:txBody>
          <a:bodyPr>
            <a:normAutofit fontScale="92500" lnSpcReduction="20000"/>
          </a:bodyPr>
          <a:lstStyle/>
          <a:p>
            <a:pPr marL="0" indent="0" algn="just">
              <a:buNone/>
            </a:pPr>
            <a:endParaRPr lang="en-US" sz="3200" dirty="0"/>
          </a:p>
          <a:p>
            <a:pPr marL="0" indent="0" algn="just">
              <a:buNone/>
            </a:pPr>
            <a:r>
              <a:rPr lang="en-US" sz="3200" dirty="0"/>
              <a:t>Teaching materials have been selected from multiple reference books.</a:t>
            </a:r>
          </a:p>
          <a:p>
            <a:pPr marL="0" indent="0" algn="ctr">
              <a:buNone/>
            </a:pPr>
            <a:r>
              <a:rPr lang="en-US" sz="3200" b="1" i="1" dirty="0"/>
              <a:t>References</a:t>
            </a:r>
          </a:p>
          <a:p>
            <a:pPr marL="0" indent="0" algn="just">
              <a:buNone/>
            </a:pPr>
            <a:r>
              <a:rPr lang="en-US" sz="2800" dirty="0"/>
              <a:t>Burgess, S. &amp; Martín-Martín, P. (2008). </a:t>
            </a:r>
            <a:r>
              <a:rPr lang="en-US" sz="2800" i="1" dirty="0"/>
              <a:t>English as an Additional Language in Research Publication and Communication</a:t>
            </a:r>
            <a:r>
              <a:rPr lang="en-US" sz="2800" dirty="0"/>
              <a:t>. Bern: Peter Lang.</a:t>
            </a:r>
          </a:p>
          <a:p>
            <a:pPr marL="0" indent="0" algn="just">
              <a:buNone/>
            </a:pPr>
            <a:r>
              <a:rPr lang="en-US" sz="2800" dirty="0"/>
              <a:t>Hyland, K. (1999). “Academic Attribution: Citation and the Construction of Disciplinary Knowledge.” </a:t>
            </a:r>
            <a:r>
              <a:rPr lang="en-US" sz="2800" i="1" dirty="0"/>
              <a:t>Applied Linguistics</a:t>
            </a:r>
            <a:r>
              <a:rPr lang="en-US" sz="2800" dirty="0"/>
              <a:t>, 20, 341-367.</a:t>
            </a:r>
          </a:p>
          <a:p>
            <a:pPr marL="0" indent="0" algn="just">
              <a:buNone/>
            </a:pPr>
            <a:endParaRPr lang="en-US" sz="3200" b="1" i="1" dirty="0"/>
          </a:p>
          <a:p>
            <a:pPr marL="0" indent="0" algn="ctr">
              <a:buNone/>
            </a:pPr>
            <a:endParaRPr lang="en-US" sz="3200" dirty="0"/>
          </a:p>
          <a:p>
            <a:pPr marL="0" indent="0">
              <a:buNone/>
            </a:pPr>
            <a:endParaRPr lang="en-US" sz="2800" dirty="0"/>
          </a:p>
        </p:txBody>
      </p:sp>
    </p:spTree>
    <p:extLst>
      <p:ext uri="{BB962C8B-B14F-4D97-AF65-F5344CB8AC3E}">
        <p14:creationId xmlns:p14="http://schemas.microsoft.com/office/powerpoint/2010/main" val="2956156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Course Materials</a:t>
            </a:r>
          </a:p>
        </p:txBody>
      </p:sp>
      <p:sp>
        <p:nvSpPr>
          <p:cNvPr id="3" name="Content Placeholder 2"/>
          <p:cNvSpPr>
            <a:spLocks noGrp="1"/>
          </p:cNvSpPr>
          <p:nvPr>
            <p:ph idx="1"/>
          </p:nvPr>
        </p:nvSpPr>
        <p:spPr>
          <a:xfrm>
            <a:off x="1295402" y="2285999"/>
            <a:ext cx="9601196" cy="3589869"/>
          </a:xfrm>
        </p:spPr>
        <p:txBody>
          <a:bodyPr>
            <a:normAutofit/>
          </a:bodyPr>
          <a:lstStyle/>
          <a:p>
            <a:pPr algn="just"/>
            <a:endParaRPr lang="en-US" sz="2800" dirty="0"/>
          </a:p>
          <a:p>
            <a:pPr marL="0" indent="0" algn="just">
              <a:buNone/>
            </a:pPr>
            <a:r>
              <a:rPr lang="en-US" sz="2800" dirty="0"/>
              <a:t>Li, Y-Y &amp; Flowerdew, J. (2007). “Shaping Chinese Novice Scientists’ Manuscripts for Publication.” </a:t>
            </a:r>
            <a:r>
              <a:rPr lang="en-US" sz="2800" i="1" dirty="0"/>
              <a:t>Journal of Second Language Writing</a:t>
            </a:r>
            <a:r>
              <a:rPr lang="en-US" sz="2800" dirty="0"/>
              <a:t>, 16 (2), 100-107.</a:t>
            </a:r>
          </a:p>
          <a:p>
            <a:pPr marL="0" indent="0" algn="just">
              <a:buNone/>
            </a:pPr>
            <a:r>
              <a:rPr lang="en-US" sz="2800" dirty="0" err="1"/>
              <a:t>Oshima</a:t>
            </a:r>
            <a:r>
              <a:rPr lang="en-US" sz="2800" dirty="0"/>
              <a:t>, A., &amp; Hogue, A. (2006). </a:t>
            </a:r>
            <a:r>
              <a:rPr lang="en-US" sz="2800" i="1" dirty="0"/>
              <a:t>Writing Academic English</a:t>
            </a:r>
            <a:r>
              <a:rPr lang="en-US" sz="2800" dirty="0"/>
              <a:t> (Fourth Edition). NY: Pearson Education.</a:t>
            </a:r>
          </a:p>
          <a:p>
            <a:pPr marL="0" indent="0" algn="just">
              <a:buNone/>
            </a:pPr>
            <a:endParaRPr lang="en-US" sz="3200" b="1" i="1" dirty="0"/>
          </a:p>
          <a:p>
            <a:pPr marL="0" indent="0" algn="ctr">
              <a:buNone/>
            </a:pPr>
            <a:endParaRPr lang="en-US" sz="3200" dirty="0"/>
          </a:p>
          <a:p>
            <a:pPr marL="0" indent="0">
              <a:buNone/>
            </a:pPr>
            <a:endParaRPr lang="en-US" sz="2800" dirty="0"/>
          </a:p>
        </p:txBody>
      </p:sp>
    </p:spTree>
    <p:extLst>
      <p:ext uri="{BB962C8B-B14F-4D97-AF65-F5344CB8AC3E}">
        <p14:creationId xmlns:p14="http://schemas.microsoft.com/office/powerpoint/2010/main" val="39469769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2011</Words>
  <Application>Microsoft Office PowerPoint</Application>
  <PresentationFormat>Widescreen</PresentationFormat>
  <Paragraphs>183</Paragraphs>
  <Slides>22</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Garamond</vt:lpstr>
      <vt:lpstr>Organic</vt:lpstr>
      <vt:lpstr>Academic Writing</vt:lpstr>
      <vt:lpstr>Agenda for Today:</vt:lpstr>
      <vt:lpstr>What Will You Learn?</vt:lpstr>
      <vt:lpstr>What Will You Learn?</vt:lpstr>
      <vt:lpstr>What Will You Learn?</vt:lpstr>
      <vt:lpstr>What Will You Learn?</vt:lpstr>
      <vt:lpstr>PowerPoint Presentation</vt:lpstr>
      <vt:lpstr>Course Materials</vt:lpstr>
      <vt:lpstr>Course Materials</vt:lpstr>
      <vt:lpstr>Course Materials</vt:lpstr>
      <vt:lpstr>Course Materials</vt:lpstr>
      <vt:lpstr>Dictionaries</vt:lpstr>
      <vt:lpstr>Performance and Assignments</vt:lpstr>
      <vt:lpstr>Performance and Assignments</vt:lpstr>
      <vt:lpstr>PowerPoint Presentation</vt:lpstr>
      <vt:lpstr>Schedule</vt:lpstr>
      <vt:lpstr>Academic integrity</vt:lpstr>
      <vt:lpstr>What Policies or Rules Should There be in Class?</vt:lpstr>
      <vt:lpstr>What Policies or Rules Should There be in Class?</vt:lpstr>
      <vt:lpstr>Plagiarism, Copying and Cheating</vt:lpstr>
      <vt:lpstr>Get to Know Me! </vt:lpstr>
      <vt:lpstr>Getting to Know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Writing</dc:title>
  <dc:creator>Bruce Knickerbocker</dc:creator>
  <cp:lastModifiedBy>Bruce Knickerbocker</cp:lastModifiedBy>
  <cp:revision>7</cp:revision>
  <dcterms:created xsi:type="dcterms:W3CDTF">2019-08-29T15:21:03Z</dcterms:created>
  <dcterms:modified xsi:type="dcterms:W3CDTF">2019-09-01T13:46:09Z</dcterms:modified>
</cp:coreProperties>
</file>