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5" r:id="rId6"/>
    <p:sldId id="286" r:id="rId7"/>
    <p:sldId id="287" r:id="rId8"/>
    <p:sldId id="304" r:id="rId9"/>
    <p:sldId id="305" r:id="rId10"/>
    <p:sldId id="306" r:id="rId11"/>
    <p:sldId id="307" r:id="rId12"/>
    <p:sldId id="308" r:id="rId13"/>
    <p:sldId id="309" r:id="rId14"/>
    <p:sldId id="288" r:id="rId15"/>
    <p:sldId id="289" r:id="rId16"/>
    <p:sldId id="301" r:id="rId17"/>
    <p:sldId id="294" r:id="rId18"/>
    <p:sldId id="310" r:id="rId19"/>
    <p:sldId id="302" r:id="rId20"/>
    <p:sldId id="290" r:id="rId21"/>
    <p:sldId id="291" r:id="rId22"/>
    <p:sldId id="292" r:id="rId23"/>
    <p:sldId id="293" r:id="rId24"/>
    <p:sldId id="295" r:id="rId25"/>
    <p:sldId id="258" r:id="rId26"/>
    <p:sldId id="259" r:id="rId27"/>
    <p:sldId id="260" r:id="rId28"/>
    <p:sldId id="262" r:id="rId29"/>
    <p:sldId id="264" r:id="rId30"/>
    <p:sldId id="263" r:id="rId31"/>
    <p:sldId id="265" r:id="rId32"/>
    <p:sldId id="303" r:id="rId33"/>
    <p:sldId id="266" r:id="rId34"/>
    <p:sldId id="311" r:id="rId35"/>
    <p:sldId id="268" r:id="rId36"/>
    <p:sldId id="269" r:id="rId37"/>
    <p:sldId id="271" r:id="rId38"/>
    <p:sldId id="312" r:id="rId39"/>
    <p:sldId id="272" r:id="rId40"/>
    <p:sldId id="296" r:id="rId41"/>
    <p:sldId id="297" r:id="rId42"/>
    <p:sldId id="298" r:id="rId43"/>
    <p:sldId id="299" r:id="rId44"/>
    <p:sldId id="313" r:id="rId45"/>
    <p:sldId id="314" r:id="rId46"/>
    <p:sldId id="273" r:id="rId47"/>
    <p:sldId id="281" r:id="rId48"/>
    <p:sldId id="28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9" autoAdjust="0"/>
  </p:normalViewPr>
  <p:slideViewPr>
    <p:cSldViewPr>
      <p:cViewPr>
        <p:scale>
          <a:sx n="46" d="100"/>
          <a:sy n="46" d="100"/>
        </p:scale>
        <p:origin x="1206" y="36"/>
      </p:cViewPr>
      <p:guideLst>
        <p:guide orient="horz" pos="216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5B123-A3D1-4F90-B0FA-66B88586C3F5}" type="datetimeFigureOut">
              <a:rPr lang="en-AU" smtClean="0"/>
            </a:fld>
            <a:endParaRPr lang="en-AU"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5DD6E-B23C-4048-A4ED-6DBBF478F61D}" type="slidenum">
              <a:rPr lang="en-AU" smtClean="0"/>
            </a:fld>
            <a:endParaRPr lang="en-AU"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solent.ac.uk/mod/book/view.php?id=2735&amp;chapterid=1787"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eb2.uvcs.uvic.ca/encomium/writingdemo/wa/unit1/u1_l1b_a.htm"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ogle.com/imgres?imgurl=https://slideplayer.com/slide/6097782/18/images/21/Cause%2Band%2BEffect%2BParagraph%2B(Chain%2BOrganization).jpg&amp;imgrefurl=https://slideplayer.com/slide/6097782/&amp;docid=QdJEyT5SWDticM&amp;tbnid=nMKV-LXMCX20iM:&amp;vet=10ahUKEwjHoNuh6cfkAhXJQN4KHR5PAr0QMwhLKAowCg..i&amp;w=960&amp;h=720&amp;bih=608&amp;biw=1366&amp;q=cause%20and%20effect%20essays%20block%20organisation&amp;ved=0ahUKEwjHoNuh6cfkAhXJQN4KHR5PAr0QMwhLKAowCg&amp;iact=mrc&amp;uact=8" TargetMode="External"/><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imgres?imgurl=https://i.pinimg.com/originals/b3/1a/e3/b31ae3c53608d696ac000693b83e42be.png&amp;imgrefurl=https://www.pinterest.com/pin/360147301449172440/&amp;docid=9myBveeR1vtHuM&amp;tbnid=DiKUFixc1ytgQM:&amp;vet=10ahUKEwj3qN-N6cfkAhUEfd4KHQPYCVYQMwg_KAIwAg..i&amp;w=621&amp;h=499&amp;bih=608&amp;biw=1366&amp;q=comparison%20and%20contrast%20point%20by%20point&amp;ved=0ahUKEwj3qN-N6cfkAhUEfd4KHQPYCVYQMwg_KAIwAg&amp;iact=mrc&amp;uact=8" TargetMode="External"/><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oogle.com/imgres?imgurl=https://slideplayer.com/slide/7779698/25/images/6/Organization%2BPoint%2Bby%2Bpoint%2BBlock%2Bpattern%2BIntroduction.jpg&amp;imgrefurl=https://slideplayer.com/slide/7779698/&amp;docid=qa9Ns_ELrkm6XM&amp;tbnid=CVBbPjzOcUEe4M:&amp;vet=10ahUKEwj3jMHJ6cfkAhWC-mEKHQLsBuQQMwhDKAIwAg..i&amp;w=960&amp;h=720&amp;bih=608&amp;biw=1366&amp;q=argumentative%20essays%20block&amp;ved=0ahUKEwj3jMHJ6cfkAhWC-mEKHQLsBuQQMwhDKAIwAg&amp;iact=mrc&amp;uact=8"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Source:</a:t>
            </a:r>
            <a:r>
              <a:rPr lang="en-GB" altLang="zh-CN" baseline="0" dirty="0"/>
              <a:t> </a:t>
            </a:r>
            <a:r>
              <a:rPr lang="en-GB" altLang="zh-CN" dirty="0">
                <a:hlinkClick r:id="rId3"/>
              </a:rPr>
              <a:t>https://learn.solent.ac.uk/mod/book/view.php?id=2735&amp;chapterid=1787</a:t>
            </a:r>
            <a:endParaRPr lang="zh-CN" altLang="en-US"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Source: </a:t>
            </a:r>
            <a:r>
              <a:rPr lang="en-GB" altLang="zh-CN" dirty="0">
                <a:hlinkClick r:id="rId3"/>
              </a:rPr>
              <a:t>https://web2.uvcs.uvic.ca/encomium/writingdemo/wa/unit1/u1_l1b_a.htm</a:t>
            </a:r>
            <a:r>
              <a:rPr lang="en-GB" altLang="zh-CN" dirty="0"/>
              <a:t> </a:t>
            </a:r>
            <a:endParaRPr lang="zh-CN" altLang="en-US"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F5DD6E-B23C-4048-A4ED-6DBBF478F61D}" type="slidenum">
              <a:rPr lang="en-AU" smtClean="0"/>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Source: </a:t>
            </a:r>
            <a:r>
              <a:rPr lang="en-GB" altLang="zh-CN" dirty="0">
                <a:hlinkClick r:id="rId3"/>
              </a:rPr>
              <a:t>https://www.google.com/</a:t>
            </a:r>
            <a:r>
              <a:rPr lang="en-GB" altLang="zh-CN" dirty="0" err="1">
                <a:hlinkClick r:id="rId3"/>
              </a:rPr>
              <a:t>imgres?imgurl</a:t>
            </a:r>
            <a:r>
              <a:rPr lang="en-GB" altLang="zh-CN" dirty="0">
                <a:hlinkClick r:id="rId3"/>
              </a:rPr>
              <a:t>=https%3A%2F%2Fslideplayer.com%2Fslide%2F6097782%2F18%2Fimages%2F21%2FCause%2Band%2BEffect%2BParagraph%2B%2528Chain%2BOrganization%2529.jpg&amp;imgrefurl=https%3A%2F%2Fslideplayer.com%2Fslide%2F6097782%2F&amp;docid=QdJEyT5SWDticM&amp;tbnid=nMKV-LXMCX20iM%3A&amp;vet=10ahUKEwjHoNuh6cfkAhXJQN4KHR5PAr0QMwhLKAowCg..i&amp;w=960&amp;h=720&amp;bih=608&amp;biw=1366&amp;q=cause%20and%20effect%20essays%20block%20organisation&amp;ved=0ahUKEwjHoNuh6cfkAhXJQN4KHR5PAr0QMwhLKAowCg&amp;iact=</a:t>
            </a:r>
            <a:r>
              <a:rPr lang="en-GB" altLang="zh-CN" dirty="0" err="1">
                <a:hlinkClick r:id="rId3"/>
              </a:rPr>
              <a:t>mrc&amp;uact</a:t>
            </a:r>
            <a:r>
              <a:rPr lang="en-GB" altLang="zh-CN" dirty="0">
                <a:hlinkClick r:id="rId3"/>
              </a:rPr>
              <a:t>=8</a:t>
            </a:r>
            <a:endParaRPr lang="zh-CN" altLang="en-US"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Source: </a:t>
            </a:r>
            <a:r>
              <a:rPr lang="en-GB" altLang="zh-CN" dirty="0">
                <a:hlinkClick r:id="rId3"/>
              </a:rPr>
              <a:t>https://www.google.com/</a:t>
            </a:r>
            <a:r>
              <a:rPr lang="en-GB" altLang="zh-CN" dirty="0" err="1">
                <a:hlinkClick r:id="rId3"/>
              </a:rPr>
              <a:t>imgres?imgurl</a:t>
            </a:r>
            <a:r>
              <a:rPr lang="en-GB" altLang="zh-CN" dirty="0">
                <a:hlinkClick r:id="rId3"/>
              </a:rPr>
              <a:t>=https%3A%2F%2Fi.pinimg.com%2Foriginals%2Fb3%2F1a%2Fe3%2Fb31ae3c53608d696ac000693b83e42be.png&amp;imgrefurl=https%3A%2F%2Fwww.pinterest.com%2Fpin%2F360147301449172440%2F&amp;docid=9myBveeR1vtHuM&amp;tbnid=DiKUFixc1ytgQM%3A&amp;vet=10ahUKEwj3qN-N6cfkAhUEfd4KHQPYCVYQMwg_KAIwAg..i&amp;w=621&amp;h=499&amp;bih=608&amp;biw=1366&amp;q=comparison%20and%20contrast%20point%20by%20point&amp;ved=0ahUKEwj3qN-N6cfkAhUEfd4KHQPYCVYQMwg_KAIwAg&amp;iact=</a:t>
            </a:r>
            <a:r>
              <a:rPr lang="en-GB" altLang="zh-CN" dirty="0" err="1">
                <a:hlinkClick r:id="rId3"/>
              </a:rPr>
              <a:t>mrc&amp;uact</a:t>
            </a:r>
            <a:r>
              <a:rPr lang="en-GB" altLang="zh-CN" dirty="0">
                <a:hlinkClick r:id="rId3"/>
              </a:rPr>
              <a:t>=8</a:t>
            </a:r>
            <a:endParaRPr lang="zh-CN" altLang="en-US"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Source: </a:t>
            </a:r>
            <a:r>
              <a:rPr lang="en-GB" altLang="zh-CN" dirty="0">
                <a:hlinkClick r:id="rId3"/>
              </a:rPr>
              <a:t>https://www.google.com/</a:t>
            </a:r>
            <a:r>
              <a:rPr lang="en-GB" altLang="zh-CN" dirty="0" err="1">
                <a:hlinkClick r:id="rId3"/>
              </a:rPr>
              <a:t>imgres?imgurl</a:t>
            </a:r>
            <a:r>
              <a:rPr lang="en-GB" altLang="zh-CN" dirty="0">
                <a:hlinkClick r:id="rId3"/>
              </a:rPr>
              <a:t>=https%3A%2F%2Fslideplayer.com%2Fslide%2F7779698%2F25%2Fimages%2F6%2FOrganization%2BPoint%2Bby%2Bpoint%2BBlock%2Bpattern%2BIntroduction.jpg&amp;imgrefurl=https%3A%2F%2Fslideplayer.com%2Fslide%2F7779698%2F&amp;docid=qa9Ns_ELrkm6XM&amp;tbnid=CVBbPjzOcUEe4M%3A&amp;vet=10ahUKEwj3jMHJ6cfkAhWC-mEKHQLsBuQQMwhDKAIwAg..i&amp;w=960&amp;h=720&amp;bih=608&amp;biw=1366&amp;q=argumentative%20essays%20block&amp;ved=0ahUKEwj3jMHJ6cfkAhWC-mEKHQLsBuQQMwhDKAIwAg&amp;iact=</a:t>
            </a:r>
            <a:r>
              <a:rPr lang="en-GB" altLang="zh-CN" dirty="0" err="1">
                <a:hlinkClick r:id="rId3"/>
              </a:rPr>
              <a:t>mrc&amp;uact</a:t>
            </a:r>
            <a:r>
              <a:rPr lang="en-GB" altLang="zh-CN" dirty="0">
                <a:hlinkClick r:id="rId3"/>
              </a:rPr>
              <a:t>=8</a:t>
            </a:r>
            <a:endParaRPr lang="zh-CN" altLang="en-US" dirty="0"/>
          </a:p>
        </p:txBody>
      </p:sp>
      <p:sp>
        <p:nvSpPr>
          <p:cNvPr id="4" name="Slide Number Placeholder 3"/>
          <p:cNvSpPr>
            <a:spLocks noGrp="1"/>
          </p:cNvSpPr>
          <p:nvPr>
            <p:ph type="sldNum" sz="quarter" idx="10"/>
          </p:nvPr>
        </p:nvSpPr>
        <p:spPr/>
        <p:txBody>
          <a:bodyPr/>
          <a:lstStyle/>
          <a:p>
            <a:fld id="{A3F5DD6E-B23C-4048-A4ED-6DBBF478F61D}" type="slidenum">
              <a:rPr lang="en-AU" smtClean="0"/>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owll.massey.ac.nz/sample-assignments/sample-essay-1.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Essay</a:t>
            </a:r>
            <a:endParaRPr lang="en-US" dirty="0"/>
          </a:p>
        </p:txBody>
      </p:sp>
      <p:sp>
        <p:nvSpPr>
          <p:cNvPr id="3" name="副标题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6280"/>
          </a:xfrm>
        </p:spPr>
        <p:txBody>
          <a:bodyPr>
            <a:normAutofit fontScale="90000"/>
          </a:bodyPr>
          <a:lstStyle/>
          <a:p>
            <a:pPr algn="ctr"/>
            <a:r>
              <a:rPr lang="en-US" dirty="0"/>
              <a:t>Titles</a:t>
            </a:r>
            <a:endParaRPr lang="en-US" dirty="0"/>
          </a:p>
        </p:txBody>
      </p:sp>
      <p:sp>
        <p:nvSpPr>
          <p:cNvPr id="3" name="Content Placeholder 2"/>
          <p:cNvSpPr>
            <a:spLocks noGrp="1"/>
          </p:cNvSpPr>
          <p:nvPr>
            <p:ph sz="quarter" idx="1"/>
          </p:nvPr>
        </p:nvSpPr>
        <p:spPr>
          <a:xfrm>
            <a:off x="457200" y="548680"/>
            <a:ext cx="8229600" cy="5608280"/>
          </a:xfrm>
        </p:spPr>
        <p:txBody>
          <a:bodyPr>
            <a:normAutofit/>
          </a:bodyPr>
          <a:lstStyle/>
          <a:p>
            <a:pPr marL="0" indent="0" algn="ctr">
              <a:lnSpc>
                <a:spcPct val="150000"/>
              </a:lnSpc>
              <a:buNone/>
            </a:pPr>
            <a:endParaRPr lang="en-US" sz="3200" dirty="0"/>
          </a:p>
          <a:p>
            <a:pPr marL="0" indent="0" algn="ctr">
              <a:lnSpc>
                <a:spcPct val="150000"/>
              </a:lnSpc>
              <a:buNone/>
            </a:pPr>
            <a:r>
              <a:rPr lang="en-US" sz="3200" b="1" i="1" dirty="0"/>
              <a:t>C.  Specific Focus Keywords</a:t>
            </a:r>
            <a:endParaRPr lang="en-US" sz="3200" dirty="0"/>
          </a:p>
          <a:p>
            <a:pPr marL="0" indent="0" algn="just">
              <a:lnSpc>
                <a:spcPct val="150000"/>
              </a:lnSpc>
              <a:buNone/>
            </a:pPr>
            <a:r>
              <a:rPr lang="en-US" sz="3200" dirty="0"/>
              <a:t>The "where/when" of the paper.</a:t>
            </a:r>
            <a:endParaRPr lang="en-US" sz="3200" dirty="0"/>
          </a:p>
          <a:p>
            <a:pPr marL="0" indent="0" algn="just">
              <a:lnSpc>
                <a:spcPct val="150000"/>
              </a:lnSpc>
              <a:buNone/>
            </a:pPr>
            <a:endParaRPr lang="en-US" sz="3200" dirty="0"/>
          </a:p>
          <a:p>
            <a:pPr algn="ctr"/>
            <a:r>
              <a:rPr lang="en-US" sz="3200" dirty="0"/>
              <a:t>...in Early National New England</a:t>
            </a:r>
            <a:endParaRPr lang="en-US" sz="3200" dirty="0"/>
          </a:p>
          <a:p>
            <a:pPr algn="ctr"/>
            <a:r>
              <a:rPr lang="en-US" sz="3200" dirty="0"/>
              <a:t>...in the 21st Century</a:t>
            </a:r>
            <a:endParaRPr lang="en-US" sz="3200" dirty="0"/>
          </a:p>
          <a:p>
            <a:pPr algn="ctr"/>
            <a:r>
              <a:rPr lang="en-US" sz="3200" dirty="0"/>
              <a:t>...in Mallarme</a:t>
            </a:r>
            <a:endParaRPr lang="en-US" sz="3200" dirty="0"/>
          </a:p>
          <a:p>
            <a:pPr marL="0" indent="0" algn="ctr">
              <a:lnSpc>
                <a:spcPct val="150000"/>
              </a:lnSpc>
              <a:buNone/>
            </a:pP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6280"/>
          </a:xfrm>
        </p:spPr>
        <p:txBody>
          <a:bodyPr>
            <a:normAutofit fontScale="90000"/>
          </a:bodyPr>
          <a:lstStyle/>
          <a:p>
            <a:pPr algn="ctr"/>
            <a:r>
              <a:rPr lang="en-US" dirty="0"/>
              <a:t>Titles</a:t>
            </a:r>
            <a:endParaRPr lang="en-US" dirty="0"/>
          </a:p>
        </p:txBody>
      </p:sp>
      <p:sp>
        <p:nvSpPr>
          <p:cNvPr id="3" name="Content Placeholder 2"/>
          <p:cNvSpPr>
            <a:spLocks noGrp="1"/>
          </p:cNvSpPr>
          <p:nvPr>
            <p:ph sz="quarter" idx="1"/>
          </p:nvPr>
        </p:nvSpPr>
        <p:spPr>
          <a:xfrm>
            <a:off x="457200" y="548680"/>
            <a:ext cx="8229600" cy="5608280"/>
          </a:xfrm>
        </p:spPr>
        <p:txBody>
          <a:bodyPr>
            <a:normAutofit/>
          </a:bodyPr>
          <a:lstStyle/>
          <a:p>
            <a:pPr marL="0" indent="0" algn="ctr">
              <a:lnSpc>
                <a:spcPct val="150000"/>
              </a:lnSpc>
              <a:buNone/>
            </a:pPr>
            <a:r>
              <a:rPr lang="en-US" sz="3200" b="1" i="1" dirty="0"/>
              <a:t>Examples</a:t>
            </a:r>
            <a:endParaRPr lang="en-US" sz="3200" dirty="0"/>
          </a:p>
          <a:p>
            <a:pPr algn="just"/>
            <a:r>
              <a:rPr lang="en-US" sz="2800" dirty="0"/>
              <a:t>“Buy Me a Date</a:t>
            </a:r>
            <a:r>
              <a:rPr lang="zh-CN" altLang="en-US" sz="2800" dirty="0"/>
              <a:t>（海枣）</a:t>
            </a:r>
            <a:r>
              <a:rPr lang="en-US" sz="2800" dirty="0"/>
              <a:t>: Consumerization and Theories of Social Interaction in 21st Century Online Daticng Sites”</a:t>
            </a:r>
            <a:endParaRPr lang="en-US" sz="2800" dirty="0"/>
          </a:p>
          <a:p>
            <a:pPr marL="0" indent="0" algn="just">
              <a:buNone/>
            </a:pPr>
            <a:endParaRPr lang="en-US" sz="2800" dirty="0"/>
          </a:p>
          <a:p>
            <a:pPr algn="just"/>
            <a:r>
              <a:rPr lang="en-US" sz="2800" dirty="0"/>
              <a:t>"Just Do It: Risk-Taking and Collaborative Learning Theory in Multiplayer Video Games“</a:t>
            </a:r>
            <a:endParaRPr lang="en-US" sz="2800" dirty="0"/>
          </a:p>
          <a:p>
            <a:pPr marL="0" indent="0" algn="just">
              <a:buNone/>
            </a:pPr>
            <a:endParaRPr lang="en-US" sz="2800" dirty="0"/>
          </a:p>
          <a:p>
            <a:pPr algn="just"/>
            <a:r>
              <a:rPr lang="en-US" sz="2800" dirty="0"/>
              <a:t>"Is That a Horseshoe in Your Pocket?(</a:t>
            </a:r>
            <a:r>
              <a:rPr lang="zh-CN" altLang="en-US" sz="2800" dirty="0"/>
              <a:t>暗示困难</a:t>
            </a:r>
            <a:r>
              <a:rPr lang="en-US" sz="2800" dirty="0"/>
              <a:t>) Homosocial Male Archetypes</a:t>
            </a:r>
            <a:r>
              <a:rPr lang="zh-CN" altLang="en-US" sz="2800" dirty="0"/>
              <a:t>（典型）</a:t>
            </a:r>
            <a:r>
              <a:rPr lang="en-US" sz="2800" dirty="0"/>
              <a:t> in the </a:t>
            </a:r>
            <a:r>
              <a:rPr lang="en-US" sz="2800" dirty="0" err="1"/>
              <a:t>the</a:t>
            </a:r>
            <a:r>
              <a:rPr lang="en-US" sz="2800" dirty="0"/>
              <a:t> Cowboy Western"</a:t>
            </a:r>
            <a:endParaRPr lang="en-US" sz="2800" dirty="0"/>
          </a:p>
          <a:p>
            <a:pPr marL="0" indent="0" algn="ctr">
              <a:lnSpc>
                <a:spcPct val="150000"/>
              </a:lnSpc>
              <a:buNone/>
            </a:pPr>
            <a:endParaRPr lang="en-US" sz="3200" dirty="0"/>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886"/>
            <a:ext cx="8229600" cy="990600"/>
          </a:xfrm>
        </p:spPr>
        <p:txBody>
          <a:bodyPr/>
          <a:lstStyle/>
          <a:p>
            <a:r>
              <a:rPr lang="en-US" dirty="0"/>
              <a:t>Step 2: Introduction</a:t>
            </a:r>
            <a:endParaRPr lang="en-US" dirty="0"/>
          </a:p>
        </p:txBody>
      </p:sp>
      <p:sp>
        <p:nvSpPr>
          <p:cNvPr id="3" name="内容占位符 2"/>
          <p:cNvSpPr>
            <a:spLocks noGrp="1"/>
          </p:cNvSpPr>
          <p:nvPr>
            <p:ph sz="quarter" idx="1"/>
          </p:nvPr>
        </p:nvSpPr>
        <p:spPr>
          <a:xfrm>
            <a:off x="177180" y="5297465"/>
            <a:ext cx="8789640" cy="939847"/>
          </a:xfrm>
        </p:spPr>
        <p:txBody>
          <a:bodyPr>
            <a:normAutofit/>
          </a:bodyPr>
          <a:lstStyle/>
          <a:p>
            <a:pPr marL="274320" lvl="1" indent="0">
              <a:buNone/>
            </a:pPr>
            <a:r>
              <a:rPr lang="en-GB" altLang="zh-CN" u="sng" dirty="0">
                <a:solidFill>
                  <a:srgbClr val="FF0000"/>
                </a:solidFill>
              </a:rPr>
              <a:t>Thesis: </a:t>
            </a:r>
            <a:r>
              <a:rPr lang="en-GB" altLang="zh-CN" dirty="0">
                <a:solidFill>
                  <a:srgbClr val="FF0000"/>
                </a:solidFill>
              </a:rPr>
              <a:t> (</a:t>
            </a:r>
            <a:r>
              <a:rPr lang="en-US" altLang="zh-CN" i="1" dirty="0">
                <a:solidFill>
                  <a:srgbClr val="FF0000"/>
                </a:solidFill>
              </a:rPr>
              <a:t>formal)</a:t>
            </a:r>
            <a:r>
              <a:rPr lang="en-US" altLang="zh-CN" dirty="0">
                <a:solidFill>
                  <a:srgbClr val="FF0000"/>
                </a:solidFill>
              </a:rPr>
              <a:t> a statement or an opinion that is discussed in a logical way and presented with evidence in order to prove that it is true. </a:t>
            </a:r>
            <a:endParaRPr lang="en-US" altLang="zh-CN" dirty="0">
              <a:solidFill>
                <a:srgbClr val="FF0000"/>
              </a:solidFill>
            </a:endParaRPr>
          </a:p>
        </p:txBody>
      </p:sp>
      <p:sp>
        <p:nvSpPr>
          <p:cNvPr id="5" name="TextBox 4"/>
          <p:cNvSpPr txBox="1"/>
          <p:nvPr/>
        </p:nvSpPr>
        <p:spPr>
          <a:xfrm>
            <a:off x="5004048" y="2966754"/>
            <a:ext cx="3024336" cy="492443"/>
          </a:xfrm>
          <a:prstGeom prst="rect">
            <a:avLst/>
          </a:prstGeom>
          <a:noFill/>
        </p:spPr>
        <p:txBody>
          <a:bodyPr wrap="square" rtlCol="0">
            <a:spAutoFit/>
          </a:bodyPr>
          <a:lstStyle/>
          <a:p>
            <a:r>
              <a:rPr lang="en-GB" altLang="zh-CN" sz="2600" dirty="0"/>
              <a:t>Funnel introduction</a:t>
            </a:r>
            <a:endParaRPr lang="zh-CN" altLang="en-US" sz="26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1412776"/>
            <a:ext cx="3958210" cy="360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Funnel Introduction</a:t>
            </a:r>
            <a:endParaRPr lang="en-US" dirty="0"/>
          </a:p>
        </p:txBody>
      </p:sp>
      <p:sp>
        <p:nvSpPr>
          <p:cNvPr id="3" name="内容占位符 2"/>
          <p:cNvSpPr>
            <a:spLocks noGrp="1"/>
          </p:cNvSpPr>
          <p:nvPr>
            <p:ph sz="quarter" idx="1"/>
          </p:nvPr>
        </p:nvSpPr>
        <p:spPr>
          <a:xfrm>
            <a:off x="485582" y="1412776"/>
            <a:ext cx="8229600" cy="4937760"/>
          </a:xfrm>
        </p:spPr>
        <p:txBody>
          <a:bodyPr>
            <a:normAutofit/>
          </a:bodyPr>
          <a:lstStyle/>
          <a:p>
            <a:r>
              <a:rPr lang="en-US" dirty="0"/>
              <a:t>General information</a:t>
            </a:r>
            <a:endParaRPr lang="en-US" dirty="0"/>
          </a:p>
          <a:p>
            <a:pPr lvl="1"/>
            <a:r>
              <a:rPr lang="en-US" dirty="0"/>
              <a:t>is a HOOK to catch the reader’s attention</a:t>
            </a:r>
            <a:endParaRPr lang="en-US" dirty="0"/>
          </a:p>
          <a:p>
            <a:pPr lvl="1"/>
            <a:r>
              <a:rPr lang="en-US" dirty="0"/>
              <a:t>should be a broad, general statement that does not mention your topic</a:t>
            </a:r>
            <a:endParaRPr lang="en-US" dirty="0"/>
          </a:p>
          <a:p>
            <a:r>
              <a:rPr lang="en-GB" dirty="0"/>
              <a:t>Supporting statements</a:t>
            </a:r>
            <a:endParaRPr lang="en-GB" dirty="0"/>
          </a:p>
          <a:p>
            <a:pPr lvl="1"/>
            <a:r>
              <a:rPr lang="en-GB" sz="2000" dirty="0"/>
              <a:t>narrows down the broad, general statement</a:t>
            </a:r>
            <a:endParaRPr lang="en-GB" sz="2000" dirty="0"/>
          </a:p>
          <a:p>
            <a:pPr lvl="1"/>
            <a:r>
              <a:rPr lang="en-GB" sz="2000" dirty="0"/>
              <a:t>l</a:t>
            </a:r>
            <a:r>
              <a:rPr lang="en-GB" sz="2000" dirty="0">
                <a:solidFill>
                  <a:schemeClr val="tx2"/>
                </a:solidFill>
              </a:rPr>
              <a:t>eads to and supports your thesis</a:t>
            </a:r>
            <a:endParaRPr lang="en-US" sz="2000" dirty="0">
              <a:solidFill>
                <a:schemeClr val="tx2"/>
              </a:solidFill>
            </a:endParaRPr>
          </a:p>
          <a:p>
            <a:r>
              <a:rPr lang="en-US" dirty="0"/>
              <a:t>Thesis statement</a:t>
            </a:r>
            <a:endParaRPr lang="en-US" dirty="0"/>
          </a:p>
          <a:p>
            <a:pPr lvl="1"/>
            <a:r>
              <a:rPr lang="en-US" altLang="zh-CN" dirty="0"/>
              <a:t>is usually the last sentence</a:t>
            </a:r>
            <a:endParaRPr lang="en-US" altLang="zh-CN" dirty="0"/>
          </a:p>
          <a:p>
            <a:pPr lvl="1"/>
            <a:r>
              <a:rPr lang="en-US" dirty="0"/>
              <a:t>tells exactly what the whole paper is about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An example of the funnel introduction</a:t>
            </a:r>
            <a:endParaRPr lang="zh-CN" altLang="en-US" dirty="0"/>
          </a:p>
        </p:txBody>
      </p:sp>
      <p:sp>
        <p:nvSpPr>
          <p:cNvPr id="3" name="Content Placeholder 2"/>
          <p:cNvSpPr>
            <a:spLocks noGrp="1"/>
          </p:cNvSpPr>
          <p:nvPr>
            <p:ph sz="quarter" idx="1"/>
          </p:nvPr>
        </p:nvSpPr>
        <p:spPr>
          <a:xfrm>
            <a:off x="457200" y="2060848"/>
            <a:ext cx="8229600" cy="3289920"/>
          </a:xfrm>
        </p:spPr>
        <p:txBody>
          <a:bodyPr/>
          <a:lstStyle/>
          <a:p>
            <a:pPr marL="0" indent="0" algn="just">
              <a:buNone/>
            </a:pPr>
            <a:r>
              <a:rPr lang="en-US" altLang="zh-CN" b="1" dirty="0">
                <a:solidFill>
                  <a:srgbClr val="00B050"/>
                </a:solidFill>
              </a:rPr>
              <a:t>Mankind has always been a complaining species.  </a:t>
            </a:r>
            <a:r>
              <a:rPr lang="en-US" altLang="zh-CN" dirty="0"/>
              <a:t>Every generation claims to have hardships not encountered</a:t>
            </a:r>
            <a:r>
              <a:rPr lang="zh-CN" altLang="en-US" dirty="0"/>
              <a:t>（遇到）</a:t>
            </a:r>
            <a:r>
              <a:rPr lang="en-US" altLang="zh-CN" dirty="0"/>
              <a:t> by other groups.  In the twentieth century, however, one group's complaints are completely justified.  </a:t>
            </a:r>
            <a:r>
              <a:rPr lang="en-US" altLang="zh-CN" b="1" i="1" u="sng" dirty="0">
                <a:solidFill>
                  <a:srgbClr val="FF0000"/>
                </a:solidFill>
              </a:rPr>
              <a:t>Evidence clearly shows that modern teenagers do, in fact, have a very difficult life.</a:t>
            </a:r>
            <a:endParaRPr lang="zh-CN" altLang="en-US" b="1" i="1" u="sng"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88640"/>
            <a:ext cx="8229600" cy="990600"/>
          </a:xfrm>
        </p:spPr>
        <p:txBody>
          <a:bodyPr>
            <a:normAutofit/>
          </a:bodyPr>
          <a:lstStyle/>
          <a:p>
            <a:r>
              <a:rPr lang="en-US" altLang="zh-CN" dirty="0"/>
              <a:t>Thesis statement pitfalls</a:t>
            </a:r>
            <a:endParaRPr lang="en-AU" dirty="0"/>
          </a:p>
        </p:txBody>
      </p:sp>
      <p:sp>
        <p:nvSpPr>
          <p:cNvPr id="3" name="Content Placeholder 2"/>
          <p:cNvSpPr>
            <a:spLocks noGrp="1"/>
          </p:cNvSpPr>
          <p:nvPr>
            <p:ph sz="quarter" idx="1"/>
          </p:nvPr>
        </p:nvSpPr>
        <p:spPr>
          <a:xfrm>
            <a:off x="54164" y="1178967"/>
            <a:ext cx="9036496" cy="4600168"/>
          </a:xfrm>
        </p:spPr>
        <p:txBody>
          <a:bodyPr>
            <a:normAutofit/>
          </a:bodyPr>
          <a:lstStyle/>
          <a:p>
            <a:pPr lvl="1"/>
            <a:r>
              <a:rPr lang="en-US" sz="3200" dirty="0"/>
              <a:t>The thesis is too general. </a:t>
            </a:r>
            <a:endParaRPr lang="en-US" sz="3200" dirty="0"/>
          </a:p>
          <a:p>
            <a:pPr lvl="2"/>
            <a:r>
              <a:rPr lang="en-US" sz="2600" dirty="0"/>
              <a:t>E.g., Higher education is critical to a country’s development.</a:t>
            </a:r>
            <a:endParaRPr lang="en-US" sz="2600" dirty="0"/>
          </a:p>
          <a:p>
            <a:pPr lvl="1"/>
            <a:r>
              <a:rPr lang="en-US" sz="3200" dirty="0"/>
              <a:t>It makes a simple announcement.</a:t>
            </a:r>
            <a:endParaRPr lang="en-US" sz="3200" dirty="0"/>
          </a:p>
          <a:p>
            <a:pPr lvl="2"/>
            <a:r>
              <a:rPr lang="en-US" sz="2600" dirty="0"/>
              <a:t>E.g., I am going to discuss how to write a journal article. </a:t>
            </a:r>
            <a:endParaRPr lang="en-US" sz="2600" dirty="0"/>
          </a:p>
          <a:p>
            <a:pPr lvl="1"/>
            <a:r>
              <a:rPr lang="en-US" sz="3200" dirty="0"/>
              <a:t>It states an obvious fact.</a:t>
            </a:r>
            <a:endParaRPr lang="en-US" sz="3200" dirty="0"/>
          </a:p>
          <a:p>
            <a:pPr lvl="2"/>
            <a:r>
              <a:rPr lang="en-US" sz="2600" dirty="0"/>
              <a:t>E.g., Doing exercise regularly is good for our health. </a:t>
            </a:r>
            <a:endParaRPr lang="en-AU" sz="2600" dirty="0"/>
          </a:p>
          <a:p>
            <a:pPr lvl="2"/>
            <a:endParaRPr lang="en-GB" sz="2600" dirty="0"/>
          </a:p>
          <a:p>
            <a:pPr marL="274320" lvl="1" indent="0">
              <a:buNone/>
            </a:pPr>
            <a:r>
              <a:rPr lang="en-GB" sz="2900" dirty="0"/>
              <a:t>Can you find the thesis statement in the sample paper?</a:t>
            </a:r>
            <a:endParaRPr lang="en-GB" sz="2900" dirty="0"/>
          </a:p>
          <a:p>
            <a:pPr marL="274320" lvl="1" indent="0">
              <a:buNone/>
            </a:pPr>
            <a:r>
              <a:rPr lang="en-GB" sz="2900" dirty="0"/>
              <a:t>Do you think it is a good one?</a:t>
            </a:r>
            <a:endParaRPr lang="en-AU"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88640"/>
            <a:ext cx="8229600" cy="360040"/>
          </a:xfrm>
        </p:spPr>
        <p:txBody>
          <a:bodyPr>
            <a:normAutofit fontScale="90000"/>
          </a:bodyPr>
          <a:lstStyle/>
          <a:p>
            <a:pPr algn="ctr"/>
            <a:r>
              <a:rPr lang="en-US" altLang="zh-CN" dirty="0"/>
              <a:t>Sample Writing Introduction</a:t>
            </a:r>
            <a:endParaRPr lang="en-AU" dirty="0"/>
          </a:p>
        </p:txBody>
      </p:sp>
      <p:sp>
        <p:nvSpPr>
          <p:cNvPr id="3" name="Content Placeholder 2"/>
          <p:cNvSpPr>
            <a:spLocks noGrp="1"/>
          </p:cNvSpPr>
          <p:nvPr>
            <p:ph sz="quarter" idx="1"/>
          </p:nvPr>
        </p:nvSpPr>
        <p:spPr>
          <a:xfrm>
            <a:off x="125284" y="434504"/>
            <a:ext cx="9036496" cy="5392256"/>
          </a:xfrm>
        </p:spPr>
        <p:txBody>
          <a:bodyPr>
            <a:noAutofit/>
          </a:bodyPr>
          <a:lstStyle/>
          <a:p>
            <a:pPr marL="274320" lvl="1" indent="0" algn="just">
              <a:buNone/>
            </a:pPr>
            <a:r>
              <a:rPr lang="en-US" sz="2800" dirty="0">
                <a:solidFill>
                  <a:schemeClr val="tx1">
                    <a:lumMod val="65000"/>
                    <a:lumOff val="35000"/>
                  </a:schemeClr>
                </a:solidFill>
                <a:hlinkClick r:id="rId1"/>
              </a:rPr>
              <a:t>Education</a:t>
            </a:r>
            <a:r>
              <a:rPr lang="en-US" sz="2800" dirty="0">
                <a:solidFill>
                  <a:schemeClr val="tx1">
                    <a:lumMod val="65000"/>
                    <a:lumOff val="35000"/>
                  </a:schemeClr>
                </a:solidFill>
              </a:rPr>
              <a:t> means considerably more than </a:t>
            </a:r>
            <a:r>
              <a:rPr lang="en-US" sz="2800" dirty="0">
                <a:solidFill>
                  <a:schemeClr val="tx1">
                    <a:lumMod val="65000"/>
                    <a:lumOff val="35000"/>
                  </a:schemeClr>
                </a:solidFill>
                <a:hlinkClick r:id="rId1"/>
              </a:rPr>
              <a:t>just teaching</a:t>
            </a:r>
            <a:r>
              <a:rPr lang="en-US" sz="2800" dirty="0">
                <a:solidFill>
                  <a:schemeClr val="tx1">
                    <a:lumMod val="65000"/>
                    <a:lumOff val="35000"/>
                  </a:schemeClr>
                </a:solidFill>
              </a:rPr>
              <a:t> a student to read, write, and manipulate numbers. Computers, the Internet, and advanced electronic devices are becoming essential in everyday life and have changed the way information is gathered. How this new technology is utilized in the curriculum and managed by teachers will have an important role to play in widening the resource and knowledge base for all students. </a:t>
            </a:r>
            <a:r>
              <a:rPr lang="en-US" sz="2800" dirty="0">
                <a:solidFill>
                  <a:schemeClr val="tx1">
                    <a:lumMod val="65000"/>
                    <a:lumOff val="35000"/>
                  </a:schemeClr>
                </a:solidFill>
                <a:hlinkClick r:id="rId1"/>
              </a:rPr>
              <a:t>Technology</a:t>
            </a:r>
            <a:r>
              <a:rPr lang="en-US" sz="2800" dirty="0">
                <a:solidFill>
                  <a:schemeClr val="tx1">
                    <a:lumMod val="65000"/>
                    <a:lumOff val="35000"/>
                  </a:schemeClr>
                </a:solidFill>
              </a:rPr>
              <a:t> affects the way teachers teach and students learn. </a:t>
            </a:r>
            <a:r>
              <a:rPr lang="en-US" sz="2800" dirty="0">
                <a:solidFill>
                  <a:schemeClr val="tx1">
                    <a:lumMod val="65000"/>
                    <a:lumOff val="35000"/>
                  </a:schemeClr>
                </a:solidFill>
                <a:hlinkClick r:id="rId1"/>
              </a:rPr>
              <a:t>To make</a:t>
            </a:r>
            <a:r>
              <a:rPr lang="en-US" sz="2800" dirty="0">
                <a:solidFill>
                  <a:schemeClr val="tx1">
                    <a:lumMod val="65000"/>
                    <a:lumOff val="35000"/>
                  </a:schemeClr>
                </a:solidFill>
              </a:rPr>
              <a:t> the best use of information technology </a:t>
            </a:r>
            <a:r>
              <a:rPr lang="en-US" sz="2800" dirty="0">
                <a:solidFill>
                  <a:schemeClr val="tx1">
                    <a:lumMod val="65000"/>
                    <a:lumOff val="35000"/>
                  </a:schemeClr>
                </a:solidFill>
                <a:hlinkClick r:id="rId1"/>
              </a:rPr>
              <a:t>(IT)</a:t>
            </a:r>
            <a:r>
              <a:rPr lang="en-US" sz="2800" dirty="0">
                <a:solidFill>
                  <a:schemeClr val="tx1">
                    <a:lumMod val="65000"/>
                    <a:lumOff val="35000"/>
                  </a:schemeClr>
                </a:solidFill>
              </a:rPr>
              <a:t>, schools need a workable plan to fully integrate it into all aspects of the curriculum so students are taught how, why, and when to use technology to further enhance their learning.</a:t>
            </a:r>
            <a:endParaRPr lang="en-AU" sz="28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zh-CN" dirty="0"/>
              <a:t>Hooks and attention grabbers</a:t>
            </a:r>
            <a:r>
              <a:rPr lang="en-US" altLang="en-GB" dirty="0"/>
              <a:t>(</a:t>
            </a:r>
            <a:r>
              <a:rPr lang="zh-CN" altLang="en-US" dirty="0"/>
              <a:t>第一句</a:t>
            </a:r>
            <a:r>
              <a:rPr lang="en-US" altLang="zh-CN" dirty="0"/>
              <a:t>+</a:t>
            </a:r>
            <a:r>
              <a:rPr lang="zh-CN" altLang="en-US" dirty="0"/>
              <a:t>最后一句</a:t>
            </a:r>
            <a:r>
              <a:rPr lang="en-US" altLang="zh-CN" dirty="0"/>
              <a:t>+</a:t>
            </a:r>
            <a:r>
              <a:rPr lang="zh-CN" altLang="en-US" dirty="0"/>
              <a:t>标题</a:t>
            </a:r>
            <a:r>
              <a:rPr lang="en-US" altLang="en-GB" dirty="0"/>
              <a:t>)</a:t>
            </a:r>
            <a:endParaRPr lang="en-US" altLang="en-GB" dirty="0"/>
          </a:p>
        </p:txBody>
      </p:sp>
      <p:sp>
        <p:nvSpPr>
          <p:cNvPr id="3" name="Content Placeholder 2"/>
          <p:cNvSpPr>
            <a:spLocks noGrp="1"/>
          </p:cNvSpPr>
          <p:nvPr>
            <p:ph sz="quarter" idx="1"/>
          </p:nvPr>
        </p:nvSpPr>
        <p:spPr>
          <a:xfrm>
            <a:off x="457200" y="1412875"/>
            <a:ext cx="8471535" cy="4824730"/>
          </a:xfrm>
        </p:spPr>
        <p:txBody>
          <a:bodyPr/>
          <a:lstStyle/>
          <a:p>
            <a:pPr marL="0" indent="0">
              <a:buNone/>
            </a:pPr>
            <a:r>
              <a:rPr lang="en-US" altLang="zh-CN" sz="2800" dirty="0"/>
              <a:t>An “attention getter”, also known as an “attention grabber” or  “hook”, refers to the first 1-4 sentences of an essay. On average, people only read the first 2 sentences before deciding if your essay will be an interesting read or a chore.</a:t>
            </a:r>
            <a:endParaRPr lang="en-US" altLang="zh-CN" sz="2800" dirty="0"/>
          </a:p>
          <a:p>
            <a:pPr marL="0" indent="0">
              <a:buNone/>
            </a:pPr>
            <a:endParaRPr lang="en-GB" altLang="zh-CN" dirty="0"/>
          </a:p>
          <a:p>
            <a:pPr marL="0" indent="0">
              <a:buNone/>
            </a:pPr>
            <a:endParaRPr lang="en-US" altLang="zh-CN" dirty="0"/>
          </a:p>
          <a:p>
            <a:pPr marL="0" indent="0">
              <a:buNone/>
            </a:pPr>
            <a:endParaRPr lang="en-GB" altLang="zh-CN" dirty="0"/>
          </a:p>
        </p:txBody>
      </p:sp>
      <p:graphicFrame>
        <p:nvGraphicFramePr>
          <p:cNvPr id="4" name="Table 3"/>
          <p:cNvGraphicFramePr>
            <a:graphicFrameLocks noGrp="1"/>
          </p:cNvGraphicFramePr>
          <p:nvPr/>
        </p:nvGraphicFramePr>
        <p:xfrm>
          <a:off x="457200" y="3825044"/>
          <a:ext cx="8229600" cy="2088232"/>
        </p:xfrm>
        <a:graphic>
          <a:graphicData uri="http://schemas.openxmlformats.org/drawingml/2006/table">
            <a:tbl>
              <a:tblPr firstRow="1" bandRow="1">
                <a:tableStyleId>{5C22544A-7EE6-4342-B048-85BDC9FD1C3A}</a:tableStyleId>
              </a:tblPr>
              <a:tblGrid>
                <a:gridCol w="2057400"/>
                <a:gridCol w="2057400"/>
                <a:gridCol w="2057400"/>
                <a:gridCol w="2057400"/>
              </a:tblGrid>
              <a:tr h="586170">
                <a:tc gridSpan="4">
                  <a:txBody>
                    <a:bodyPr/>
                    <a:lstStyle/>
                    <a:p>
                      <a:pPr algn="ctr"/>
                      <a:r>
                        <a:rPr lang="en-GB" altLang="zh-CN" sz="2000" dirty="0"/>
                        <a:t>Examples of attention grabbers</a:t>
                      </a:r>
                      <a:endParaRPr lang="zh-CN" altLang="en-US" sz="2000" dirty="0"/>
                    </a:p>
                  </a:txBody>
                  <a:tcPr/>
                </a:tc>
                <a:tc hMerge="1">
                  <a:tcPr/>
                </a:tc>
                <a:tc hMerge="1">
                  <a:tcPr/>
                </a:tc>
                <a:tc hMerge="1">
                  <a:tcPr/>
                </a:tc>
              </a:tr>
              <a:tr h="594312">
                <a:tc>
                  <a:txBody>
                    <a:bodyPr/>
                    <a:lstStyle/>
                    <a:p>
                      <a:r>
                        <a:rPr lang="en-GB" altLang="zh-CN" sz="2000" dirty="0"/>
                        <a:t>A</a:t>
                      </a:r>
                      <a:r>
                        <a:rPr lang="en-GB" altLang="zh-CN" sz="2000" baseline="0" dirty="0"/>
                        <a:t> d</a:t>
                      </a:r>
                      <a:r>
                        <a:rPr lang="en-GB" altLang="zh-CN" sz="2000" dirty="0"/>
                        <a:t>efinition</a:t>
                      </a:r>
                      <a:endParaRPr lang="zh-CN" altLang="en-US" sz="2000" dirty="0"/>
                    </a:p>
                  </a:txBody>
                  <a:tcPr/>
                </a:tc>
                <a:tc>
                  <a:txBody>
                    <a:bodyPr/>
                    <a:lstStyle/>
                    <a:p>
                      <a:r>
                        <a:rPr lang="en-GB" altLang="zh-CN" sz="2000" dirty="0"/>
                        <a:t>A</a:t>
                      </a:r>
                      <a:r>
                        <a:rPr lang="en-GB" altLang="zh-CN" sz="2000" baseline="0" dirty="0"/>
                        <a:t> q</a:t>
                      </a:r>
                      <a:r>
                        <a:rPr lang="en-GB" altLang="zh-CN" sz="2000" dirty="0"/>
                        <a:t>uotation</a:t>
                      </a:r>
                      <a:endParaRPr lang="zh-CN" altLang="en-US" sz="2000" dirty="0"/>
                    </a:p>
                  </a:txBody>
                  <a:tcPr/>
                </a:tc>
                <a:tc>
                  <a:txBody>
                    <a:bodyPr/>
                    <a:lstStyle/>
                    <a:p>
                      <a:r>
                        <a:rPr lang="en-GB" altLang="zh-CN" sz="2000" dirty="0"/>
                        <a:t>A striking fact</a:t>
                      </a:r>
                      <a:endParaRPr lang="zh-CN" altLang="en-US" sz="2000" dirty="0"/>
                    </a:p>
                  </a:txBody>
                  <a:tcPr/>
                </a:tc>
                <a:tc>
                  <a:txBody>
                    <a:bodyPr/>
                    <a:lstStyle/>
                    <a:p>
                      <a:r>
                        <a:rPr lang="en-GB" altLang="zh-CN" sz="2000" dirty="0"/>
                        <a:t>A</a:t>
                      </a:r>
                      <a:r>
                        <a:rPr lang="en-GB" altLang="zh-CN" sz="2000" baseline="0" dirty="0"/>
                        <a:t> comparison</a:t>
                      </a:r>
                      <a:endParaRPr lang="zh-CN" altLang="en-US" sz="2000" dirty="0"/>
                    </a:p>
                  </a:txBody>
                  <a:tcPr/>
                </a:tc>
              </a:tr>
              <a:tr h="907750">
                <a:tc>
                  <a:txBody>
                    <a:bodyPr/>
                    <a:lstStyle/>
                    <a:p>
                      <a:r>
                        <a:rPr lang="en-GB" altLang="zh-CN" sz="2000" dirty="0"/>
                        <a:t>A question</a:t>
                      </a:r>
                      <a:endParaRPr lang="zh-CN" altLang="en-US" sz="2000" dirty="0"/>
                    </a:p>
                  </a:txBody>
                  <a:tcPr/>
                </a:tc>
                <a:tc>
                  <a:txBody>
                    <a:bodyPr/>
                    <a:lstStyle/>
                    <a:p>
                      <a:r>
                        <a:rPr lang="en-GB" altLang="zh-CN" sz="2000" dirty="0"/>
                        <a:t>A story</a:t>
                      </a:r>
                      <a:endParaRPr lang="zh-CN" altLang="en-US" sz="2000" dirty="0"/>
                    </a:p>
                  </a:txBody>
                  <a:tcPr/>
                </a:tc>
                <a:tc>
                  <a:txBody>
                    <a:bodyPr/>
                    <a:lstStyle/>
                    <a:p>
                      <a:r>
                        <a:rPr lang="en-GB" altLang="zh-CN" sz="2000" dirty="0"/>
                        <a:t>A joke</a:t>
                      </a:r>
                      <a:endParaRPr lang="zh-CN" altLang="en-US" sz="2000" dirty="0"/>
                    </a:p>
                  </a:txBody>
                  <a:tcPr/>
                </a:tc>
                <a:tc>
                  <a:txBody>
                    <a:bodyPr/>
                    <a:lstStyle/>
                    <a:p>
                      <a:r>
                        <a:rPr lang="en-GB" altLang="zh-CN" sz="2000" dirty="0"/>
                        <a:t>Striking numbers/statistics</a:t>
                      </a:r>
                      <a:endParaRPr lang="zh-CN" altLang="en-US" sz="20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Step 3: Body paragraphs</a:t>
            </a:r>
            <a:endParaRPr lang="en-US" dirty="0"/>
          </a:p>
        </p:txBody>
      </p:sp>
      <p:sp>
        <p:nvSpPr>
          <p:cNvPr id="3" name="内容占位符 2"/>
          <p:cNvSpPr>
            <a:spLocks noGrp="1"/>
          </p:cNvSpPr>
          <p:nvPr>
            <p:ph sz="quarter" idx="1"/>
          </p:nvPr>
        </p:nvSpPr>
        <p:spPr/>
        <p:txBody>
          <a:bodyPr/>
          <a:lstStyle/>
          <a:p>
            <a:pPr marL="0" indent="0">
              <a:buNone/>
            </a:pPr>
            <a:r>
              <a:rPr lang="en-US" dirty="0"/>
              <a:t>Given the thesis statement in the Introduction, there are two major keys to organising the body paragraphs: </a:t>
            </a:r>
            <a:endParaRPr lang="en-US" dirty="0"/>
          </a:p>
          <a:p>
            <a:pPr marL="0" indent="0">
              <a:buNone/>
            </a:pPr>
            <a:endParaRPr lang="en-US" dirty="0"/>
          </a:p>
          <a:p>
            <a:pPr marL="514350" indent="-514350">
              <a:buFont typeface="+mj-lt"/>
              <a:buAutoNum type="arabicPeriod"/>
            </a:pPr>
            <a:r>
              <a:rPr lang="en-US" dirty="0"/>
              <a:t>Discuss one main point in a separate paragraph.</a:t>
            </a:r>
            <a:endParaRPr lang="en-US" dirty="0"/>
          </a:p>
          <a:p>
            <a:pPr marL="514350" indent="-514350">
              <a:buFont typeface="+mj-lt"/>
              <a:buAutoNum type="arabicPeriod"/>
            </a:pPr>
            <a:endParaRPr lang="en-US" dirty="0"/>
          </a:p>
          <a:p>
            <a:pPr marL="514350" indent="-514350">
              <a:buFont typeface="+mj-lt"/>
              <a:buAutoNum type="arabicPeriod"/>
            </a:pPr>
            <a:r>
              <a:rPr lang="en-US" dirty="0"/>
              <a:t>Use transition signals between paragraphs to guide your reader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Concrete support</a:t>
            </a:r>
            <a:endParaRPr lang="en-US" sz="4000" dirty="0"/>
          </a:p>
        </p:txBody>
      </p:sp>
      <p:sp>
        <p:nvSpPr>
          <p:cNvPr id="3" name="内容占位符 2"/>
          <p:cNvSpPr>
            <a:spLocks noGrp="1"/>
          </p:cNvSpPr>
          <p:nvPr>
            <p:ph sz="quarter" idx="1"/>
          </p:nvPr>
        </p:nvSpPr>
        <p:spPr>
          <a:xfrm>
            <a:off x="457200" y="1772816"/>
            <a:ext cx="8229600" cy="4384144"/>
          </a:xfrm>
        </p:spPr>
        <p:txBody>
          <a:bodyPr>
            <a:normAutofit fontScale="92500" lnSpcReduction="10000"/>
          </a:bodyPr>
          <a:lstStyle/>
          <a:p>
            <a:pPr>
              <a:buFont typeface="Wingdings" panose="05000000000000000000" pitchFamily="2" charset="2"/>
              <a:buChar char="Ø"/>
            </a:pPr>
            <a:r>
              <a:rPr lang="en-US" sz="3200" dirty="0"/>
              <a:t>Literature review/citations</a:t>
            </a:r>
            <a:endParaRPr lang="en-US" sz="3200" dirty="0"/>
          </a:p>
          <a:p>
            <a:pPr lvl="1">
              <a:buFont typeface="Wingdings" panose="05000000000000000000" pitchFamily="2" charset="2"/>
              <a:buChar char="Ø"/>
            </a:pPr>
            <a:r>
              <a:rPr lang="en-US" sz="3400" dirty="0"/>
              <a:t>summarising, paraphrasing or quoting the source documents</a:t>
            </a:r>
            <a:endParaRPr lang="en-US" sz="3400" dirty="0"/>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Reasons</a:t>
            </a: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Examples</a:t>
            </a: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Statistics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Goals</a:t>
            </a:r>
            <a:endParaRPr lang="en-US" dirty="0"/>
          </a:p>
        </p:txBody>
      </p:sp>
      <p:sp>
        <p:nvSpPr>
          <p:cNvPr id="3" name="内容占位符 2"/>
          <p:cNvSpPr>
            <a:spLocks noGrp="1"/>
          </p:cNvSpPr>
          <p:nvPr>
            <p:ph sz="quarter" idx="1"/>
          </p:nvPr>
        </p:nvSpPr>
        <p:spPr/>
        <p:txBody>
          <a:bodyPr/>
          <a:lstStyle/>
          <a:p>
            <a:pPr marL="0" indent="0">
              <a:buNone/>
            </a:pPr>
            <a:r>
              <a:rPr lang="en-US" dirty="0"/>
              <a:t>To develop a deeper understanding of essay writing and to have hands-on practice of:</a:t>
            </a:r>
            <a:endParaRPr lang="en-US" dirty="0"/>
          </a:p>
          <a:p>
            <a:pPr marL="0" indent="0">
              <a:buNone/>
            </a:pPr>
            <a:endParaRPr lang="en-US" dirty="0"/>
          </a:p>
          <a:p>
            <a:pPr marL="0" indent="0">
              <a:buNone/>
            </a:pPr>
            <a:r>
              <a:rPr lang="en-US" dirty="0"/>
              <a:t>1. Main Parts of an essay</a:t>
            </a:r>
            <a:endParaRPr lang="en-US" dirty="0"/>
          </a:p>
          <a:p>
            <a:pPr marL="514350" indent="-514350">
              <a:buAutoNum type="arabicPeriod"/>
            </a:pPr>
            <a:endParaRPr lang="en-US" dirty="0"/>
          </a:p>
          <a:p>
            <a:pPr marL="0" indent="0">
              <a:buNone/>
            </a:pPr>
            <a:r>
              <a:rPr lang="en-US" dirty="0"/>
              <a:t>2. Different </a:t>
            </a:r>
            <a:r>
              <a:rPr lang="en-US" altLang="zh-CN" dirty="0"/>
              <a:t>pattern</a:t>
            </a:r>
            <a:r>
              <a:rPr lang="en-US" dirty="0"/>
              <a:t>s to organise your essay: </a:t>
            </a:r>
            <a:endParaRPr lang="en-US" dirty="0"/>
          </a:p>
          <a:p>
            <a:pPr lvl="1"/>
            <a:r>
              <a:rPr lang="en-US" dirty="0"/>
              <a:t>Chronological order</a:t>
            </a:r>
            <a:endParaRPr lang="en-US" dirty="0"/>
          </a:p>
          <a:p>
            <a:pPr lvl="1"/>
            <a:r>
              <a:rPr lang="en-US" dirty="0"/>
              <a:t>Cause/Effect</a:t>
            </a:r>
            <a:endParaRPr lang="en-US" dirty="0"/>
          </a:p>
          <a:p>
            <a:pPr lvl="1"/>
            <a:r>
              <a:rPr lang="en-US" dirty="0"/>
              <a:t>Comparison/Contrast</a:t>
            </a:r>
            <a:endParaRPr lang="en-US" dirty="0"/>
          </a:p>
          <a:p>
            <a:pPr lvl="1"/>
            <a:r>
              <a:rPr lang="en-US" dirty="0"/>
              <a:t>Argumentative</a:t>
            </a:r>
            <a:endParaRPr lang="en-US" dirty="0"/>
          </a:p>
          <a:p>
            <a:pPr marL="0" indent="0">
              <a:buNone/>
            </a:pPr>
            <a:endParaRPr lang="en-US" dirty="0"/>
          </a:p>
          <a:p>
            <a:pPr marL="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Step 4 The concluding paragraph</a:t>
            </a:r>
            <a:endParaRPr lang="en-US" dirty="0"/>
          </a:p>
        </p:txBody>
      </p:sp>
      <p:sp>
        <p:nvSpPr>
          <p:cNvPr id="3" name="内容占位符 2"/>
          <p:cNvSpPr>
            <a:spLocks noGrp="1"/>
          </p:cNvSpPr>
          <p:nvPr>
            <p:ph sz="quarter" idx="1"/>
          </p:nvPr>
        </p:nvSpPr>
        <p:spPr/>
        <p:txBody>
          <a:bodyPr>
            <a:normAutofit/>
          </a:bodyPr>
          <a:lstStyle/>
          <a:p>
            <a:pPr marL="0" indent="0">
              <a:buNone/>
            </a:pPr>
            <a:endParaRPr lang="en-US" dirty="0"/>
          </a:p>
          <a:p>
            <a:pPr marL="514350" indent="-514350">
              <a:buFont typeface="+mj-lt"/>
              <a:buAutoNum type="arabicPeriod"/>
            </a:pPr>
            <a:r>
              <a:rPr lang="en-US" sz="2800" dirty="0"/>
              <a:t>Signal the end of your essay.  To do so, begin your conclusion with a transition signal.</a:t>
            </a:r>
            <a:endParaRPr lang="en-US" sz="2800" dirty="0"/>
          </a:p>
          <a:p>
            <a:pPr marL="514350" indent="-514350">
              <a:buFont typeface="+mj-lt"/>
              <a:buAutoNum type="arabicPeriod"/>
            </a:pPr>
            <a:r>
              <a:rPr lang="en-US" sz="2800" dirty="0"/>
              <a:t>Rephrase your thesis</a:t>
            </a:r>
            <a:endParaRPr lang="en-US" sz="2800" dirty="0"/>
          </a:p>
          <a:p>
            <a:pPr marL="514350" indent="-514350">
              <a:buFont typeface="+mj-lt"/>
              <a:buAutoNum type="arabicPeriod"/>
            </a:pPr>
            <a:r>
              <a:rPr lang="en-US" sz="2800" dirty="0"/>
              <a:t>Summarise your main points</a:t>
            </a:r>
            <a:endParaRPr lang="en-US" sz="2800" dirty="0"/>
          </a:p>
          <a:p>
            <a:pPr marL="514350" indent="-514350">
              <a:buFont typeface="+mj-lt"/>
              <a:buAutoNum type="arabicPeriod"/>
            </a:pPr>
            <a:r>
              <a:rPr lang="en-US" sz="2800" dirty="0"/>
              <a:t>Provide your reader with some final thoughts (e.g., making a prediction; suggesting a solution, making a recommendation, or calling for an action; quoting an authority on the topic).</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Exercise</a:t>
            </a:r>
            <a:endParaRPr lang="en-US" dirty="0"/>
          </a:p>
        </p:txBody>
      </p:sp>
      <p:sp>
        <p:nvSpPr>
          <p:cNvPr id="3" name="内容占位符 2"/>
          <p:cNvSpPr>
            <a:spLocks noGrp="1"/>
          </p:cNvSpPr>
          <p:nvPr>
            <p:ph sz="quarter" idx="1"/>
          </p:nvPr>
        </p:nvSpPr>
        <p:spPr>
          <a:xfrm>
            <a:off x="443626" y="1412776"/>
            <a:ext cx="8435280" cy="4937760"/>
          </a:xfrm>
        </p:spPr>
        <p:txBody>
          <a:bodyPr/>
          <a:lstStyle/>
          <a:p>
            <a:pPr marL="0" indent="0">
              <a:buNone/>
            </a:pPr>
            <a:r>
              <a:rPr lang="en-US" dirty="0"/>
              <a:t>Scan the sample paper. Discuss in pairs or small groups and evaluate whether it contains the main parts of a typical essay:</a:t>
            </a:r>
            <a:endParaRPr lang="en-US" dirty="0"/>
          </a:p>
          <a:p>
            <a:pPr marL="0" indent="0">
              <a:buNone/>
            </a:pPr>
            <a:endParaRPr lang="en-US" dirty="0"/>
          </a:p>
          <a:p>
            <a:pPr>
              <a:buFont typeface="Arial" panose="020B0604020202090204" pitchFamily="34" charset="0"/>
              <a:buChar char="•"/>
            </a:pPr>
            <a:r>
              <a:rPr lang="en-US" dirty="0"/>
              <a:t>Funnel introduction (general information &amp; thesis statement)</a:t>
            </a:r>
            <a:endParaRPr lang="en-US" dirty="0"/>
          </a:p>
          <a:p>
            <a:pPr>
              <a:buFont typeface="Arial" panose="020B0604020202090204" pitchFamily="34" charset="0"/>
              <a:buChar char="•"/>
            </a:pPr>
            <a:r>
              <a:rPr lang="en-US" dirty="0"/>
              <a:t>Body paragraphs and two major keys</a:t>
            </a:r>
            <a:endParaRPr lang="en-US" dirty="0"/>
          </a:p>
          <a:p>
            <a:pPr>
              <a:buFont typeface="Arial" panose="020B0604020202090204" pitchFamily="34" charset="0"/>
              <a:buChar char="•"/>
            </a:pPr>
            <a:r>
              <a:rPr lang="en-US" dirty="0"/>
              <a:t>Concrete support</a:t>
            </a:r>
            <a:endParaRPr lang="en-US" dirty="0"/>
          </a:p>
          <a:p>
            <a:pPr>
              <a:buFont typeface="Arial" panose="020B0604020202090204" pitchFamily="34" charset="0"/>
              <a:buChar char="•"/>
            </a:pPr>
            <a:r>
              <a:rPr lang="en-US" dirty="0"/>
              <a:t>The concluding paragraph</a:t>
            </a:r>
            <a:endParaRPr lang="en-US" dirty="0"/>
          </a:p>
          <a:p>
            <a:endParaRPr lang="en-US" dirty="0"/>
          </a:p>
          <a:p>
            <a:endParaRPr lang="en-US"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406"/>
            <a:ext cx="8229600" cy="990600"/>
          </a:xfrm>
        </p:spPr>
        <p:txBody>
          <a:bodyPr/>
          <a:lstStyle/>
          <a:p>
            <a:r>
              <a:rPr lang="en-US" dirty="0"/>
              <a:t>Tips for writing a journal paper</a:t>
            </a:r>
            <a:endParaRPr lang="en-AU" dirty="0"/>
          </a:p>
        </p:txBody>
      </p:sp>
      <p:sp>
        <p:nvSpPr>
          <p:cNvPr id="3" name="Content Placeholder 2"/>
          <p:cNvSpPr>
            <a:spLocks noGrp="1"/>
          </p:cNvSpPr>
          <p:nvPr>
            <p:ph sz="quarter" idx="1"/>
          </p:nvPr>
        </p:nvSpPr>
        <p:spPr/>
        <p:txBody>
          <a:bodyPr/>
          <a:lstStyle/>
          <a:p>
            <a:pPr marL="0" indent="0">
              <a:buNone/>
            </a:pPr>
            <a:r>
              <a:rPr lang="en-US" dirty="0"/>
              <a:t>A few resources for your reference </a:t>
            </a:r>
            <a:endParaRPr lang="en-US" dirty="0"/>
          </a:p>
          <a:p>
            <a:pPr marL="0" indent="0">
              <a:buNone/>
            </a:pPr>
            <a:endParaRPr lang="en-GB" dirty="0"/>
          </a:p>
          <a:p>
            <a:pPr marL="0" indent="0">
              <a:buNone/>
            </a:pPr>
            <a:r>
              <a:rPr lang="en-GB" dirty="0"/>
              <a:t>Let’s look at the Abstract part. </a:t>
            </a:r>
            <a:endParaRPr lang="en-AU"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Chronological Order</a:t>
            </a:r>
            <a:endParaRPr lang="en-US" dirty="0"/>
          </a:p>
        </p:txBody>
      </p:sp>
      <p:sp>
        <p:nvSpPr>
          <p:cNvPr id="3" name="内容占位符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6340" y="4257253"/>
            <a:ext cx="3598068" cy="2484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a:t>
            </a:r>
            <a:endParaRPr lang="en-US" dirty="0"/>
          </a:p>
        </p:txBody>
      </p:sp>
      <p:sp>
        <p:nvSpPr>
          <p:cNvPr id="3" name="内容占位符 2"/>
          <p:cNvSpPr>
            <a:spLocks noGrp="1"/>
          </p:cNvSpPr>
          <p:nvPr>
            <p:ph sz="quarter" idx="1"/>
          </p:nvPr>
        </p:nvSpPr>
        <p:spPr>
          <a:xfrm>
            <a:off x="457200" y="1412776"/>
            <a:ext cx="8229600" cy="2641848"/>
          </a:xfrm>
        </p:spPr>
        <p:txBody>
          <a:bodyPr/>
          <a:lstStyle/>
          <a:p>
            <a:r>
              <a:rPr lang="en-US" dirty="0"/>
              <a:t>Putting the ideas in order or sequence by occurrence of time</a:t>
            </a:r>
            <a:endParaRPr lang="en-US" dirty="0"/>
          </a:p>
          <a:p>
            <a:endParaRPr lang="en-US" dirty="0"/>
          </a:p>
          <a:p>
            <a:r>
              <a:rPr lang="en-US" dirty="0"/>
              <a:t>For narrative essays and for process essays (how events happen or how to do/make something)</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2. </a:t>
            </a:r>
            <a:endParaRPr lang="en-US" dirty="0"/>
          </a:p>
        </p:txBody>
      </p:sp>
      <p:sp>
        <p:nvSpPr>
          <p:cNvPr id="3" name="内容占位符 2"/>
          <p:cNvSpPr>
            <a:spLocks noGrp="1"/>
          </p:cNvSpPr>
          <p:nvPr>
            <p:ph sz="quarter" idx="1"/>
          </p:nvPr>
        </p:nvSpPr>
        <p:spPr>
          <a:xfrm>
            <a:off x="228600" y="1340768"/>
            <a:ext cx="8686800" cy="4937760"/>
          </a:xfrm>
        </p:spPr>
        <p:txBody>
          <a:bodyPr/>
          <a:lstStyle/>
          <a:p>
            <a:pPr marL="0" indent="0">
              <a:buNone/>
            </a:pPr>
            <a:r>
              <a:rPr lang="en-US" b="1" dirty="0"/>
              <a:t>Three keys to success in writing a chronological order essay</a:t>
            </a:r>
            <a:endParaRPr lang="en-US" b="1" dirty="0"/>
          </a:p>
          <a:p>
            <a:pPr marL="0" indent="0">
              <a:buNone/>
            </a:pPr>
            <a:endParaRPr lang="en-US" dirty="0"/>
          </a:p>
          <a:p>
            <a:pPr marL="514350" indent="-514350">
              <a:buFont typeface="+mj-lt"/>
              <a:buAutoNum type="arabicParenR"/>
            </a:pPr>
            <a:r>
              <a:rPr lang="en-US" dirty="0"/>
              <a:t>Write a thesis statement indicating the chronological order</a:t>
            </a:r>
            <a:endParaRPr lang="en-US" dirty="0"/>
          </a:p>
          <a:p>
            <a:pPr marL="514350" indent="-514350">
              <a:buFont typeface="+mj-lt"/>
              <a:buAutoNum type="arabicParenR"/>
            </a:pPr>
            <a:r>
              <a:rPr lang="en-US" dirty="0"/>
              <a:t>Group the steps or events into paragraphs </a:t>
            </a:r>
            <a:endParaRPr lang="en-US" dirty="0"/>
          </a:p>
          <a:p>
            <a:pPr marL="514350" indent="-514350">
              <a:buFont typeface="+mj-lt"/>
              <a:buAutoNum type="arabicParenR"/>
            </a:pPr>
            <a:r>
              <a:rPr lang="en-US" dirty="0"/>
              <a:t>Use chronological order signal words and phrases to show the sequence of steps (in a process) or events (in a narration)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Transition signals for chronological order</a:t>
            </a:r>
            <a:endParaRPr lang="en-US" dirty="0"/>
          </a:p>
        </p:txBody>
      </p:sp>
      <p:sp>
        <p:nvSpPr>
          <p:cNvPr id="5" name="Content Placeholder 4"/>
          <p:cNvSpPr>
            <a:spLocks noGrp="1"/>
          </p:cNvSpPr>
          <p:nvPr>
            <p:ph sz="quarter" idx="1"/>
          </p:nvPr>
        </p:nvSpPr>
        <p:spPr>
          <a:xfrm>
            <a:off x="479467" y="1628800"/>
            <a:ext cx="8229600" cy="4298032"/>
          </a:xfrm>
        </p:spPr>
        <p:txBody>
          <a:bodyPr/>
          <a:lstStyle/>
          <a:p>
            <a:r>
              <a:rPr lang="en-GB" altLang="zh-CN" dirty="0"/>
              <a:t>first, first of all, second, third </a:t>
            </a:r>
            <a:endParaRPr lang="en-GB" altLang="zh-CN" dirty="0"/>
          </a:p>
          <a:p>
            <a:r>
              <a:rPr lang="en-GB" altLang="zh-CN" dirty="0"/>
              <a:t>then, next, after that, soon</a:t>
            </a:r>
            <a:endParaRPr lang="en-GB" altLang="zh-CN" dirty="0"/>
          </a:p>
          <a:p>
            <a:r>
              <a:rPr lang="en-GB" altLang="zh-CN" dirty="0"/>
              <a:t>finally, last, last of all</a:t>
            </a:r>
            <a:endParaRPr lang="en-GB" altLang="zh-CN" dirty="0"/>
          </a:p>
          <a:p>
            <a:r>
              <a:rPr lang="en-GB" altLang="zh-CN" dirty="0"/>
              <a:t>meanwhile, at the same time, now</a:t>
            </a:r>
            <a:endParaRPr lang="en-GB" altLang="zh-CN" dirty="0"/>
          </a:p>
          <a:p>
            <a:r>
              <a:rPr lang="en-GB" altLang="zh-CN" dirty="0"/>
              <a:t>gradually, eventually</a:t>
            </a:r>
            <a:endParaRPr lang="en-GB" altLang="zh-CN" dirty="0"/>
          </a:p>
          <a:p>
            <a:r>
              <a:rPr lang="en-GB" altLang="zh-CN" dirty="0"/>
              <a:t>as soon as, since, until, when, while, as, </a:t>
            </a:r>
            <a:endParaRPr lang="en-GB" altLang="zh-CN" dirty="0"/>
          </a:p>
          <a:p>
            <a:r>
              <a:rPr lang="en-GB" altLang="zh-CN" dirty="0"/>
              <a:t>on the third day, for five minutes, in 2004, several years ago, in the next/past/last 10 years, later that morning, after/before leaving home,</a:t>
            </a:r>
            <a:endParaRPr lang="en-GB"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Cause/Effect</a:t>
            </a:r>
            <a:endParaRPr lang="en-US" dirty="0"/>
          </a:p>
        </p:txBody>
      </p:sp>
      <p:sp>
        <p:nvSpPr>
          <p:cNvPr id="3" name="内容占位符 2"/>
          <p:cNvSpPr>
            <a:spLocks noGrp="1"/>
          </p:cNvSpPr>
          <p:nvPr>
            <p:ph type="body" idx="1"/>
          </p:nvPr>
        </p:nvSpPr>
        <p:spPr/>
        <p:txBody>
          <a:bodyPr/>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a:t>
            </a:r>
            <a:endParaRPr lang="en-US" dirty="0"/>
          </a:p>
        </p:txBody>
      </p:sp>
      <p:sp>
        <p:nvSpPr>
          <p:cNvPr id="3" name="内容占位符 2"/>
          <p:cNvSpPr>
            <a:spLocks noGrp="1"/>
          </p:cNvSpPr>
          <p:nvPr>
            <p:ph sz="quarter" idx="1"/>
          </p:nvPr>
        </p:nvSpPr>
        <p:spPr>
          <a:xfrm>
            <a:off x="486266" y="1412776"/>
            <a:ext cx="8229600" cy="1831540"/>
          </a:xfrm>
        </p:spPr>
        <p:txBody>
          <a:bodyPr/>
          <a:lstStyle/>
          <a:p>
            <a:r>
              <a:rPr lang="en-US" dirty="0"/>
              <a:t>A common pattern in academic writing to write about causes (or reasons) and effects (or results).</a:t>
            </a:r>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8600"/>
            <a:ext cx="8453807" cy="914400"/>
          </a:xfrm>
        </p:spPr>
        <p:txBody>
          <a:bodyPr>
            <a:normAutofit fontScale="90000"/>
          </a:bodyPr>
          <a:lstStyle/>
          <a:p>
            <a:r>
              <a:rPr lang="en-US" dirty="0"/>
              <a:t>2. Two common ways to organise information</a:t>
            </a:r>
            <a:endParaRPr lang="en-US" dirty="0"/>
          </a:p>
        </p:txBody>
      </p:sp>
      <p:sp>
        <p:nvSpPr>
          <p:cNvPr id="3" name="Content Placeholder 2"/>
          <p:cNvSpPr>
            <a:spLocks noGrp="1"/>
          </p:cNvSpPr>
          <p:nvPr>
            <p:ph sz="quarter" idx="2"/>
          </p:nvPr>
        </p:nvSpPr>
        <p:spPr>
          <a:xfrm>
            <a:off x="457199" y="1844824"/>
            <a:ext cx="8216647" cy="4309088"/>
          </a:xfrm>
        </p:spPr>
        <p:txBody>
          <a:bodyPr/>
          <a:lstStyle/>
          <a:p>
            <a:pPr marL="0" indent="0">
              <a:buNone/>
            </a:pPr>
            <a:r>
              <a:rPr lang="en-GB" altLang="zh-CN" dirty="0"/>
              <a:t>Block organisation</a:t>
            </a:r>
            <a:endParaRPr lang="en-GB" altLang="zh-CN" dirty="0"/>
          </a:p>
          <a:p>
            <a:pPr marL="0" indent="0" algn="ctr">
              <a:buNone/>
            </a:pPr>
            <a:endParaRPr lang="en-GB" altLang="zh-CN" dirty="0"/>
          </a:p>
          <a:p>
            <a:pPr marL="0" indent="0" algn="ctr">
              <a:buNone/>
            </a:pPr>
            <a:r>
              <a:rPr lang="en-GB" altLang="zh-CN" dirty="0"/>
              <a:t>Cause              Effects   </a:t>
            </a:r>
            <a:endParaRPr lang="en-GB" altLang="zh-CN" dirty="0"/>
          </a:p>
          <a:p>
            <a:pPr marL="0" indent="0" algn="ctr">
              <a:buNone/>
            </a:pPr>
            <a:r>
              <a:rPr lang="en-GB" altLang="zh-CN" dirty="0"/>
              <a:t> Effects              Causes</a:t>
            </a:r>
            <a:endParaRPr lang="en-GB" altLang="zh-CN" dirty="0"/>
          </a:p>
          <a:p>
            <a:pPr marL="0" indent="0" algn="ctr">
              <a:buNone/>
            </a:pPr>
            <a:endParaRPr lang="en-GB" altLang="zh-CN" dirty="0"/>
          </a:p>
          <a:p>
            <a:r>
              <a:rPr lang="en-GB" altLang="zh-CN" dirty="0"/>
              <a:t>The order of them are not critical; the point is to discuss the causes/effects together as a BLOCK. </a:t>
            </a:r>
            <a:endParaRPr lang="en-GB" altLang="zh-CN" dirty="0"/>
          </a:p>
          <a:p>
            <a:endParaRPr lang="en-GB" altLang="zh-CN" dirty="0"/>
          </a:p>
          <a:p>
            <a:r>
              <a:rPr lang="en-GB" altLang="zh-CN" dirty="0"/>
              <a:t>Illustration</a:t>
            </a:r>
            <a:r>
              <a:rPr lang="zh-CN" altLang="en-GB" dirty="0"/>
              <a:t>（图表、示例）</a:t>
            </a:r>
            <a:endParaRPr lang="zh-CN" altLang="en-GB" dirty="0"/>
          </a:p>
        </p:txBody>
      </p:sp>
      <p:sp>
        <p:nvSpPr>
          <p:cNvPr id="13" name="Right Arrow 12"/>
          <p:cNvSpPr/>
          <p:nvPr/>
        </p:nvSpPr>
        <p:spPr>
          <a:xfrm>
            <a:off x="4116925" y="2839425"/>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ight Arrow 13"/>
          <p:cNvSpPr/>
          <p:nvPr/>
        </p:nvSpPr>
        <p:spPr>
          <a:xfrm>
            <a:off x="4116925" y="335699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576" y="2971800"/>
            <a:ext cx="7416824" cy="1609328"/>
          </a:xfrm>
        </p:spPr>
        <p:txBody>
          <a:bodyPr/>
          <a:lstStyle/>
          <a:p>
            <a:r>
              <a:rPr lang="en-US" dirty="0"/>
              <a:t>Main Parts of An Essay</a:t>
            </a:r>
            <a:endParaRPr lang="en-US" dirty="0"/>
          </a:p>
        </p:txBody>
      </p:sp>
      <p:sp>
        <p:nvSpPr>
          <p:cNvPr id="5" name="文本占位符 4"/>
          <p:cNvSpPr>
            <a:spLocks noGrp="1"/>
          </p:cNvSpPr>
          <p:nvPr>
            <p:ph type="body"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395536" y="332656"/>
            <a:ext cx="8323710" cy="633670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8" name="Content Placeholder 7"/>
          <p:cNvSpPr>
            <a:spLocks noGrp="1"/>
          </p:cNvSpPr>
          <p:nvPr>
            <p:ph sz="quarter" idx="1"/>
          </p:nvPr>
        </p:nvSpPr>
        <p:spPr/>
        <p:txBody>
          <a:bodyPr>
            <a:normAutofit fontScale="92500"/>
          </a:bodyPr>
          <a:lstStyle/>
          <a:p>
            <a:pPr marL="0" indent="0" algn="just">
              <a:lnSpc>
                <a:spcPct val="150000"/>
              </a:lnSpc>
              <a:buNone/>
            </a:pPr>
            <a:r>
              <a:rPr lang="en-US" i="1" dirty="0"/>
              <a:t>In the past, most women stayed at home to take care of domestic chores such as cooking or cleaning. Women's liberation and feminism have meant that this situation has been transformed and in contemporary society women are playing an almost equal role to men in terms of work. This has had significant consequences, both in terms of the family, for example by improving quality of life and increasing children's sense of independence, and also for society itself with greater gender equality.</a:t>
            </a:r>
            <a:endParaRPr lang="en-US" dirty="0"/>
          </a:p>
          <a:p>
            <a:pPr marL="0" indent="0" algn="just">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3. </a:t>
            </a:r>
            <a:endParaRPr lang="en-US" dirty="0"/>
          </a:p>
        </p:txBody>
      </p:sp>
      <p:sp>
        <p:nvSpPr>
          <p:cNvPr id="3" name="内容占位符 2"/>
          <p:cNvSpPr>
            <a:spLocks noGrp="1"/>
          </p:cNvSpPr>
          <p:nvPr>
            <p:ph sz="quarter" idx="1"/>
          </p:nvPr>
        </p:nvSpPr>
        <p:spPr/>
        <p:txBody>
          <a:bodyPr/>
          <a:lstStyle/>
          <a:p>
            <a:pPr marL="0" indent="0">
              <a:buNone/>
            </a:pPr>
            <a:r>
              <a:rPr lang="en-US" dirty="0"/>
              <a:t>Use a variety of signal words to help the reader to follow your ideas.</a:t>
            </a:r>
            <a:endParaRPr lang="en-US" dirty="0"/>
          </a:p>
          <a:p>
            <a:pPr marL="0" indent="0">
              <a:buNone/>
            </a:pPr>
            <a:endParaRPr lang="en-GB" dirty="0"/>
          </a:p>
          <a:p>
            <a:pPr marL="0" indent="0">
              <a:buNone/>
            </a:pPr>
            <a:endParaRPr lang="en-US" dirty="0"/>
          </a:p>
          <a:p>
            <a:pPr marL="0" indent="0">
              <a:buNone/>
            </a:pPr>
            <a:endParaRPr lang="en-GB" dirty="0"/>
          </a:p>
        </p:txBody>
      </p:sp>
      <p:pic>
        <p:nvPicPr>
          <p:cNvPr id="4" name="Picture 3"/>
          <p:cNvPicPr>
            <a:picLocks noChangeAspect="1"/>
          </p:cNvPicPr>
          <p:nvPr/>
        </p:nvPicPr>
        <p:blipFill>
          <a:blip r:embed="rId1"/>
          <a:stretch>
            <a:fillRect/>
          </a:stretch>
        </p:blipFill>
        <p:spPr>
          <a:xfrm>
            <a:off x="539552" y="2420888"/>
            <a:ext cx="7957752" cy="32403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Comparison/Contrast</a:t>
            </a:r>
            <a:endParaRPr lang="en-US" dirty="0"/>
          </a:p>
        </p:txBody>
      </p:sp>
      <p:sp>
        <p:nvSpPr>
          <p:cNvPr id="5" name="文本占位符 4"/>
          <p:cNvSpPr>
            <a:spLocks noGrp="1"/>
          </p:cNvSpPr>
          <p:nvPr>
            <p:ph type="body" idx="1"/>
          </p:nvPr>
        </p:nvSpPr>
        <p:spPr/>
        <p:txBody>
          <a:bodyPr/>
          <a:lstStyle/>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a:t>
            </a:r>
            <a:endParaRPr lang="en-US" dirty="0"/>
          </a:p>
        </p:txBody>
      </p:sp>
      <p:sp>
        <p:nvSpPr>
          <p:cNvPr id="3" name="内容占位符 2"/>
          <p:cNvSpPr>
            <a:spLocks noGrp="1"/>
          </p:cNvSpPr>
          <p:nvPr>
            <p:ph sz="quarter" idx="1"/>
          </p:nvPr>
        </p:nvSpPr>
        <p:spPr>
          <a:xfrm>
            <a:off x="457200" y="1412776"/>
            <a:ext cx="8229600" cy="1512168"/>
          </a:xfrm>
        </p:spPr>
        <p:txBody>
          <a:bodyPr/>
          <a:lstStyle/>
          <a:p>
            <a:r>
              <a:rPr lang="en-US" dirty="0"/>
              <a:t>A common pattern for writing about similarities and differences. It is used in all academic fields.</a:t>
            </a:r>
            <a:endParaRPr lang="en-US" dirty="0"/>
          </a:p>
          <a:p>
            <a:pPr marL="0" indent="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332657"/>
            <a:ext cx="8496944" cy="626469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marL="0" indent="0" algn="l">
              <a:lnSpc>
                <a:spcPct val="150000"/>
              </a:lnSpc>
              <a:buNone/>
            </a:pPr>
            <a:r>
              <a:rPr lang="en-US" i="1" dirty="0"/>
              <a:t>Before the advent of computers and modern technology, people communicating over long distances used traditional means such as letters and the telephone. Nowadays we have a vast array of communication tools which can complete this task, ranging from email to instant messaging and video calls. </a:t>
            </a:r>
            <a:r>
              <a:rPr lang="en-US" i="1" u="sng" dirty="0"/>
              <a:t>While</a:t>
            </a:r>
            <a:r>
              <a:rPr lang="en-US" i="1" dirty="0"/>
              <a:t> the present and previous means of communication are </a:t>
            </a:r>
            <a:r>
              <a:rPr lang="en-US" i="1" u="sng" dirty="0"/>
              <a:t>similar</a:t>
            </a:r>
            <a:r>
              <a:rPr lang="en-US" i="1" dirty="0"/>
              <a:t> in their general form, they </a:t>
            </a:r>
            <a:r>
              <a:rPr lang="en-US" i="1" u="sng" dirty="0"/>
              <a:t>differ</a:t>
            </a:r>
            <a:r>
              <a:rPr lang="en-US" i="1" dirty="0"/>
              <a:t> in regard to their speed and the range of tools available.</a:t>
            </a:r>
            <a:endParaRPr lang="en-US" dirty="0"/>
          </a:p>
          <a:p>
            <a:pPr marL="0" indent="0" algn="dist">
              <a:lnSpc>
                <a:spcPct val="150000"/>
              </a:lnSpc>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a:t>
            </a:r>
            <a:endParaRPr lang="en-US" dirty="0"/>
          </a:p>
        </p:txBody>
      </p:sp>
      <p:sp>
        <p:nvSpPr>
          <p:cNvPr id="3" name="内容占位符 2"/>
          <p:cNvSpPr>
            <a:spLocks noGrp="1"/>
          </p:cNvSpPr>
          <p:nvPr>
            <p:ph sz="quarter" idx="1"/>
          </p:nvPr>
        </p:nvSpPr>
        <p:spPr>
          <a:xfrm>
            <a:off x="445658" y="1340768"/>
            <a:ext cx="8229600" cy="4672176"/>
          </a:xfrm>
        </p:spPr>
        <p:txBody>
          <a:bodyPr/>
          <a:lstStyle/>
          <a:p>
            <a:r>
              <a:rPr lang="en-US" dirty="0"/>
              <a:t>Use signal words to help the reader understand your points of comparison and contrast.</a:t>
            </a:r>
            <a:endParaRPr lang="en-US" dirty="0"/>
          </a:p>
          <a:p>
            <a:pPr marL="0" indent="0">
              <a:buNone/>
            </a:pPr>
            <a:endParaRPr lang="en-US" dirty="0"/>
          </a:p>
        </p:txBody>
      </p:sp>
      <p:graphicFrame>
        <p:nvGraphicFramePr>
          <p:cNvPr id="4" name="Table 3"/>
          <p:cNvGraphicFramePr>
            <a:graphicFrameLocks noGrp="1"/>
          </p:cNvGraphicFramePr>
          <p:nvPr/>
        </p:nvGraphicFramePr>
        <p:xfrm>
          <a:off x="683568" y="2418856"/>
          <a:ext cx="7416824" cy="3613016"/>
        </p:xfrm>
        <a:graphic>
          <a:graphicData uri="http://schemas.openxmlformats.org/drawingml/2006/table">
            <a:tbl>
              <a:tblPr firstRow="1" bandRow="1">
                <a:tableStyleId>{5C22544A-7EE6-4342-B048-85BDC9FD1C3A}</a:tableStyleId>
              </a:tblPr>
              <a:tblGrid>
                <a:gridCol w="3708412"/>
                <a:gridCol w="3708412"/>
              </a:tblGrid>
              <a:tr h="504056">
                <a:tc>
                  <a:txBody>
                    <a:bodyPr/>
                    <a:lstStyle/>
                    <a:p>
                      <a:pPr algn="ctr"/>
                      <a:r>
                        <a:rPr lang="en-GB" altLang="zh-CN" dirty="0"/>
                        <a:t>Comparison signal words</a:t>
                      </a:r>
                      <a:endParaRPr lang="zh-CN" altLang="en-US" dirty="0"/>
                    </a:p>
                  </a:txBody>
                  <a:tcPr/>
                </a:tc>
                <a:tc>
                  <a:txBody>
                    <a:bodyPr/>
                    <a:lstStyle/>
                    <a:p>
                      <a:pPr algn="ctr"/>
                      <a:r>
                        <a:rPr lang="en-GB" altLang="zh-CN" dirty="0"/>
                        <a:t>Contrast signal words</a:t>
                      </a:r>
                      <a:endParaRPr lang="zh-CN" altLang="en-US" dirty="0"/>
                    </a:p>
                  </a:txBody>
                  <a:tcPr/>
                </a:tc>
              </a:tr>
              <a:tr h="1548172">
                <a:tc>
                  <a:txBody>
                    <a:bodyPr/>
                    <a:lstStyle/>
                    <a:p>
                      <a:r>
                        <a:rPr lang="en-GB" altLang="zh-CN" dirty="0"/>
                        <a:t>similarly, likewise,</a:t>
                      </a:r>
                      <a:r>
                        <a:rPr lang="en-GB" altLang="zh-CN" baseline="0" dirty="0"/>
                        <a:t> also, too, as, just as, </a:t>
                      </a:r>
                      <a:endParaRPr lang="en-GB" altLang="zh-CN" baseline="0" dirty="0"/>
                    </a:p>
                    <a:p>
                      <a:r>
                        <a:rPr lang="en-GB" altLang="zh-CN" baseline="0" dirty="0"/>
                        <a:t>both… and, not only… but also, neither… nor, (just) like, similar to, the same as, etc. </a:t>
                      </a:r>
                      <a:endParaRPr lang="zh-CN" altLang="en-US" dirty="0"/>
                    </a:p>
                  </a:txBody>
                  <a:tcPr/>
                </a:tc>
                <a:tc>
                  <a:txBody>
                    <a:bodyPr/>
                    <a:lstStyle/>
                    <a:p>
                      <a:r>
                        <a:rPr lang="en-GB" altLang="zh-CN" i="1" u="sng" dirty="0"/>
                        <a:t>Concession: </a:t>
                      </a:r>
                      <a:endParaRPr lang="en-GB" altLang="zh-CN" i="1" u="sng" dirty="0"/>
                    </a:p>
                    <a:p>
                      <a:r>
                        <a:rPr lang="en-GB" altLang="zh-CN" dirty="0"/>
                        <a:t>however, nevertheless/nonetheless,</a:t>
                      </a:r>
                      <a:r>
                        <a:rPr lang="en-GB" altLang="zh-CN" baseline="0" dirty="0"/>
                        <a:t> although, even though, though, yet, despite (+ noun), in spite of (+noun), etc. </a:t>
                      </a:r>
                      <a:endParaRPr lang="en-GB" altLang="zh-CN" baseline="0" dirty="0"/>
                    </a:p>
                    <a:p>
                      <a:endParaRPr lang="en-GB" altLang="zh-CN" baseline="0" dirty="0"/>
                    </a:p>
                    <a:p>
                      <a:r>
                        <a:rPr lang="en-GB" altLang="zh-CN" i="1" u="sng" baseline="0" dirty="0"/>
                        <a:t>Direct opposition: </a:t>
                      </a:r>
                      <a:endParaRPr lang="en-GB" altLang="zh-CN" i="1" u="sng" baseline="0" dirty="0"/>
                    </a:p>
                    <a:p>
                      <a:r>
                        <a:rPr lang="en-GB" altLang="zh-CN" baseline="0" dirty="0"/>
                        <a:t>in contrast, on the other hand, on the contrary, while, whereas, but, differ (from), different (from), dissimilar to, unlike, etc. </a:t>
                      </a:r>
                      <a:endParaRPr lang="en-GB" altLang="zh-CN" baseline="0"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Argumentative essays</a:t>
            </a:r>
            <a:endParaRPr lang="en-US" dirty="0"/>
          </a:p>
        </p:txBody>
      </p:sp>
      <p:sp>
        <p:nvSpPr>
          <p:cNvPr id="5" name="文本占位符 4"/>
          <p:cNvSpPr>
            <a:spLocks noGrp="1"/>
          </p:cNvSpPr>
          <p:nvPr>
            <p:ph type="body" idx="1"/>
          </p:nvPr>
        </p:nvSpPr>
        <p:spPr/>
        <p:txBody>
          <a:bodyP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a:t>
            </a:r>
            <a:endParaRPr lang="en-US" dirty="0"/>
          </a:p>
        </p:txBody>
      </p:sp>
      <p:sp>
        <p:nvSpPr>
          <p:cNvPr id="3" name="内容占位符 2"/>
          <p:cNvSpPr>
            <a:spLocks noGrp="1"/>
          </p:cNvSpPr>
          <p:nvPr>
            <p:ph sz="quarter" idx="1"/>
          </p:nvPr>
        </p:nvSpPr>
        <p:spPr/>
        <p:txBody>
          <a:bodyPr>
            <a:normAutofit/>
          </a:bodyPr>
          <a:lstStyle/>
          <a:p>
            <a:pPr marL="0" indent="0" algn="just">
              <a:lnSpc>
                <a:spcPct val="200000"/>
              </a:lnSpc>
              <a:buNone/>
            </a:pPr>
            <a:r>
              <a:rPr lang="en-US" sz="3200" dirty="0"/>
              <a:t>An argumentative essay is an essay in which you try to persuade the reader to agree with your opinion about a controversial topic.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5816" y="152400"/>
            <a:ext cx="6048672" cy="6155545"/>
          </a:xfrm>
          <a:prstGeom prst="rect">
            <a:avLst/>
          </a:prstGeom>
        </p:spPr>
      </p:pic>
      <p:sp>
        <p:nvSpPr>
          <p:cNvPr id="4" name="Title 3"/>
          <p:cNvSpPr>
            <a:spLocks noGrp="1"/>
          </p:cNvSpPr>
          <p:nvPr>
            <p:ph type="title"/>
          </p:nvPr>
        </p:nvSpPr>
        <p:spPr/>
        <p:txBody>
          <a:bodyPr/>
          <a:lstStyle/>
          <a:p>
            <a:r>
              <a:rPr lang="en-GB" altLang="zh-CN" dirty="0"/>
              <a:t>The basic essay structure</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520" y="188640"/>
            <a:ext cx="8712968" cy="653472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endParaRPr lang="en-AU" dirty="0"/>
          </a:p>
        </p:txBody>
      </p:sp>
      <p:sp>
        <p:nvSpPr>
          <p:cNvPr id="3" name="Content Placeholder 2"/>
          <p:cNvSpPr>
            <a:spLocks noGrp="1"/>
          </p:cNvSpPr>
          <p:nvPr>
            <p:ph sz="quarter" idx="1"/>
          </p:nvPr>
        </p:nvSpPr>
        <p:spPr>
          <a:xfrm>
            <a:off x="457200" y="1219200"/>
            <a:ext cx="8363272" cy="4937760"/>
          </a:xfrm>
        </p:spPr>
        <p:txBody>
          <a:bodyPr/>
          <a:lstStyle/>
          <a:p>
            <a:pPr marL="0" indent="0">
              <a:buNone/>
            </a:pPr>
            <a:r>
              <a:rPr lang="en-US" b="1" dirty="0"/>
              <a:t>Key elements of argumentative essays</a:t>
            </a:r>
            <a:endParaRPr lang="en-US" b="1" dirty="0"/>
          </a:p>
          <a:p>
            <a:pPr marL="0" indent="0">
              <a:buNone/>
            </a:pPr>
            <a:endParaRPr lang="en-US" dirty="0"/>
          </a:p>
          <a:p>
            <a:r>
              <a:rPr lang="en-US" dirty="0"/>
              <a:t>1. Explanation of the issue</a:t>
            </a:r>
            <a:endParaRPr lang="en-US" dirty="0"/>
          </a:p>
          <a:p>
            <a:r>
              <a:rPr lang="en-US" dirty="0"/>
              <a:t>2.  A clear thesis statement (</a:t>
            </a:r>
            <a:r>
              <a:rPr lang="en-US" u="sng" dirty="0">
                <a:solidFill>
                  <a:srgbClr val="FF0000"/>
                </a:solidFill>
              </a:rPr>
              <a:t>stating which side you are for</a:t>
            </a:r>
            <a:r>
              <a:rPr lang="en-US" dirty="0"/>
              <a:t>) </a:t>
            </a:r>
            <a:endParaRPr lang="en-US" dirty="0"/>
          </a:p>
          <a:p>
            <a:r>
              <a:rPr lang="en-US" dirty="0"/>
              <a:t>3. Presentation of the opposing statements</a:t>
            </a:r>
            <a:endParaRPr lang="en-US" dirty="0"/>
          </a:p>
          <a:p>
            <a:r>
              <a:rPr lang="en-US" dirty="0"/>
              <a:t>4. Rebuttals to the opposing arguments</a:t>
            </a:r>
            <a:endParaRPr lang="en-US" dirty="0"/>
          </a:p>
          <a:p>
            <a:r>
              <a:rPr lang="en-US" dirty="0"/>
              <a:t>5.  Your own arguments</a:t>
            </a:r>
            <a:endParaRPr lang="en-US" dirty="0"/>
          </a:p>
          <a:p>
            <a:endParaRPr lang="en-GB" dirty="0"/>
          </a:p>
          <a:p>
            <a:pPr marL="0" indent="0">
              <a:buNone/>
            </a:pPr>
            <a:r>
              <a:rPr lang="en-GB" dirty="0"/>
              <a:t>Now let’s look at an example. </a:t>
            </a:r>
            <a:endParaRPr lang="en-A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just">
              <a:lnSpc>
                <a:spcPct val="150000"/>
              </a:lnSpc>
              <a:buNone/>
            </a:pPr>
            <a:r>
              <a:rPr lang="en-US" i="1" dirty="0"/>
              <a:t>History shows that human beings have come a long way from where they started. They have developed new technologies which means that everybody can enjoy luxuries they never previously imagined. However, the technologies that are temporarily making this world a better place to live could well prove to be an ultimate disaster due to, among other things, the creation of nuclear weapons, increasing pollution, and loss of animal species.</a:t>
            </a:r>
            <a:endParaRPr lang="en-US" dirty="0"/>
          </a:p>
          <a:p>
            <a:pPr marL="0" indent="0" algn="just">
              <a:lnSpc>
                <a:spcPct val="150000"/>
              </a:lnSpc>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just">
              <a:lnSpc>
                <a:spcPct val="150000"/>
              </a:lnSpc>
              <a:buNone/>
            </a:pPr>
            <a:r>
              <a:rPr lang="en-US" i="1" dirty="0"/>
              <a:t>The biggest threat to the earth caused by modern human activity comes from the creation of nuclear weapons. Although it cannot be denied that countries have to defend themselves, the kind of weapons that some of them currently possess are far in excess of what is needed for </a:t>
            </a:r>
            <a:r>
              <a:rPr lang="en-US" i="1" dirty="0" err="1"/>
              <a:t>defence</a:t>
            </a:r>
            <a:r>
              <a:rPr lang="en-US" i="1" dirty="0"/>
              <a:t>. If these weapons were used, they could lead to the destruction of the entire planet.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Exercise</a:t>
            </a:r>
            <a:r>
              <a:rPr lang="zh-CN" altLang="en-US" dirty="0"/>
              <a:t>（作业）</a:t>
            </a:r>
            <a:endParaRPr lang="zh-CN" altLang="en-US" dirty="0"/>
          </a:p>
        </p:txBody>
      </p:sp>
      <p:sp>
        <p:nvSpPr>
          <p:cNvPr id="3" name="内容占位符 2"/>
          <p:cNvSpPr>
            <a:spLocks noGrp="1"/>
          </p:cNvSpPr>
          <p:nvPr>
            <p:ph sz="quarter" idx="1"/>
          </p:nvPr>
        </p:nvSpPr>
        <p:spPr>
          <a:xfrm>
            <a:off x="457200" y="1241832"/>
            <a:ext cx="8229600" cy="4600168"/>
          </a:xfrm>
        </p:spPr>
        <p:txBody>
          <a:bodyPr>
            <a:normAutofit/>
          </a:bodyPr>
          <a:lstStyle/>
          <a:p>
            <a:pPr marL="514350" indent="-514350">
              <a:buFont typeface="+mj-lt"/>
              <a:buAutoNum type="arabicPeriod"/>
            </a:pPr>
            <a:r>
              <a:rPr lang="en-US" dirty="0"/>
              <a:t>In pairs, choose one of the topics</a:t>
            </a:r>
            <a:r>
              <a:rPr lang="zh-CN" altLang="en-US" dirty="0"/>
              <a:t> </a:t>
            </a:r>
            <a:r>
              <a:rPr lang="en-US" altLang="zh-CN" dirty="0"/>
              <a:t>below: </a:t>
            </a:r>
            <a:endParaRPr lang="en-US" altLang="zh-CN" dirty="0"/>
          </a:p>
          <a:p>
            <a:pPr lvl="1"/>
            <a:r>
              <a:rPr lang="en-US" i="1" dirty="0"/>
              <a:t>It is worth the expense and risk to make a manned flight to Mars.</a:t>
            </a:r>
            <a:endParaRPr lang="en-US" i="1" dirty="0"/>
          </a:p>
          <a:p>
            <a:pPr lvl="1"/>
            <a:r>
              <a:rPr lang="en-US" i="1" dirty="0"/>
              <a:t>The future status of English as the global language is assured. </a:t>
            </a:r>
            <a:endParaRPr lang="en-US" i="1" dirty="0"/>
          </a:p>
          <a:p>
            <a:pPr marL="514350" indent="-514350">
              <a:buFont typeface="+mj-lt"/>
              <a:buAutoNum type="arabicPeriod"/>
            </a:pPr>
            <a:r>
              <a:rPr lang="en-US" dirty="0"/>
              <a:t>Decide which side you agree with.</a:t>
            </a:r>
            <a:endParaRPr lang="en-US" dirty="0"/>
          </a:p>
          <a:p>
            <a:pPr marL="514350" indent="-514350">
              <a:buFont typeface="+mj-lt"/>
              <a:buAutoNum type="arabicPeriod"/>
            </a:pPr>
            <a:r>
              <a:rPr lang="en-US" dirty="0">
                <a:solidFill>
                  <a:srgbClr val="FF0000"/>
                </a:solidFill>
              </a:rPr>
              <a:t>Write a thesis statement.</a:t>
            </a:r>
            <a:endParaRPr lang="en-US" dirty="0">
              <a:solidFill>
                <a:srgbClr val="FF0000"/>
              </a:solidFill>
            </a:endParaRPr>
          </a:p>
          <a:p>
            <a:pPr marL="514350" indent="-514350">
              <a:buFont typeface="+mj-lt"/>
              <a:buAutoNum type="arabicPeriod"/>
            </a:pPr>
            <a:r>
              <a:rPr lang="en-US" dirty="0"/>
              <a:t>Make a list of ideas/supporting reasons for </a:t>
            </a:r>
            <a:r>
              <a:rPr lang="en-US" dirty="0">
                <a:solidFill>
                  <a:srgbClr val="FF0000"/>
                </a:solidFill>
              </a:rPr>
              <a:t>both</a:t>
            </a:r>
            <a:r>
              <a:rPr lang="en-US" dirty="0"/>
              <a:t> sides of the argument</a:t>
            </a:r>
            <a:endParaRPr lang="en-US" dirty="0"/>
          </a:p>
          <a:p>
            <a:pPr marL="514350" indent="-514350">
              <a:buFont typeface="+mj-lt"/>
              <a:buAutoNum type="arabicPeriod"/>
            </a:pPr>
            <a:r>
              <a:rPr lang="en-US" dirty="0"/>
              <a:t>Decide which suits the topic better, the block pattern or the point-by-point pattern. </a:t>
            </a:r>
            <a:endParaRPr lang="en-US" dirty="0"/>
          </a:p>
          <a:p>
            <a:pPr marL="0" indent="0">
              <a:buNone/>
            </a:pPr>
            <a:endParaRPr lang="en-US" dirty="0"/>
          </a:p>
          <a:p>
            <a:pPr marL="0" indent="0">
              <a:buNone/>
            </a:pPr>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a:t>
            </a:r>
            <a:endParaRPr lang="en-US" dirty="0"/>
          </a:p>
        </p:txBody>
      </p:sp>
      <p:sp>
        <p:nvSpPr>
          <p:cNvPr id="3" name="内容占位符 2"/>
          <p:cNvSpPr>
            <a:spLocks noGrp="1"/>
          </p:cNvSpPr>
          <p:nvPr>
            <p:ph sz="quarter" idx="1"/>
          </p:nvPr>
        </p:nvSpPr>
        <p:spPr>
          <a:xfrm>
            <a:off x="457200" y="1219200"/>
            <a:ext cx="8435280" cy="4937760"/>
          </a:xfrm>
        </p:spPr>
        <p:txBody>
          <a:bodyPr/>
          <a:lstStyle/>
          <a:p>
            <a:pPr marL="514350" indent="-514350">
              <a:buFont typeface="+mj-lt"/>
              <a:buAutoNum type="arabicPeriod"/>
            </a:pPr>
            <a:r>
              <a:rPr lang="en-US" dirty="0"/>
              <a:t>Main parts of an essay</a:t>
            </a:r>
            <a:endParaRPr lang="en-US" dirty="0"/>
          </a:p>
          <a:p>
            <a:pPr marL="514350" indent="-514350">
              <a:buFont typeface="+mj-lt"/>
              <a:buAutoNum type="arabicPeriod"/>
            </a:pPr>
            <a:r>
              <a:rPr lang="en-US" dirty="0"/>
              <a:t>Different patterns to organise essays</a:t>
            </a:r>
            <a:endParaRPr lang="en-US" dirty="0"/>
          </a:p>
          <a:p>
            <a:pPr lvl="1"/>
            <a:r>
              <a:rPr lang="en-US" dirty="0"/>
              <a:t>Chronological order</a:t>
            </a:r>
            <a:endParaRPr lang="en-US" dirty="0"/>
          </a:p>
          <a:p>
            <a:pPr lvl="1"/>
            <a:r>
              <a:rPr lang="en-US" dirty="0"/>
              <a:t>Cause/Effect</a:t>
            </a:r>
            <a:endParaRPr lang="en-US" dirty="0"/>
          </a:p>
          <a:p>
            <a:pPr lvl="1"/>
            <a:r>
              <a:rPr lang="en-US" dirty="0"/>
              <a:t>Comparison/Contrast</a:t>
            </a:r>
            <a:endParaRPr lang="en-US" dirty="0"/>
          </a:p>
          <a:p>
            <a:pPr lvl="1"/>
            <a:r>
              <a:rPr lang="en-US" altLang="zh-CN" dirty="0"/>
              <a:t>A</a:t>
            </a:r>
            <a:r>
              <a:rPr lang="en-US" dirty="0"/>
              <a:t>rgumentative</a:t>
            </a:r>
            <a:endParaRPr lang="en-US" dirty="0"/>
          </a:p>
          <a:p>
            <a:pPr marL="514350" indent="-514350">
              <a:buFont typeface="+mj-lt"/>
              <a:buAutoNum type="arabicPeriod"/>
            </a:pP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Homework</a:t>
            </a:r>
            <a:endParaRPr lang="en-US" dirty="0"/>
          </a:p>
        </p:txBody>
      </p:sp>
      <p:sp>
        <p:nvSpPr>
          <p:cNvPr id="3" name="内容占位符 2"/>
          <p:cNvSpPr>
            <a:spLocks noGrp="1"/>
          </p:cNvSpPr>
          <p:nvPr>
            <p:ph sz="quarter" idx="1"/>
          </p:nvPr>
        </p:nvSpPr>
        <p:spPr>
          <a:xfrm>
            <a:off x="462426" y="1484784"/>
            <a:ext cx="7715200" cy="4937760"/>
          </a:xfrm>
        </p:spPr>
        <p:txBody>
          <a:bodyPr>
            <a:normAutofit fontScale="92500" lnSpcReduction="10000"/>
          </a:bodyPr>
          <a:lstStyle/>
          <a:p>
            <a:r>
              <a:rPr lang="en-US" b="1" dirty="0"/>
              <a:t>Work out your assignment essay OUTLINE using the argumentative essay patterns introduced. </a:t>
            </a:r>
            <a:endParaRPr lang="en-US" b="1" dirty="0"/>
          </a:p>
          <a:p>
            <a:endParaRPr lang="en-GB" dirty="0"/>
          </a:p>
          <a:p>
            <a:r>
              <a:rPr lang="en-GB" b="1" dirty="0">
                <a:solidFill>
                  <a:srgbClr val="FF0000"/>
                </a:solidFill>
              </a:rPr>
              <a:t>Topic: </a:t>
            </a:r>
            <a:r>
              <a:rPr lang="en-US" altLang="zh-CN" dirty="0"/>
              <a:t>Some people believe it is crucial to earn high salaries while they still can. Others believe it is important to secure one's long-term career development even though the compensation could be much lower. Which one do you agree? Please use reasons to support your opinion. </a:t>
            </a:r>
            <a:endParaRPr lang="zh-CN" altLang="zh-CN" dirty="0"/>
          </a:p>
          <a:p>
            <a:endParaRPr lang="en-US" dirty="0"/>
          </a:p>
          <a:p>
            <a:pPr marL="0" indent="0">
              <a:buNone/>
            </a:pPr>
            <a:r>
              <a:rPr lang="en-US" b="1" dirty="0">
                <a:solidFill>
                  <a:srgbClr val="FF0000"/>
                </a:solidFill>
              </a:rPr>
              <a:t>Note: </a:t>
            </a:r>
            <a:endParaRPr lang="en-US" b="1" dirty="0">
              <a:solidFill>
                <a:srgbClr val="FF0000"/>
              </a:solidFill>
            </a:endParaRPr>
          </a:p>
          <a:p>
            <a:r>
              <a:rPr lang="en-US" dirty="0">
                <a:solidFill>
                  <a:srgbClr val="FF0000"/>
                </a:solidFill>
              </a:rPr>
              <a:t>We will be working in pairs next week, please find a partner. </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Step 1: Outline</a:t>
            </a:r>
            <a:endParaRPr lang="en-US" dirty="0"/>
          </a:p>
        </p:txBody>
      </p:sp>
      <p:sp>
        <p:nvSpPr>
          <p:cNvPr id="3" name="内容占位符 2"/>
          <p:cNvSpPr>
            <a:spLocks noGrp="1"/>
          </p:cNvSpPr>
          <p:nvPr>
            <p:ph sz="quarter" idx="1"/>
          </p:nvPr>
        </p:nvSpPr>
        <p:spPr>
          <a:xfrm>
            <a:off x="457200" y="3140968"/>
            <a:ext cx="8229600" cy="3015992"/>
          </a:xfrm>
        </p:spPr>
        <p:txBody>
          <a:bodyPr>
            <a:normAutofit/>
          </a:bodyPr>
          <a:lstStyle/>
          <a:p>
            <a:pPr marL="0" indent="0">
              <a:buNone/>
            </a:pPr>
            <a:r>
              <a:rPr lang="en-GB" sz="2800" dirty="0"/>
              <a:t>Could you work out the outline of the sample paper? </a:t>
            </a:r>
            <a:endParaRPr lang="en-US" sz="28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6280"/>
          </a:xfrm>
        </p:spPr>
        <p:txBody>
          <a:bodyPr>
            <a:normAutofit fontScale="90000"/>
          </a:bodyPr>
          <a:lstStyle/>
          <a:p>
            <a:pPr algn="ctr"/>
            <a:r>
              <a:rPr lang="en-US" dirty="0"/>
              <a:t>Titles</a:t>
            </a:r>
            <a:endParaRPr lang="en-US" dirty="0"/>
          </a:p>
        </p:txBody>
      </p:sp>
      <p:sp>
        <p:nvSpPr>
          <p:cNvPr id="3" name="Content Placeholder 2"/>
          <p:cNvSpPr>
            <a:spLocks noGrp="1"/>
          </p:cNvSpPr>
          <p:nvPr>
            <p:ph sz="quarter" idx="1"/>
          </p:nvPr>
        </p:nvSpPr>
        <p:spPr>
          <a:xfrm>
            <a:off x="457200" y="548680"/>
            <a:ext cx="8229600" cy="5608280"/>
          </a:xfrm>
        </p:spPr>
        <p:txBody>
          <a:bodyPr/>
          <a:lstStyle/>
          <a:p>
            <a:pPr marL="0" indent="0" algn="ctr">
              <a:lnSpc>
                <a:spcPct val="150000"/>
              </a:lnSpc>
              <a:buNone/>
            </a:pPr>
            <a:r>
              <a:rPr lang="en-US" sz="3200" dirty="0"/>
              <a:t>What is the Purpose of a Title? </a:t>
            </a:r>
            <a:endParaRPr lang="en-US" sz="3200" dirty="0"/>
          </a:p>
          <a:p>
            <a:pPr marL="0" indent="0" algn="ctr">
              <a:lnSpc>
                <a:spcPct val="150000"/>
              </a:lnSpc>
              <a:buNone/>
            </a:pPr>
            <a:endParaRPr lang="en-US" sz="3200" dirty="0"/>
          </a:p>
          <a:p>
            <a:pPr marL="0" indent="0" algn="ctr">
              <a:lnSpc>
                <a:spcPct val="150000"/>
              </a:lnSpc>
              <a:buNone/>
            </a:pPr>
            <a:r>
              <a:rPr lang="en-US" sz="2800" dirty="0"/>
              <a:t>Indicate the subject of your research.  </a:t>
            </a:r>
            <a:endParaRPr lang="en-US" sz="2800" dirty="0"/>
          </a:p>
          <a:p>
            <a:pPr marL="0" indent="0" algn="ctr">
              <a:lnSpc>
                <a:spcPct val="150000"/>
              </a:lnSpc>
              <a:buNone/>
            </a:pPr>
            <a:r>
              <a:rPr lang="en-US" sz="2800" dirty="0"/>
              <a:t>Distinguish your research from others of its kind. </a:t>
            </a:r>
            <a:endParaRPr lang="en-US" sz="2800" dirty="0"/>
          </a:p>
          <a:p>
            <a:pPr marL="0" indent="0" algn="ctr">
              <a:lnSpc>
                <a:spcPct val="150000"/>
              </a:lnSpc>
              <a:buNone/>
            </a:pPr>
            <a:r>
              <a:rPr lang="en-US" sz="2800" dirty="0"/>
              <a:t>Show continuity with preceding papers. </a:t>
            </a:r>
            <a:r>
              <a:rPr lang="zh-CN" altLang="en-US" sz="2800" dirty="0"/>
              <a:t>（以前论文的延续）</a:t>
            </a:r>
            <a:endParaRPr lang="en-US" sz="2800" dirty="0"/>
          </a:p>
          <a:p>
            <a:pPr marL="0" indent="0" algn="ctr">
              <a:lnSpc>
                <a:spcPct val="150000"/>
              </a:lnSpc>
              <a:buNone/>
            </a:pPr>
            <a:r>
              <a:rPr lang="en-US" sz="2800" dirty="0"/>
              <a:t>Provide key words for indexing.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6280"/>
          </a:xfrm>
        </p:spPr>
        <p:txBody>
          <a:bodyPr>
            <a:normAutofit fontScale="90000"/>
          </a:bodyPr>
          <a:lstStyle/>
          <a:p>
            <a:pPr algn="ctr"/>
            <a:r>
              <a:rPr lang="en-US" dirty="0"/>
              <a:t>Titles</a:t>
            </a:r>
            <a:endParaRPr lang="en-US" dirty="0"/>
          </a:p>
        </p:txBody>
      </p:sp>
      <p:sp>
        <p:nvSpPr>
          <p:cNvPr id="3" name="Content Placeholder 2"/>
          <p:cNvSpPr>
            <a:spLocks noGrp="1"/>
          </p:cNvSpPr>
          <p:nvPr>
            <p:ph sz="quarter" idx="1"/>
          </p:nvPr>
        </p:nvSpPr>
        <p:spPr>
          <a:xfrm>
            <a:off x="457200" y="548680"/>
            <a:ext cx="8229600" cy="5608280"/>
          </a:xfrm>
        </p:spPr>
        <p:txBody>
          <a:bodyPr/>
          <a:lstStyle/>
          <a:p>
            <a:pPr marL="0" indent="0" algn="ctr">
              <a:lnSpc>
                <a:spcPct val="150000"/>
              </a:lnSpc>
              <a:buNone/>
            </a:pPr>
            <a:r>
              <a:rPr lang="en-US" sz="3200" dirty="0"/>
              <a:t>Titles in scholarly writing follow a very clear pattern. They generally consist of 3 components (below). They should give the reader a good sense of what the scholarly paper's substance is, and therefore are best decided upon near the end of the essay-writing process.</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6280"/>
          </a:xfrm>
        </p:spPr>
        <p:txBody>
          <a:bodyPr>
            <a:normAutofit fontScale="90000"/>
          </a:bodyPr>
          <a:lstStyle/>
          <a:p>
            <a:pPr algn="ctr"/>
            <a:r>
              <a:rPr lang="en-US" dirty="0"/>
              <a:t>Titles</a:t>
            </a:r>
            <a:endParaRPr lang="en-US" dirty="0"/>
          </a:p>
        </p:txBody>
      </p:sp>
      <p:sp>
        <p:nvSpPr>
          <p:cNvPr id="3" name="Content Placeholder 2"/>
          <p:cNvSpPr>
            <a:spLocks noGrp="1"/>
          </p:cNvSpPr>
          <p:nvPr>
            <p:ph sz="quarter" idx="1"/>
          </p:nvPr>
        </p:nvSpPr>
        <p:spPr>
          <a:xfrm>
            <a:off x="457200" y="548680"/>
            <a:ext cx="8229600" cy="5608280"/>
          </a:xfrm>
        </p:spPr>
        <p:txBody>
          <a:bodyPr/>
          <a:lstStyle/>
          <a:p>
            <a:pPr marL="0" indent="0" algn="ctr">
              <a:lnSpc>
                <a:spcPct val="150000"/>
              </a:lnSpc>
              <a:buNone/>
            </a:pPr>
            <a:endParaRPr lang="en-US" sz="3200" dirty="0"/>
          </a:p>
          <a:p>
            <a:pPr marL="0" indent="0" algn="ctr">
              <a:lnSpc>
                <a:spcPct val="150000"/>
              </a:lnSpc>
              <a:buNone/>
            </a:pPr>
            <a:r>
              <a:rPr lang="en-US" sz="3200" b="1" i="1" dirty="0"/>
              <a:t>A.  A Catchy “Hook”</a:t>
            </a:r>
            <a:endParaRPr lang="en-US" sz="3200" b="1" i="1" dirty="0"/>
          </a:p>
          <a:p>
            <a:pPr marL="0" indent="0" algn="ctr">
              <a:lnSpc>
                <a:spcPct val="150000"/>
              </a:lnSpc>
              <a:buNone/>
            </a:pPr>
            <a:r>
              <a:rPr lang="en-US" sz="3200" dirty="0"/>
              <a:t>This, the least important part of an academic title, introduces the paper in a creative way.</a:t>
            </a:r>
            <a:endParaRPr lang="en-US" sz="3200" dirty="0"/>
          </a:p>
          <a:p>
            <a:pPr algn="ctr"/>
            <a:r>
              <a:rPr lang="en-US" sz="3200" dirty="0"/>
              <a:t>Strength through Joy</a:t>
            </a:r>
            <a:endParaRPr lang="en-US" sz="3200" dirty="0"/>
          </a:p>
          <a:p>
            <a:pPr algn="ctr"/>
            <a:r>
              <a:rPr lang="en-US" sz="3200" dirty="0"/>
              <a:t>Workers in the Wild</a:t>
            </a:r>
            <a:endParaRPr lang="en-US" sz="3200" dirty="0"/>
          </a:p>
          <a:p>
            <a:pPr algn="ctr"/>
            <a:r>
              <a:rPr lang="en-US" sz="3200" dirty="0"/>
              <a:t>The Emergent Queer</a:t>
            </a:r>
            <a:r>
              <a:rPr lang="zh-CN" altLang="en-US" sz="3200" dirty="0"/>
              <a:t>（</a:t>
            </a:r>
            <a:r>
              <a:rPr lang="en-US" altLang="zh-CN" sz="3200" dirty="0"/>
              <a:t>weird</a:t>
            </a:r>
            <a:r>
              <a:rPr lang="zh-CN" altLang="en-US" sz="3200" dirty="0"/>
              <a:t>）</a:t>
            </a:r>
            <a:endParaRPr lang="en-US" sz="3200" dirty="0"/>
          </a:p>
          <a:p>
            <a:pPr marL="0" indent="0" algn="ctr">
              <a:lnSpc>
                <a:spcPct val="150000"/>
              </a:lnSpc>
              <a:buNone/>
            </a:pP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6280"/>
          </a:xfrm>
        </p:spPr>
        <p:txBody>
          <a:bodyPr>
            <a:normAutofit fontScale="90000"/>
          </a:bodyPr>
          <a:lstStyle/>
          <a:p>
            <a:pPr algn="ctr"/>
            <a:r>
              <a:rPr lang="en-US" dirty="0"/>
              <a:t>Titles</a:t>
            </a:r>
            <a:endParaRPr lang="en-US" dirty="0"/>
          </a:p>
        </p:txBody>
      </p:sp>
      <p:sp>
        <p:nvSpPr>
          <p:cNvPr id="3" name="Content Placeholder 2"/>
          <p:cNvSpPr>
            <a:spLocks noGrp="1"/>
          </p:cNvSpPr>
          <p:nvPr>
            <p:ph sz="quarter" idx="1"/>
          </p:nvPr>
        </p:nvSpPr>
        <p:spPr>
          <a:xfrm>
            <a:off x="457200" y="548680"/>
            <a:ext cx="8229600" cy="5608280"/>
          </a:xfrm>
        </p:spPr>
        <p:txBody>
          <a:bodyPr>
            <a:normAutofit fontScale="90000" lnSpcReduction="20000"/>
          </a:bodyPr>
          <a:lstStyle/>
          <a:p>
            <a:pPr marL="0" indent="0" algn="ctr">
              <a:lnSpc>
                <a:spcPct val="150000"/>
              </a:lnSpc>
              <a:buNone/>
            </a:pPr>
            <a:endParaRPr lang="en-US" sz="3200" dirty="0"/>
          </a:p>
          <a:p>
            <a:pPr marL="0" indent="0" algn="ctr">
              <a:lnSpc>
                <a:spcPct val="150000"/>
              </a:lnSpc>
              <a:buNone/>
            </a:pPr>
            <a:r>
              <a:rPr lang="en-US" sz="3200" b="1" i="1" dirty="0"/>
              <a:t>B.  Topic Keywords</a:t>
            </a:r>
            <a:endParaRPr lang="en-US" sz="3200" dirty="0"/>
          </a:p>
          <a:p>
            <a:pPr marL="0" indent="0" algn="just">
              <a:lnSpc>
                <a:spcPct val="150000"/>
              </a:lnSpc>
              <a:buNone/>
            </a:pPr>
            <a:r>
              <a:rPr lang="en-US" sz="3200" dirty="0"/>
              <a:t>The "what" of the paper. This identifies concepts the scholar will be exploring.</a:t>
            </a:r>
            <a:endParaRPr lang="en-US" sz="3200" dirty="0"/>
          </a:p>
          <a:p>
            <a:pPr marL="0" indent="0" algn="just">
              <a:lnSpc>
                <a:spcPct val="150000"/>
              </a:lnSpc>
              <a:buNone/>
            </a:pPr>
            <a:endParaRPr lang="en-US" sz="3200" dirty="0"/>
          </a:p>
          <a:p>
            <a:pPr algn="ctr"/>
            <a:r>
              <a:rPr lang="en-US" sz="3200" dirty="0"/>
              <a:t>Consumerism</a:t>
            </a:r>
            <a:r>
              <a:rPr lang="zh-CN" altLang="en-US" sz="3200" dirty="0"/>
              <a:t>（消费主义）</a:t>
            </a:r>
            <a:r>
              <a:rPr lang="en-US" sz="3200" dirty="0"/>
              <a:t> and Mass Tourism</a:t>
            </a:r>
            <a:endParaRPr lang="en-US" sz="3200" dirty="0"/>
          </a:p>
          <a:p>
            <a:pPr algn="ctr"/>
            <a:r>
              <a:rPr lang="en-US" sz="3200" dirty="0"/>
              <a:t>Homosexuality</a:t>
            </a:r>
            <a:r>
              <a:rPr lang="zh-CN" altLang="en-US" sz="3200" dirty="0"/>
              <a:t>（</a:t>
            </a:r>
            <a:r>
              <a:rPr lang="en-US" altLang="zh-CN" sz="3200" dirty="0"/>
              <a:t>homo</a:t>
            </a:r>
            <a:r>
              <a:rPr lang="zh-CN" altLang="en-US" sz="3200" dirty="0"/>
              <a:t>单个，单词意思同性恋）</a:t>
            </a:r>
            <a:r>
              <a:rPr lang="en-US" sz="3200" dirty="0"/>
              <a:t> and Nigerian Fiction</a:t>
            </a:r>
            <a:endParaRPr lang="en-US" sz="3200" dirty="0"/>
          </a:p>
          <a:p>
            <a:pPr algn="ctr"/>
            <a:r>
              <a:rPr lang="en-US" sz="3200" dirty="0"/>
              <a:t>Conservation, Consumerism, and Labor</a:t>
            </a:r>
            <a:endParaRPr lang="en-US" sz="3200" dirty="0"/>
          </a:p>
          <a:p>
            <a:pPr marL="0" indent="0" algn="ctr">
              <a:lnSpc>
                <a:spcPct val="150000"/>
              </a:lnSpc>
              <a:buNone/>
            </a:pP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10252</Words>
  <Application>WPS 文字</Application>
  <PresentationFormat>On-screen Show (4:3)</PresentationFormat>
  <Paragraphs>331</Paragraphs>
  <Slides>46</Slides>
  <Notes>9</Notes>
  <HiddenSlides>2</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46</vt:i4>
      </vt:variant>
    </vt:vector>
  </HeadingPairs>
  <TitlesOfParts>
    <vt:vector size="65" baseType="lpstr">
      <vt:lpstr>Arial</vt:lpstr>
      <vt:lpstr>方正书宋_GBK</vt:lpstr>
      <vt:lpstr>Wingdings</vt:lpstr>
      <vt:lpstr>Wingdings 3</vt:lpstr>
      <vt:lpstr>Wingdings</vt:lpstr>
      <vt:lpstr>Gill Sans MT</vt:lpstr>
      <vt:lpstr>苹方-简</vt:lpstr>
      <vt:lpstr>Bookman Old Style</vt:lpstr>
      <vt:lpstr>宋体</vt:lpstr>
      <vt:lpstr>汉仪书宋二KW</vt:lpstr>
      <vt:lpstr>微软雅黑</vt:lpstr>
      <vt:lpstr>汉仪旗黑KW</vt:lpstr>
      <vt:lpstr>Arial Unicode MS</vt:lpstr>
      <vt:lpstr>华文新魏</vt:lpstr>
      <vt:lpstr>Calibri</vt:lpstr>
      <vt:lpstr>Helvetica Neue</vt:lpstr>
      <vt:lpstr>等线</vt:lpstr>
      <vt:lpstr>汉仪中等线KW</vt:lpstr>
      <vt:lpstr>质朴</vt:lpstr>
      <vt:lpstr>Essay</vt:lpstr>
      <vt:lpstr>Goals</vt:lpstr>
      <vt:lpstr>Main Parts of An Essay</vt:lpstr>
      <vt:lpstr>The basic essay structure</vt:lpstr>
      <vt:lpstr>Step 1: Outline</vt:lpstr>
      <vt:lpstr>Titles</vt:lpstr>
      <vt:lpstr>Titles</vt:lpstr>
      <vt:lpstr>Titles</vt:lpstr>
      <vt:lpstr>Titles</vt:lpstr>
      <vt:lpstr>Titles</vt:lpstr>
      <vt:lpstr>Titles</vt:lpstr>
      <vt:lpstr>Step 2: Introduction</vt:lpstr>
      <vt:lpstr>Funnel Introduction</vt:lpstr>
      <vt:lpstr>An example of the funnel introduction</vt:lpstr>
      <vt:lpstr>Thesis statement pitfalls</vt:lpstr>
      <vt:lpstr>Sample Writing Introduction</vt:lpstr>
      <vt:lpstr>Hooks and attention grabbers(第一句+最后一句+标题)</vt:lpstr>
      <vt:lpstr>Step 3: Body paragraphs</vt:lpstr>
      <vt:lpstr>Concrete support</vt:lpstr>
      <vt:lpstr>Step 4 The concluding paragraph</vt:lpstr>
      <vt:lpstr>Exercise</vt:lpstr>
      <vt:lpstr>Tips for writing a journal paper</vt:lpstr>
      <vt:lpstr>Chronological Order</vt:lpstr>
      <vt:lpstr>1.</vt:lpstr>
      <vt:lpstr>2. </vt:lpstr>
      <vt:lpstr>Transition signals for chronological order</vt:lpstr>
      <vt:lpstr>Cause/Effect</vt:lpstr>
      <vt:lpstr>1.</vt:lpstr>
      <vt:lpstr>2. Two common ways to organise information</vt:lpstr>
      <vt:lpstr>PowerPoint 演示文稿</vt:lpstr>
      <vt:lpstr>PowerPoint 演示文稿</vt:lpstr>
      <vt:lpstr>3. </vt:lpstr>
      <vt:lpstr>Comparison/Contrast</vt:lpstr>
      <vt:lpstr>1.</vt:lpstr>
      <vt:lpstr>PowerPoint 演示文稿</vt:lpstr>
      <vt:lpstr>PowerPoint 演示文稿</vt:lpstr>
      <vt:lpstr>3.</vt:lpstr>
      <vt:lpstr>Argumentative essays</vt:lpstr>
      <vt:lpstr>1.</vt:lpstr>
      <vt:lpstr>PowerPoint 演示文稿</vt:lpstr>
      <vt:lpstr>3. </vt:lpstr>
      <vt:lpstr>PowerPoint 演示文稿</vt:lpstr>
      <vt:lpstr>PowerPoint 演示文稿</vt:lpstr>
      <vt:lpstr>Exercise（作业）</vt:lpstr>
      <vt:lpstr>Review</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Essay</dc:title>
  <dc:creator>Echo Ke</dc:creator>
  <cp:lastModifiedBy>guyue</cp:lastModifiedBy>
  <cp:revision>271</cp:revision>
  <dcterms:created xsi:type="dcterms:W3CDTF">2019-09-21T09:10:20Z</dcterms:created>
  <dcterms:modified xsi:type="dcterms:W3CDTF">2019-09-21T09:10:20Z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