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96" r:id="rId4"/>
    <p:sldId id="297" r:id="rId5"/>
    <p:sldId id="298" r:id="rId6"/>
    <p:sldId id="258" r:id="rId7"/>
    <p:sldId id="299" r:id="rId8"/>
    <p:sldId id="300" r:id="rId9"/>
    <p:sldId id="351" r:id="rId10"/>
    <p:sldId id="352" r:id="rId11"/>
    <p:sldId id="301" r:id="rId12"/>
    <p:sldId id="353" r:id="rId13"/>
    <p:sldId id="354" r:id="rId14"/>
    <p:sldId id="355" r:id="rId15"/>
    <p:sldId id="302" r:id="rId16"/>
    <p:sldId id="303" r:id="rId17"/>
    <p:sldId id="304" r:id="rId18"/>
    <p:sldId id="343" r:id="rId19"/>
    <p:sldId id="344" r:id="rId20"/>
    <p:sldId id="345" r:id="rId21"/>
    <p:sldId id="341" r:id="rId22"/>
    <p:sldId id="337" r:id="rId23"/>
    <p:sldId id="339" r:id="rId24"/>
    <p:sldId id="340" r:id="rId25"/>
    <p:sldId id="342" r:id="rId26"/>
    <p:sldId id="273" r:id="rId27"/>
    <p:sldId id="288" r:id="rId28"/>
    <p:sldId id="289" r:id="rId29"/>
    <p:sldId id="356" r:id="rId30"/>
    <p:sldId id="357" r:id="rId31"/>
    <p:sldId id="294" r:id="rId32"/>
    <p:sldId id="310" r:id="rId33"/>
    <p:sldId id="361" r:id="rId34"/>
    <p:sldId id="359" r:id="rId35"/>
    <p:sldId id="360" r:id="rId36"/>
    <p:sldId id="358" r:id="rId37"/>
    <p:sldId id="346" r:id="rId38"/>
    <p:sldId id="347" r:id="rId39"/>
    <p:sldId id="348" r:id="rId40"/>
    <p:sldId id="349" r:id="rId41"/>
    <p:sldId id="35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Cathy" initials="HC" lastIdx="1" clrIdx="0">
    <p:extLst>
      <p:ext uri="{19B8F6BF-5375-455C-9EA6-DF929625EA0E}">
        <p15:presenceInfo xmlns:p15="http://schemas.microsoft.com/office/powerpoint/2012/main" userId="ae09f3470b8c42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F8865-04D4-4CF8-AE3F-39221987F96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CA537A5B-88FD-4E66-A137-F2812959192A}">
      <dgm:prSet phldrT="[文本]"/>
      <dgm:spPr>
        <a:solidFill>
          <a:srgbClr val="FFC000"/>
        </a:solidFill>
      </dgm:spPr>
      <dgm:t>
        <a:bodyPr/>
        <a:lstStyle/>
        <a:p>
          <a:r>
            <a:rPr lang="en-US" altLang="zh-CN" b="1" dirty="0"/>
            <a:t>Writing </a:t>
          </a:r>
          <a:endParaRPr lang="zh-CN" altLang="en-US" b="1" dirty="0"/>
        </a:p>
      </dgm:t>
    </dgm:pt>
    <dgm:pt modelId="{DF232A97-F3DA-4E9E-A375-4AE70497E766}" type="parTrans" cxnId="{480C23DC-A095-48D2-83EF-D8759456744D}">
      <dgm:prSet/>
      <dgm:spPr/>
      <dgm:t>
        <a:bodyPr/>
        <a:lstStyle/>
        <a:p>
          <a:endParaRPr lang="zh-CN" altLang="en-US"/>
        </a:p>
      </dgm:t>
    </dgm:pt>
    <dgm:pt modelId="{9AF5D8E6-5AAF-49F7-BF0E-68C2C2C1922F}" type="sibTrans" cxnId="{480C23DC-A095-48D2-83EF-D8759456744D}">
      <dgm:prSet/>
      <dgm:spPr/>
      <dgm:t>
        <a:bodyPr/>
        <a:lstStyle/>
        <a:p>
          <a:endParaRPr lang="zh-CN" altLang="en-US"/>
        </a:p>
      </dgm:t>
    </dgm:pt>
    <dgm:pt modelId="{DC1E4192-793B-4922-AE50-5CD331E480E4}">
      <dgm:prSet phldrT="[文本]"/>
      <dgm:spPr/>
      <dgm:t>
        <a:bodyPr/>
        <a:lstStyle/>
        <a:p>
          <a:r>
            <a:rPr lang="en-US" altLang="zh-CN" b="1" dirty="0"/>
            <a:t>Creating</a:t>
          </a:r>
          <a:r>
            <a:rPr lang="en-US" altLang="zh-CN" dirty="0"/>
            <a:t> </a:t>
          </a:r>
          <a:endParaRPr lang="zh-CN" altLang="en-US" dirty="0"/>
        </a:p>
      </dgm:t>
    </dgm:pt>
    <dgm:pt modelId="{5F2D850A-BF8F-44CE-9954-7907D2FF097C}" type="parTrans" cxnId="{A45C8EC4-E1DC-494D-87D7-A8DE49D70E29}">
      <dgm:prSet/>
      <dgm:spPr/>
      <dgm:t>
        <a:bodyPr/>
        <a:lstStyle/>
        <a:p>
          <a:endParaRPr lang="zh-CN" altLang="en-US"/>
        </a:p>
      </dgm:t>
    </dgm:pt>
    <dgm:pt modelId="{5F4EC3C1-E0BD-4A0F-A25F-DB97315E567B}" type="sibTrans" cxnId="{A45C8EC4-E1DC-494D-87D7-A8DE49D70E29}">
      <dgm:prSet/>
      <dgm:spPr>
        <a:solidFill>
          <a:srgbClr val="FF0000"/>
        </a:solidFill>
      </dgm:spPr>
      <dgm:t>
        <a:bodyPr/>
        <a:lstStyle/>
        <a:p>
          <a:endParaRPr lang="zh-CN" altLang="en-US"/>
        </a:p>
      </dgm:t>
    </dgm:pt>
    <dgm:pt modelId="{B5446E1C-AB39-4BA0-AB1A-9F9A27AC8876}">
      <dgm:prSet phldrT="[文本]"/>
      <dgm:spPr/>
      <dgm:t>
        <a:bodyPr/>
        <a:lstStyle/>
        <a:p>
          <a:r>
            <a:rPr lang="en-US" altLang="zh-CN" b="1" dirty="0"/>
            <a:t>Revising</a:t>
          </a:r>
          <a:r>
            <a:rPr lang="en-US" altLang="zh-CN" dirty="0"/>
            <a:t> </a:t>
          </a:r>
          <a:endParaRPr lang="zh-CN" altLang="en-US" dirty="0"/>
        </a:p>
      </dgm:t>
    </dgm:pt>
    <dgm:pt modelId="{3124B7B8-4AF7-40B9-AEB9-96D0E95BFC0B}" type="parTrans" cxnId="{F7CEDCB6-1CE0-40BA-8942-ADDE19BEE1A9}">
      <dgm:prSet/>
      <dgm:spPr/>
      <dgm:t>
        <a:bodyPr/>
        <a:lstStyle/>
        <a:p>
          <a:endParaRPr lang="zh-CN" altLang="en-US"/>
        </a:p>
      </dgm:t>
    </dgm:pt>
    <dgm:pt modelId="{94E300B7-1C24-4A8B-8FE8-F865882D6078}" type="sibTrans" cxnId="{F7CEDCB6-1CE0-40BA-8942-ADDE19BEE1A9}">
      <dgm:prSet/>
      <dgm:spPr>
        <a:solidFill>
          <a:srgbClr val="FF0000"/>
        </a:solidFill>
      </dgm:spPr>
      <dgm:t>
        <a:bodyPr/>
        <a:lstStyle/>
        <a:p>
          <a:endParaRPr lang="zh-CN" altLang="en-US"/>
        </a:p>
      </dgm:t>
    </dgm:pt>
    <dgm:pt modelId="{FE8D684B-E2F3-4011-B57C-5E0EFEBBC76A}">
      <dgm:prSet phldrT="[文本]"/>
      <dgm:spPr/>
      <dgm:t>
        <a:bodyPr/>
        <a:lstStyle/>
        <a:p>
          <a:r>
            <a:rPr lang="en-US" altLang="zh-CN" b="1" dirty="0"/>
            <a:t>Drafting</a:t>
          </a:r>
          <a:r>
            <a:rPr lang="en-US" altLang="zh-CN" dirty="0"/>
            <a:t> </a:t>
          </a:r>
          <a:endParaRPr lang="zh-CN" altLang="en-US" dirty="0"/>
        </a:p>
      </dgm:t>
    </dgm:pt>
    <dgm:pt modelId="{DDFB6C66-A57A-45A1-A627-77ED726E3823}" type="parTrans" cxnId="{DAB8A3C1-8BE8-4ED3-9795-0B299F4FA5DF}">
      <dgm:prSet/>
      <dgm:spPr/>
      <dgm:t>
        <a:bodyPr/>
        <a:lstStyle/>
        <a:p>
          <a:endParaRPr lang="zh-CN" altLang="en-US"/>
        </a:p>
      </dgm:t>
    </dgm:pt>
    <dgm:pt modelId="{20CD644A-6F57-4850-9EAB-5417CAD86B8F}" type="sibTrans" cxnId="{DAB8A3C1-8BE8-4ED3-9795-0B299F4FA5DF}">
      <dgm:prSet/>
      <dgm:spPr>
        <a:solidFill>
          <a:srgbClr val="FF0000"/>
        </a:solidFill>
      </dgm:spPr>
      <dgm:t>
        <a:bodyPr/>
        <a:lstStyle/>
        <a:p>
          <a:endParaRPr lang="zh-CN" altLang="en-US"/>
        </a:p>
      </dgm:t>
    </dgm:pt>
    <dgm:pt modelId="{D21AA867-451A-48FD-882E-B8B07F10078C}">
      <dgm:prSet phldrT="[文本]"/>
      <dgm:spPr/>
      <dgm:t>
        <a:bodyPr/>
        <a:lstStyle/>
        <a:p>
          <a:r>
            <a:rPr lang="en-US" altLang="zh-CN" b="1" dirty="0"/>
            <a:t>Outlining </a:t>
          </a:r>
          <a:endParaRPr lang="zh-CN" altLang="en-US" b="1" dirty="0"/>
        </a:p>
      </dgm:t>
    </dgm:pt>
    <dgm:pt modelId="{B39503A8-8D91-475F-B8CA-CB83B4FB848A}" type="parTrans" cxnId="{75653F96-DABB-41E7-B364-32704ECFAB45}">
      <dgm:prSet/>
      <dgm:spPr/>
      <dgm:t>
        <a:bodyPr/>
        <a:lstStyle/>
        <a:p>
          <a:endParaRPr lang="zh-CN" altLang="en-US"/>
        </a:p>
      </dgm:t>
    </dgm:pt>
    <dgm:pt modelId="{95F7DF96-03CA-4BF7-AB02-A62919D323AA}" type="sibTrans" cxnId="{75653F96-DABB-41E7-B364-32704ECFAB45}">
      <dgm:prSet/>
      <dgm:spPr>
        <a:solidFill>
          <a:srgbClr val="FF0000"/>
        </a:solidFill>
      </dgm:spPr>
      <dgm:t>
        <a:bodyPr/>
        <a:lstStyle/>
        <a:p>
          <a:endParaRPr lang="zh-CN" altLang="en-US"/>
        </a:p>
      </dgm:t>
    </dgm:pt>
    <dgm:pt modelId="{B885D81A-7AC8-4C48-B067-C18345A67F58}" type="pres">
      <dgm:prSet presAssocID="{8AAF8865-04D4-4CF8-AE3F-39221987F96D}" presName="Name0" presStyleCnt="0">
        <dgm:presLayoutVars>
          <dgm:chMax val="1"/>
          <dgm:dir/>
          <dgm:animLvl val="ctr"/>
          <dgm:resizeHandles val="exact"/>
        </dgm:presLayoutVars>
      </dgm:prSet>
      <dgm:spPr/>
    </dgm:pt>
    <dgm:pt modelId="{6204CA81-DCA3-4161-BFD7-14D6175ACB53}" type="pres">
      <dgm:prSet presAssocID="{CA537A5B-88FD-4E66-A137-F2812959192A}" presName="centerShape" presStyleLbl="node0" presStyleIdx="0" presStyleCnt="1"/>
      <dgm:spPr/>
    </dgm:pt>
    <dgm:pt modelId="{F53B7BF6-68F7-48D6-A6A6-E7E32C574396}" type="pres">
      <dgm:prSet presAssocID="{DC1E4192-793B-4922-AE50-5CD331E480E4}" presName="node" presStyleLbl="node1" presStyleIdx="0" presStyleCnt="4">
        <dgm:presLayoutVars>
          <dgm:bulletEnabled val="1"/>
        </dgm:presLayoutVars>
      </dgm:prSet>
      <dgm:spPr/>
    </dgm:pt>
    <dgm:pt modelId="{A9E883BA-A69C-4B82-BC2C-15CD2236BCB6}" type="pres">
      <dgm:prSet presAssocID="{DC1E4192-793B-4922-AE50-5CD331E480E4}" presName="dummy" presStyleCnt="0"/>
      <dgm:spPr/>
    </dgm:pt>
    <dgm:pt modelId="{E6CE3BEC-314C-4A8A-974F-6C0DDF971C23}" type="pres">
      <dgm:prSet presAssocID="{5F4EC3C1-E0BD-4A0F-A25F-DB97315E567B}" presName="sibTrans" presStyleLbl="sibTrans2D1" presStyleIdx="0" presStyleCnt="4"/>
      <dgm:spPr/>
    </dgm:pt>
    <dgm:pt modelId="{D004E8E0-751A-4466-B25B-0207FDF8820C}" type="pres">
      <dgm:prSet presAssocID="{B5446E1C-AB39-4BA0-AB1A-9F9A27AC8876}" presName="node" presStyleLbl="node1" presStyleIdx="1" presStyleCnt="4">
        <dgm:presLayoutVars>
          <dgm:bulletEnabled val="1"/>
        </dgm:presLayoutVars>
      </dgm:prSet>
      <dgm:spPr/>
    </dgm:pt>
    <dgm:pt modelId="{7E0E13D8-4C7C-4575-A85F-ADD1AA152FE6}" type="pres">
      <dgm:prSet presAssocID="{B5446E1C-AB39-4BA0-AB1A-9F9A27AC8876}" presName="dummy" presStyleCnt="0"/>
      <dgm:spPr/>
    </dgm:pt>
    <dgm:pt modelId="{5946EE39-0E96-44F2-B895-61240D4A1638}" type="pres">
      <dgm:prSet presAssocID="{94E300B7-1C24-4A8B-8FE8-F865882D6078}" presName="sibTrans" presStyleLbl="sibTrans2D1" presStyleIdx="1" presStyleCnt="4"/>
      <dgm:spPr/>
    </dgm:pt>
    <dgm:pt modelId="{4A3ACC34-C561-4EB8-81C6-AB529B4EEBCC}" type="pres">
      <dgm:prSet presAssocID="{FE8D684B-E2F3-4011-B57C-5E0EFEBBC76A}" presName="node" presStyleLbl="node1" presStyleIdx="2" presStyleCnt="4">
        <dgm:presLayoutVars>
          <dgm:bulletEnabled val="1"/>
        </dgm:presLayoutVars>
      </dgm:prSet>
      <dgm:spPr/>
    </dgm:pt>
    <dgm:pt modelId="{C2B0125E-2E23-4BDE-A6E3-902C0C7C003C}" type="pres">
      <dgm:prSet presAssocID="{FE8D684B-E2F3-4011-B57C-5E0EFEBBC76A}" presName="dummy" presStyleCnt="0"/>
      <dgm:spPr/>
    </dgm:pt>
    <dgm:pt modelId="{EBCB5937-72B3-43BE-A2D7-B88A3E31B3E6}" type="pres">
      <dgm:prSet presAssocID="{20CD644A-6F57-4850-9EAB-5417CAD86B8F}" presName="sibTrans" presStyleLbl="sibTrans2D1" presStyleIdx="2" presStyleCnt="4"/>
      <dgm:spPr/>
    </dgm:pt>
    <dgm:pt modelId="{17EE4552-3A2C-4507-A6E3-D713A73E0533}" type="pres">
      <dgm:prSet presAssocID="{D21AA867-451A-48FD-882E-B8B07F10078C}" presName="node" presStyleLbl="node1" presStyleIdx="3" presStyleCnt="4">
        <dgm:presLayoutVars>
          <dgm:bulletEnabled val="1"/>
        </dgm:presLayoutVars>
      </dgm:prSet>
      <dgm:spPr/>
    </dgm:pt>
    <dgm:pt modelId="{902EC410-BE61-4123-BFA1-6D6ADA50D967}" type="pres">
      <dgm:prSet presAssocID="{D21AA867-451A-48FD-882E-B8B07F10078C}" presName="dummy" presStyleCnt="0"/>
      <dgm:spPr/>
    </dgm:pt>
    <dgm:pt modelId="{4373C6EC-835C-4A79-B6D0-DD542842C1AF}" type="pres">
      <dgm:prSet presAssocID="{95F7DF96-03CA-4BF7-AB02-A62919D323AA}" presName="sibTrans" presStyleLbl="sibTrans2D1" presStyleIdx="3" presStyleCnt="4"/>
      <dgm:spPr/>
    </dgm:pt>
  </dgm:ptLst>
  <dgm:cxnLst>
    <dgm:cxn modelId="{FC98CF24-F5B4-4AE0-B426-E176BD70A22C}" type="presOf" srcId="{5F4EC3C1-E0BD-4A0F-A25F-DB97315E567B}" destId="{E6CE3BEC-314C-4A8A-974F-6C0DDF971C23}" srcOrd="0" destOrd="0" presId="urn:microsoft.com/office/officeart/2005/8/layout/radial6"/>
    <dgm:cxn modelId="{C078D427-1E8D-4FA3-B87D-A2F62E511742}" type="presOf" srcId="{D21AA867-451A-48FD-882E-B8B07F10078C}" destId="{17EE4552-3A2C-4507-A6E3-D713A73E0533}" srcOrd="0" destOrd="0" presId="urn:microsoft.com/office/officeart/2005/8/layout/radial6"/>
    <dgm:cxn modelId="{D0EBFC3E-B440-42C5-83C6-14F700DCA653}" type="presOf" srcId="{20CD644A-6F57-4850-9EAB-5417CAD86B8F}" destId="{EBCB5937-72B3-43BE-A2D7-B88A3E31B3E6}" srcOrd="0" destOrd="0" presId="urn:microsoft.com/office/officeart/2005/8/layout/radial6"/>
    <dgm:cxn modelId="{9154CA5F-CF49-4321-8D8D-92946D8DAC6F}" type="presOf" srcId="{94E300B7-1C24-4A8B-8FE8-F865882D6078}" destId="{5946EE39-0E96-44F2-B895-61240D4A1638}" srcOrd="0" destOrd="0" presId="urn:microsoft.com/office/officeart/2005/8/layout/radial6"/>
    <dgm:cxn modelId="{A9204A75-6F43-4BF7-BCA0-C3EE612E9E91}" type="presOf" srcId="{DC1E4192-793B-4922-AE50-5CD331E480E4}" destId="{F53B7BF6-68F7-48D6-A6A6-E7E32C574396}" srcOrd="0" destOrd="0" presId="urn:microsoft.com/office/officeart/2005/8/layout/radial6"/>
    <dgm:cxn modelId="{A49CD290-971E-4C00-B572-DEB034189CDC}" type="presOf" srcId="{8AAF8865-04D4-4CF8-AE3F-39221987F96D}" destId="{B885D81A-7AC8-4C48-B067-C18345A67F58}" srcOrd="0" destOrd="0" presId="urn:microsoft.com/office/officeart/2005/8/layout/radial6"/>
    <dgm:cxn modelId="{75653F96-DABB-41E7-B364-32704ECFAB45}" srcId="{CA537A5B-88FD-4E66-A137-F2812959192A}" destId="{D21AA867-451A-48FD-882E-B8B07F10078C}" srcOrd="3" destOrd="0" parTransId="{B39503A8-8D91-475F-B8CA-CB83B4FB848A}" sibTransId="{95F7DF96-03CA-4BF7-AB02-A62919D323AA}"/>
    <dgm:cxn modelId="{6C48589E-1F42-4418-86E5-068BAB9E5DAB}" type="presOf" srcId="{FE8D684B-E2F3-4011-B57C-5E0EFEBBC76A}" destId="{4A3ACC34-C561-4EB8-81C6-AB529B4EEBCC}" srcOrd="0" destOrd="0" presId="urn:microsoft.com/office/officeart/2005/8/layout/radial6"/>
    <dgm:cxn modelId="{489F69A6-F7B2-41A3-8838-733556D41CA6}" type="presOf" srcId="{B5446E1C-AB39-4BA0-AB1A-9F9A27AC8876}" destId="{D004E8E0-751A-4466-B25B-0207FDF8820C}" srcOrd="0" destOrd="0" presId="urn:microsoft.com/office/officeart/2005/8/layout/radial6"/>
    <dgm:cxn modelId="{F7CEDCB6-1CE0-40BA-8942-ADDE19BEE1A9}" srcId="{CA537A5B-88FD-4E66-A137-F2812959192A}" destId="{B5446E1C-AB39-4BA0-AB1A-9F9A27AC8876}" srcOrd="1" destOrd="0" parTransId="{3124B7B8-4AF7-40B9-AEB9-96D0E95BFC0B}" sibTransId="{94E300B7-1C24-4A8B-8FE8-F865882D6078}"/>
    <dgm:cxn modelId="{36C54CBF-1F5C-4565-985F-2BAD4C981120}" type="presOf" srcId="{95F7DF96-03CA-4BF7-AB02-A62919D323AA}" destId="{4373C6EC-835C-4A79-B6D0-DD542842C1AF}" srcOrd="0" destOrd="0" presId="urn:microsoft.com/office/officeart/2005/8/layout/radial6"/>
    <dgm:cxn modelId="{DAB8A3C1-8BE8-4ED3-9795-0B299F4FA5DF}" srcId="{CA537A5B-88FD-4E66-A137-F2812959192A}" destId="{FE8D684B-E2F3-4011-B57C-5E0EFEBBC76A}" srcOrd="2" destOrd="0" parTransId="{DDFB6C66-A57A-45A1-A627-77ED726E3823}" sibTransId="{20CD644A-6F57-4850-9EAB-5417CAD86B8F}"/>
    <dgm:cxn modelId="{A45C8EC4-E1DC-494D-87D7-A8DE49D70E29}" srcId="{CA537A5B-88FD-4E66-A137-F2812959192A}" destId="{DC1E4192-793B-4922-AE50-5CD331E480E4}" srcOrd="0" destOrd="0" parTransId="{5F2D850A-BF8F-44CE-9954-7907D2FF097C}" sibTransId="{5F4EC3C1-E0BD-4A0F-A25F-DB97315E567B}"/>
    <dgm:cxn modelId="{480C23DC-A095-48D2-83EF-D8759456744D}" srcId="{8AAF8865-04D4-4CF8-AE3F-39221987F96D}" destId="{CA537A5B-88FD-4E66-A137-F2812959192A}" srcOrd="0" destOrd="0" parTransId="{DF232A97-F3DA-4E9E-A375-4AE70497E766}" sibTransId="{9AF5D8E6-5AAF-49F7-BF0E-68C2C2C1922F}"/>
    <dgm:cxn modelId="{4D976AE1-5525-44C3-8497-224B82CD2705}" type="presOf" srcId="{CA537A5B-88FD-4E66-A137-F2812959192A}" destId="{6204CA81-DCA3-4161-BFD7-14D6175ACB53}" srcOrd="0" destOrd="0" presId="urn:microsoft.com/office/officeart/2005/8/layout/radial6"/>
    <dgm:cxn modelId="{F1552696-B58B-405D-A1C8-C622788872FE}" type="presParOf" srcId="{B885D81A-7AC8-4C48-B067-C18345A67F58}" destId="{6204CA81-DCA3-4161-BFD7-14D6175ACB53}" srcOrd="0" destOrd="0" presId="urn:microsoft.com/office/officeart/2005/8/layout/radial6"/>
    <dgm:cxn modelId="{F0D5D25A-B89B-4F5D-9FB3-9D95C4794E51}" type="presParOf" srcId="{B885D81A-7AC8-4C48-B067-C18345A67F58}" destId="{F53B7BF6-68F7-48D6-A6A6-E7E32C574396}" srcOrd="1" destOrd="0" presId="urn:microsoft.com/office/officeart/2005/8/layout/radial6"/>
    <dgm:cxn modelId="{827D9C08-9D9D-4AC6-8A19-1A79D41BA760}" type="presParOf" srcId="{B885D81A-7AC8-4C48-B067-C18345A67F58}" destId="{A9E883BA-A69C-4B82-BC2C-15CD2236BCB6}" srcOrd="2" destOrd="0" presId="urn:microsoft.com/office/officeart/2005/8/layout/radial6"/>
    <dgm:cxn modelId="{C0ECE14C-7527-49A0-A24A-86466C036291}" type="presParOf" srcId="{B885D81A-7AC8-4C48-B067-C18345A67F58}" destId="{E6CE3BEC-314C-4A8A-974F-6C0DDF971C23}" srcOrd="3" destOrd="0" presId="urn:microsoft.com/office/officeart/2005/8/layout/radial6"/>
    <dgm:cxn modelId="{5FDB219B-9746-47BA-AECF-23337AEF9435}" type="presParOf" srcId="{B885D81A-7AC8-4C48-B067-C18345A67F58}" destId="{D004E8E0-751A-4466-B25B-0207FDF8820C}" srcOrd="4" destOrd="0" presId="urn:microsoft.com/office/officeart/2005/8/layout/radial6"/>
    <dgm:cxn modelId="{543104A9-88B3-4885-9D14-0F22CAFC1389}" type="presParOf" srcId="{B885D81A-7AC8-4C48-B067-C18345A67F58}" destId="{7E0E13D8-4C7C-4575-A85F-ADD1AA152FE6}" srcOrd="5" destOrd="0" presId="urn:microsoft.com/office/officeart/2005/8/layout/radial6"/>
    <dgm:cxn modelId="{9C56C7DB-DF17-4D9F-BDB8-E27CF67436D7}" type="presParOf" srcId="{B885D81A-7AC8-4C48-B067-C18345A67F58}" destId="{5946EE39-0E96-44F2-B895-61240D4A1638}" srcOrd="6" destOrd="0" presId="urn:microsoft.com/office/officeart/2005/8/layout/radial6"/>
    <dgm:cxn modelId="{3EA2E505-062D-42ED-AFAC-4B0EFFDE75A2}" type="presParOf" srcId="{B885D81A-7AC8-4C48-B067-C18345A67F58}" destId="{4A3ACC34-C561-4EB8-81C6-AB529B4EEBCC}" srcOrd="7" destOrd="0" presId="urn:microsoft.com/office/officeart/2005/8/layout/radial6"/>
    <dgm:cxn modelId="{E91CCB9C-2B7E-4FC5-B36C-91798D567BF5}" type="presParOf" srcId="{B885D81A-7AC8-4C48-B067-C18345A67F58}" destId="{C2B0125E-2E23-4BDE-A6E3-902C0C7C003C}" srcOrd="8" destOrd="0" presId="urn:microsoft.com/office/officeart/2005/8/layout/radial6"/>
    <dgm:cxn modelId="{48AF9C5D-A1D2-41FC-95DB-7F649F9C5D7A}" type="presParOf" srcId="{B885D81A-7AC8-4C48-B067-C18345A67F58}" destId="{EBCB5937-72B3-43BE-A2D7-B88A3E31B3E6}" srcOrd="9" destOrd="0" presId="urn:microsoft.com/office/officeart/2005/8/layout/radial6"/>
    <dgm:cxn modelId="{25C0F32C-831B-4BDE-94F6-2A0CC67A2BB2}" type="presParOf" srcId="{B885D81A-7AC8-4C48-B067-C18345A67F58}" destId="{17EE4552-3A2C-4507-A6E3-D713A73E0533}" srcOrd="10" destOrd="0" presId="urn:microsoft.com/office/officeart/2005/8/layout/radial6"/>
    <dgm:cxn modelId="{76F03472-6963-40C7-BF92-399761A43FEA}" type="presParOf" srcId="{B885D81A-7AC8-4C48-B067-C18345A67F58}" destId="{902EC410-BE61-4123-BFA1-6D6ADA50D967}" srcOrd="11" destOrd="0" presId="urn:microsoft.com/office/officeart/2005/8/layout/radial6"/>
    <dgm:cxn modelId="{79970423-3F45-40FF-B223-A9F965ABE085}" type="presParOf" srcId="{B885D81A-7AC8-4C48-B067-C18345A67F58}" destId="{4373C6EC-835C-4A79-B6D0-DD542842C1AF}"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3C6EC-835C-4A79-B6D0-DD542842C1AF}">
      <dsp:nvSpPr>
        <dsp:cNvPr id="0" name=""/>
        <dsp:cNvSpPr/>
      </dsp:nvSpPr>
      <dsp:spPr>
        <a:xfrm>
          <a:off x="685445" y="708291"/>
          <a:ext cx="4566083" cy="4566083"/>
        </a:xfrm>
        <a:prstGeom prst="blockArc">
          <a:avLst>
            <a:gd name="adj1" fmla="val 10800000"/>
            <a:gd name="adj2" fmla="val 16200000"/>
            <a:gd name="adj3" fmla="val 464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EBCB5937-72B3-43BE-A2D7-B88A3E31B3E6}">
      <dsp:nvSpPr>
        <dsp:cNvPr id="0" name=""/>
        <dsp:cNvSpPr/>
      </dsp:nvSpPr>
      <dsp:spPr>
        <a:xfrm>
          <a:off x="685445" y="708291"/>
          <a:ext cx="4566083" cy="4566083"/>
        </a:xfrm>
        <a:prstGeom prst="blockArc">
          <a:avLst>
            <a:gd name="adj1" fmla="val 5400000"/>
            <a:gd name="adj2" fmla="val 10800000"/>
            <a:gd name="adj3" fmla="val 464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5946EE39-0E96-44F2-B895-61240D4A1638}">
      <dsp:nvSpPr>
        <dsp:cNvPr id="0" name=""/>
        <dsp:cNvSpPr/>
      </dsp:nvSpPr>
      <dsp:spPr>
        <a:xfrm>
          <a:off x="685445" y="708291"/>
          <a:ext cx="4566083" cy="4566083"/>
        </a:xfrm>
        <a:prstGeom prst="blockArc">
          <a:avLst>
            <a:gd name="adj1" fmla="val 0"/>
            <a:gd name="adj2" fmla="val 5400000"/>
            <a:gd name="adj3" fmla="val 464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E6CE3BEC-314C-4A8A-974F-6C0DDF971C23}">
      <dsp:nvSpPr>
        <dsp:cNvPr id="0" name=""/>
        <dsp:cNvSpPr/>
      </dsp:nvSpPr>
      <dsp:spPr>
        <a:xfrm>
          <a:off x="685445" y="708291"/>
          <a:ext cx="4566083" cy="4566083"/>
        </a:xfrm>
        <a:prstGeom prst="blockArc">
          <a:avLst>
            <a:gd name="adj1" fmla="val 16200000"/>
            <a:gd name="adj2" fmla="val 0"/>
            <a:gd name="adj3" fmla="val 464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sp>
    <dsp:sp modelId="{6204CA81-DCA3-4161-BFD7-14D6175ACB53}">
      <dsp:nvSpPr>
        <dsp:cNvPr id="0" name=""/>
        <dsp:cNvSpPr/>
      </dsp:nvSpPr>
      <dsp:spPr>
        <a:xfrm>
          <a:off x="1917631" y="1940477"/>
          <a:ext cx="2101711" cy="2101711"/>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b="1" kern="1200" dirty="0"/>
            <a:t>Writing </a:t>
          </a:r>
          <a:endParaRPr lang="zh-CN" altLang="en-US" sz="3200" b="1" kern="1200" dirty="0"/>
        </a:p>
      </dsp:txBody>
      <dsp:txXfrm>
        <a:off x="2225419" y="2248265"/>
        <a:ext cx="1486135" cy="1486135"/>
      </dsp:txXfrm>
    </dsp:sp>
    <dsp:sp modelId="{F53B7BF6-68F7-48D6-A6A6-E7E32C574396}">
      <dsp:nvSpPr>
        <dsp:cNvPr id="0" name=""/>
        <dsp:cNvSpPr/>
      </dsp:nvSpPr>
      <dsp:spPr>
        <a:xfrm>
          <a:off x="2232887" y="25655"/>
          <a:ext cx="1471198" cy="14711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Creating</a:t>
          </a:r>
          <a:r>
            <a:rPr lang="en-US" altLang="zh-CN" sz="1800" kern="1200" dirty="0"/>
            <a:t> </a:t>
          </a:r>
          <a:endParaRPr lang="zh-CN" altLang="en-US" sz="1800" kern="1200" dirty="0"/>
        </a:p>
      </dsp:txBody>
      <dsp:txXfrm>
        <a:off x="2448339" y="241107"/>
        <a:ext cx="1040294" cy="1040294"/>
      </dsp:txXfrm>
    </dsp:sp>
    <dsp:sp modelId="{D004E8E0-751A-4466-B25B-0207FDF8820C}">
      <dsp:nvSpPr>
        <dsp:cNvPr id="0" name=""/>
        <dsp:cNvSpPr/>
      </dsp:nvSpPr>
      <dsp:spPr>
        <a:xfrm>
          <a:off x="4462966" y="2255733"/>
          <a:ext cx="1471198" cy="14711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Revising</a:t>
          </a:r>
          <a:r>
            <a:rPr lang="en-US" altLang="zh-CN" sz="1800" kern="1200" dirty="0"/>
            <a:t> </a:t>
          </a:r>
          <a:endParaRPr lang="zh-CN" altLang="en-US" sz="1800" kern="1200" dirty="0"/>
        </a:p>
      </dsp:txBody>
      <dsp:txXfrm>
        <a:off x="4678418" y="2471185"/>
        <a:ext cx="1040294" cy="1040294"/>
      </dsp:txXfrm>
    </dsp:sp>
    <dsp:sp modelId="{4A3ACC34-C561-4EB8-81C6-AB529B4EEBCC}">
      <dsp:nvSpPr>
        <dsp:cNvPr id="0" name=""/>
        <dsp:cNvSpPr/>
      </dsp:nvSpPr>
      <dsp:spPr>
        <a:xfrm>
          <a:off x="2232887" y="4485812"/>
          <a:ext cx="1471198" cy="14711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Drafting</a:t>
          </a:r>
          <a:r>
            <a:rPr lang="en-US" altLang="zh-CN" sz="1800" kern="1200" dirty="0"/>
            <a:t> </a:t>
          </a:r>
          <a:endParaRPr lang="zh-CN" altLang="en-US" sz="1800" kern="1200" dirty="0"/>
        </a:p>
      </dsp:txBody>
      <dsp:txXfrm>
        <a:off x="2448339" y="4701264"/>
        <a:ext cx="1040294" cy="1040294"/>
      </dsp:txXfrm>
    </dsp:sp>
    <dsp:sp modelId="{17EE4552-3A2C-4507-A6E3-D713A73E0533}">
      <dsp:nvSpPr>
        <dsp:cNvPr id="0" name=""/>
        <dsp:cNvSpPr/>
      </dsp:nvSpPr>
      <dsp:spPr>
        <a:xfrm>
          <a:off x="2809" y="2255733"/>
          <a:ext cx="1471198" cy="14711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Outlining </a:t>
          </a:r>
          <a:endParaRPr lang="zh-CN" altLang="en-US" sz="1800" b="1" kern="1200" dirty="0"/>
        </a:p>
      </dsp:txBody>
      <dsp:txXfrm>
        <a:off x="218261" y="2471185"/>
        <a:ext cx="1040294" cy="104029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E5933-BEF3-493F-96AD-B08B19AC0CDB}" type="datetimeFigureOut">
              <a:rPr lang="en-US" smtClean="0"/>
              <a:t>9/22/2019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1C13D-30A2-4632-9243-E313E18F41C5}" type="slidenum">
              <a:rPr lang="en-US" smtClean="0"/>
              <a:t>‹#›</a:t>
            </a:fld>
            <a:endParaRPr lang="en-US"/>
          </a:p>
        </p:txBody>
      </p:sp>
    </p:spTree>
    <p:extLst>
      <p:ext uri="{BB962C8B-B14F-4D97-AF65-F5344CB8AC3E}">
        <p14:creationId xmlns:p14="http://schemas.microsoft.com/office/powerpoint/2010/main" val="69358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eb2.uvcs.uvic.ca/encomium/writingdemo/wa/unit1/u1_l1b_a.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Source: </a:t>
            </a:r>
            <a:r>
              <a:rPr lang="en-GB" altLang="zh-CN" dirty="0">
                <a:hlinkClick r:id="rId3"/>
              </a:rPr>
              <a:t>https://web2.uvcs.uvic.ca/encomium/writingdemo/wa/unit1/u1_l1b_a.htm</a:t>
            </a:r>
            <a:r>
              <a:rPr lang="en-GB" altLang="zh-CN" dirty="0"/>
              <a:t> </a:t>
            </a:r>
            <a:endParaRPr lang="zh-CN" altLang="en-US" dirty="0"/>
          </a:p>
        </p:txBody>
      </p:sp>
      <p:sp>
        <p:nvSpPr>
          <p:cNvPr id="4" name="Slide Number Placeholder 3"/>
          <p:cNvSpPr>
            <a:spLocks noGrp="1"/>
          </p:cNvSpPr>
          <p:nvPr>
            <p:ph type="sldNum" sz="quarter" idx="10"/>
          </p:nvPr>
        </p:nvSpPr>
        <p:spPr/>
        <p:txBody>
          <a:bodyPr/>
          <a:lstStyle/>
          <a:p>
            <a:fld id="{A3F5DD6E-B23C-4048-A4ED-6DBBF478F61D}" type="slidenum">
              <a:rPr lang="en-AU" smtClean="0"/>
              <a:t>27</a:t>
            </a:fld>
            <a:endParaRPr lang="en-AU" dirty="0"/>
          </a:p>
        </p:txBody>
      </p:sp>
    </p:spTree>
    <p:extLst>
      <p:ext uri="{BB962C8B-B14F-4D97-AF65-F5344CB8AC3E}">
        <p14:creationId xmlns:p14="http://schemas.microsoft.com/office/powerpoint/2010/main" val="1090343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t>31</a:t>
            </a:fld>
            <a:endParaRPr lang="en-AU" dirty="0"/>
          </a:p>
        </p:txBody>
      </p:sp>
    </p:spTree>
    <p:extLst>
      <p:ext uri="{BB962C8B-B14F-4D97-AF65-F5344CB8AC3E}">
        <p14:creationId xmlns:p14="http://schemas.microsoft.com/office/powerpoint/2010/main" val="248026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t>32</a:t>
            </a:fld>
            <a:endParaRPr lang="en-AU" dirty="0"/>
          </a:p>
        </p:txBody>
      </p:sp>
    </p:spTree>
    <p:extLst>
      <p:ext uri="{BB962C8B-B14F-4D97-AF65-F5344CB8AC3E}">
        <p14:creationId xmlns:p14="http://schemas.microsoft.com/office/powerpoint/2010/main" val="73672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t>33</a:t>
            </a:fld>
            <a:endParaRPr lang="en-AU" dirty="0"/>
          </a:p>
        </p:txBody>
      </p:sp>
    </p:spTree>
    <p:extLst>
      <p:ext uri="{BB962C8B-B14F-4D97-AF65-F5344CB8AC3E}">
        <p14:creationId xmlns:p14="http://schemas.microsoft.com/office/powerpoint/2010/main" val="282010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t>34</a:t>
            </a:fld>
            <a:endParaRPr lang="en-AU" dirty="0"/>
          </a:p>
        </p:txBody>
      </p:sp>
    </p:spTree>
    <p:extLst>
      <p:ext uri="{BB962C8B-B14F-4D97-AF65-F5344CB8AC3E}">
        <p14:creationId xmlns:p14="http://schemas.microsoft.com/office/powerpoint/2010/main" val="197372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3F5DD6E-B23C-4048-A4ED-6DBBF478F61D}" type="slidenum">
              <a:rPr lang="en-AU" smtClean="0"/>
              <a:t>35</a:t>
            </a:fld>
            <a:endParaRPr lang="en-AU" dirty="0"/>
          </a:p>
        </p:txBody>
      </p:sp>
    </p:spTree>
    <p:extLst>
      <p:ext uri="{BB962C8B-B14F-4D97-AF65-F5344CB8AC3E}">
        <p14:creationId xmlns:p14="http://schemas.microsoft.com/office/powerpoint/2010/main" val="206299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D6223-4BD9-402E-8868-54D09A7091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7D5D14-4BE6-4578-BE4C-A19F09B89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868BA3-8D4F-41D1-BDD8-A40D387905E1}"/>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9547B966-814B-4051-A00E-7ECD026CA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12FE5A-D534-4E89-8DC1-06D15E3BE44C}"/>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402290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EE879-DCA6-42DE-A7F4-8FC544A725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EF6A65-35C5-4A5B-BA24-A111B63D62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537A1D-D101-495C-8789-A26C38F2F1CD}"/>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75941176-90E1-494D-B9A1-DE79E9794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3EC295-C560-40F4-A6DF-2415A538CB99}"/>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292788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0C62F4-A55F-47FA-A116-E9C4794AB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B4D2AD-4AD5-404A-9C07-1F0CCB9F54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3C0BDD-D1D8-42DB-8002-66E7C5B3AE37}"/>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48299BD2-A251-409D-A609-E159C23346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A2A8EC-BB26-48A3-BDDC-AC0B43406EC9}"/>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172538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A462D-0B90-45E3-9999-932D702971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6B341D-E0D1-4BDE-901B-8EE9817F01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EEEDB1-436C-45C1-887E-975302A09A8C}"/>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44806241-BC8B-4B69-AC7B-15529D4A7D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59B363-6F4F-46D8-B767-EFB4E475759F}"/>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300528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3387B-C78A-4481-8760-BF8F270EB4F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72AC89-821F-4F5A-8719-E68CCEF56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B0A33C-8ED3-431A-9DAC-F180FE1FCC70}"/>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D596C189-642F-4190-9D8D-66FC9CB8B8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09BD99-4455-4B66-9854-D84931CE459E}"/>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7458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FF791-A5FE-46BC-A16C-AC813082CE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F2FB60-AEBA-429D-BBC1-F7214AD61CC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86A2C9-70B4-4BCC-B315-5E7D7DF33CD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37B3224-0D64-4432-8D8C-2E394AD11CA1}"/>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6" name="页脚占位符 5">
            <a:extLst>
              <a:ext uri="{FF2B5EF4-FFF2-40B4-BE49-F238E27FC236}">
                <a16:creationId xmlns:a16="http://schemas.microsoft.com/office/drawing/2014/main" id="{06E8F52B-8C53-4E05-AFA7-704A1840E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C14B87-6D91-48F2-8044-508E699A7B13}"/>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111550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D065-11ED-423B-9294-4FB90B5C62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539A326-D4DE-4538-93E0-514815A0D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115681-19A1-4034-BE49-E086E2E7DF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B7617F-BE51-42E1-A91C-091B585D0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58B544-047C-4146-B785-AF348D76D4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DB0CF5-9899-4859-9734-3BA914C819F2}"/>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8" name="页脚占位符 7">
            <a:extLst>
              <a:ext uri="{FF2B5EF4-FFF2-40B4-BE49-F238E27FC236}">
                <a16:creationId xmlns:a16="http://schemas.microsoft.com/office/drawing/2014/main" id="{ACA11C63-AA7C-4BC3-A5F0-6EE9E4AE90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3362AD-6929-457F-A452-4270098C5BBF}"/>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85284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C12C3-0172-41F6-A70B-1958665059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51E882-B641-4E25-823B-BAA0CECBD96F}"/>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4" name="页脚占位符 3">
            <a:extLst>
              <a:ext uri="{FF2B5EF4-FFF2-40B4-BE49-F238E27FC236}">
                <a16:creationId xmlns:a16="http://schemas.microsoft.com/office/drawing/2014/main" id="{ACDBC9AE-DB21-4A89-A561-9CCDA922F4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880A0F-5E22-4E5D-BD2E-A91A1321C5B1}"/>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2343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15FACA-D836-42A2-B710-0A4D47FF190E}"/>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3" name="页脚占位符 2">
            <a:extLst>
              <a:ext uri="{FF2B5EF4-FFF2-40B4-BE49-F238E27FC236}">
                <a16:creationId xmlns:a16="http://schemas.microsoft.com/office/drawing/2014/main" id="{B89FC953-8FDD-455C-9060-181B0DDAAD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F1E502-04C4-44AF-A712-76A0C6F1A33D}"/>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369794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6E2E9-F660-4799-B32D-80FF33813C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6BF8C1-3185-43A8-B4A7-CDF48C84F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38BF56-BCB2-48D5-BF1C-37FA23FAD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899D2-2453-4624-86F7-4A9DD76EB835}"/>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6" name="页脚占位符 5">
            <a:extLst>
              <a:ext uri="{FF2B5EF4-FFF2-40B4-BE49-F238E27FC236}">
                <a16:creationId xmlns:a16="http://schemas.microsoft.com/office/drawing/2014/main" id="{CC9247C2-000D-447B-BAFA-7471E59638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A93939-B826-4C60-9A2C-52A0DC1BCE84}"/>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44128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9666A-D49C-4B5E-8270-A71FBF4BDE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781591-9F5C-4C17-8BC7-CC85B05DE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86EAD1-FC26-451C-8445-A50C45503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2F5421-A0F4-4A65-A073-D75BB3052D3E}"/>
              </a:ext>
            </a:extLst>
          </p:cNvPr>
          <p:cNvSpPr>
            <a:spLocks noGrp="1"/>
          </p:cNvSpPr>
          <p:nvPr>
            <p:ph type="dt" sz="half" idx="10"/>
          </p:nvPr>
        </p:nvSpPr>
        <p:spPr/>
        <p:txBody>
          <a:bodyPr/>
          <a:lstStyle/>
          <a:p>
            <a:fld id="{81957C53-D62E-4B3E-9561-BEC4B895ABC8}" type="datetimeFigureOut">
              <a:rPr lang="zh-CN" altLang="en-US" smtClean="0"/>
              <a:t>2019/9/22</a:t>
            </a:fld>
            <a:endParaRPr lang="zh-CN" altLang="en-US"/>
          </a:p>
        </p:txBody>
      </p:sp>
      <p:sp>
        <p:nvSpPr>
          <p:cNvPr id="6" name="页脚占位符 5">
            <a:extLst>
              <a:ext uri="{FF2B5EF4-FFF2-40B4-BE49-F238E27FC236}">
                <a16:creationId xmlns:a16="http://schemas.microsoft.com/office/drawing/2014/main" id="{6C8C6CFA-C90C-4B80-BB13-221373FCB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6E602A-C5B5-4171-BE33-D980BD90D32E}"/>
              </a:ext>
            </a:extLst>
          </p:cNvPr>
          <p:cNvSpPr>
            <a:spLocks noGrp="1"/>
          </p:cNvSpPr>
          <p:nvPr>
            <p:ph type="sldNum" sz="quarter" idx="12"/>
          </p:nvPr>
        </p:nvSpPr>
        <p:spPr/>
        <p:txBody>
          <a:body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19938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6E5FBE-5CB5-4899-9F84-95EC8AA29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C2E515-C812-4FB1-8355-5667FB2F2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E125DE-E4C4-47BD-B671-39A08CC5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57C53-D62E-4B3E-9561-BEC4B895ABC8}" type="datetimeFigureOut">
              <a:rPr lang="zh-CN" altLang="en-US" smtClean="0"/>
              <a:t>2019/9/22</a:t>
            </a:fld>
            <a:endParaRPr lang="zh-CN" altLang="en-US"/>
          </a:p>
        </p:txBody>
      </p:sp>
      <p:sp>
        <p:nvSpPr>
          <p:cNvPr id="5" name="页脚占位符 4">
            <a:extLst>
              <a:ext uri="{FF2B5EF4-FFF2-40B4-BE49-F238E27FC236}">
                <a16:creationId xmlns:a16="http://schemas.microsoft.com/office/drawing/2014/main" id="{8ABEEE15-E636-40DD-B70C-647547F79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3B061F-05E1-45E1-A324-54DD5184E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DB04C-8997-4665-A768-7A36412A8FA4}" type="slidenum">
              <a:rPr lang="zh-CN" altLang="en-US" smtClean="0"/>
              <a:t>‹#›</a:t>
            </a:fld>
            <a:endParaRPr lang="zh-CN" altLang="en-US"/>
          </a:p>
        </p:txBody>
      </p:sp>
    </p:spTree>
    <p:extLst>
      <p:ext uri="{BB962C8B-B14F-4D97-AF65-F5344CB8AC3E}">
        <p14:creationId xmlns:p14="http://schemas.microsoft.com/office/powerpoint/2010/main" val="343767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owll.massey.ac.nz/sample-assignments/sample-essay-1.ph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2DE44-695C-459B-B402-4EF7F00BBD29}"/>
              </a:ext>
            </a:extLst>
          </p:cNvPr>
          <p:cNvSpPr>
            <a:spLocks noGrp="1"/>
          </p:cNvSpPr>
          <p:nvPr>
            <p:ph type="ctrTitle"/>
          </p:nvPr>
        </p:nvSpPr>
        <p:spPr>
          <a:xfrm>
            <a:off x="1455574" y="-54767"/>
            <a:ext cx="9144000" cy="2387600"/>
          </a:xfrm>
        </p:spPr>
        <p:txBody>
          <a:bodyPr/>
          <a:lstStyle/>
          <a:p>
            <a:r>
              <a:rPr lang="en-US" altLang="zh-CN" b="1" dirty="0">
                <a:latin typeface="Calibri" panose="020F0502020204030204" pitchFamily="34" charset="0"/>
                <a:cs typeface="Calibri" panose="020F0502020204030204" pitchFamily="34" charset="0"/>
              </a:rPr>
              <a:t>Topic 4: The Process of Academic Writing</a:t>
            </a:r>
            <a:endParaRPr lang="zh-CN" altLang="en-US" b="1"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0803D730-318C-4798-BB88-AB4204BAD2CD}"/>
              </a:ext>
            </a:extLst>
          </p:cNvPr>
          <p:cNvSpPr>
            <a:spLocks noGrp="1"/>
          </p:cNvSpPr>
          <p:nvPr>
            <p:ph type="subTitle" idx="1"/>
          </p:nvPr>
        </p:nvSpPr>
        <p:spPr/>
        <p:txBody>
          <a:bodyPr/>
          <a:lstStyle/>
          <a:p>
            <a:endParaRPr lang="zh-CN" altLang="en-US" dirty="0"/>
          </a:p>
        </p:txBody>
      </p:sp>
      <p:pic>
        <p:nvPicPr>
          <p:cNvPr id="4" name="图片 3">
            <a:extLst>
              <a:ext uri="{FF2B5EF4-FFF2-40B4-BE49-F238E27FC236}">
                <a16:creationId xmlns:a16="http://schemas.microsoft.com/office/drawing/2014/main" id="{1DBDDF85-431C-4565-BC9A-3BA90462BF33}"/>
              </a:ext>
            </a:extLst>
          </p:cNvPr>
          <p:cNvPicPr>
            <a:picLocks noChangeAspect="1"/>
          </p:cNvPicPr>
          <p:nvPr/>
        </p:nvPicPr>
        <p:blipFill>
          <a:blip r:embed="rId2"/>
          <a:stretch>
            <a:fillRect/>
          </a:stretch>
        </p:blipFill>
        <p:spPr>
          <a:xfrm>
            <a:off x="1294383" y="2289763"/>
            <a:ext cx="9466382" cy="4102099"/>
          </a:xfrm>
          <a:prstGeom prst="rect">
            <a:avLst/>
          </a:prstGeom>
        </p:spPr>
      </p:pic>
    </p:spTree>
    <p:extLst>
      <p:ext uri="{BB962C8B-B14F-4D97-AF65-F5344CB8AC3E}">
        <p14:creationId xmlns:p14="http://schemas.microsoft.com/office/powerpoint/2010/main" val="395845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611AC-E6E8-4F65-91BB-340513B302E8}"/>
              </a:ext>
            </a:extLst>
          </p:cNvPr>
          <p:cNvSpPr>
            <a:spLocks noGrp="1"/>
          </p:cNvSpPr>
          <p:nvPr>
            <p:ph type="title"/>
          </p:nvPr>
        </p:nvSpPr>
        <p:spPr>
          <a:xfrm>
            <a:off x="838200" y="365125"/>
            <a:ext cx="10515600" cy="1325563"/>
          </a:xfrm>
        </p:spPr>
        <p:txBody>
          <a:bodyPr/>
          <a:lstStyle/>
          <a:p>
            <a:r>
              <a:rPr lang="en-US" altLang="zh-CN" b="1" dirty="0">
                <a:solidFill>
                  <a:srgbClr val="FF0000"/>
                </a:solidFill>
                <a:latin typeface="Calibri" panose="020F0502020204030204" pitchFamily="34" charset="0"/>
                <a:cs typeface="Calibri" panose="020F0502020204030204" pitchFamily="34" charset="0"/>
              </a:rPr>
              <a:t>Creating/Pre-Writing</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ADC0B5E0-74D9-433C-9C62-05ADC27983BD}"/>
              </a:ext>
            </a:extLst>
          </p:cNvPr>
          <p:cNvSpPr>
            <a:spLocks noGrp="1"/>
          </p:cNvSpPr>
          <p:nvPr>
            <p:ph idx="1"/>
          </p:nvPr>
        </p:nvSpPr>
        <p:spPr>
          <a:xfrm>
            <a:off x="838200" y="1480458"/>
            <a:ext cx="10515600" cy="5377542"/>
          </a:xfrm>
        </p:spPr>
        <p:txBody>
          <a:bodyPr>
            <a:normAutofit lnSpcReduction="10000"/>
          </a:bodyPr>
          <a:lstStyle/>
          <a:p>
            <a:pPr marL="457200" lvl="1" indent="0" algn="ctr">
              <a:lnSpc>
                <a:spcPct val="150000"/>
              </a:lnSpc>
              <a:buNone/>
            </a:pPr>
            <a:r>
              <a:rPr lang="en-US" sz="2800" dirty="0"/>
              <a:t>Brainstorm. </a:t>
            </a:r>
          </a:p>
          <a:p>
            <a:pPr marL="457200" lvl="1" indent="0" algn="ctr">
              <a:lnSpc>
                <a:spcPct val="150000"/>
              </a:lnSpc>
              <a:buNone/>
            </a:pPr>
            <a:r>
              <a:rPr lang="en-US" sz="2800" dirty="0"/>
              <a:t>Gather as many good and bad ideas, suggestions, examples, sentences, false starts, etc. as you can. </a:t>
            </a:r>
          </a:p>
          <a:p>
            <a:pPr marL="457200" lvl="1" indent="0" algn="ctr">
              <a:lnSpc>
                <a:spcPct val="150000"/>
              </a:lnSpc>
              <a:buNone/>
            </a:pPr>
            <a:r>
              <a:rPr lang="en-US" sz="2800" dirty="0"/>
              <a:t>Perhaps some friends can join in. </a:t>
            </a:r>
          </a:p>
          <a:p>
            <a:pPr marL="457200" lvl="1" indent="0" algn="ctr">
              <a:lnSpc>
                <a:spcPct val="150000"/>
              </a:lnSpc>
              <a:buNone/>
            </a:pPr>
            <a:r>
              <a:rPr lang="en-US" sz="2800" dirty="0"/>
              <a:t>Jot down everything that comes to mind, including material you are sure you will throw out. </a:t>
            </a:r>
          </a:p>
          <a:p>
            <a:pPr marL="457200" lvl="1" indent="0" algn="ctr">
              <a:lnSpc>
                <a:spcPct val="150000"/>
              </a:lnSpc>
              <a:buNone/>
            </a:pPr>
            <a:r>
              <a:rPr lang="en-US" sz="2800" dirty="0"/>
              <a:t>Be ready to keep adding to the list at odd moments as ideas continue to come to mind.</a:t>
            </a:r>
          </a:p>
          <a:p>
            <a:pPr marL="457200" lvl="1" indent="0" algn="ctr">
              <a:lnSpc>
                <a:spcPct val="150000"/>
              </a:lnSpc>
              <a:buNone/>
            </a:pP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2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6EE28-731F-4BC7-8089-1212746612D2}"/>
              </a:ext>
            </a:extLst>
          </p:cNvPr>
          <p:cNvSpPr>
            <a:spLocks noGrp="1"/>
          </p:cNvSpPr>
          <p:nvPr>
            <p:ph type="title"/>
          </p:nvPr>
        </p:nvSpPr>
        <p:spPr/>
        <p:txBody>
          <a:bodyPr/>
          <a:lstStyle/>
          <a:p>
            <a:r>
              <a:rPr lang="en-US" altLang="zh-CN" b="1" dirty="0">
                <a:solidFill>
                  <a:srgbClr val="FFC000"/>
                </a:solidFill>
                <a:latin typeface="Calibri" panose="020F0502020204030204" pitchFamily="34" charset="0"/>
                <a:cs typeface="Calibri" panose="020F0502020204030204" pitchFamily="34" charset="0"/>
              </a:rPr>
              <a:t>Outlining </a:t>
            </a:r>
            <a:endParaRPr lang="zh-CN" altLang="en-US" b="1" dirty="0">
              <a:solidFill>
                <a:srgbClr val="FFC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22C47C5-82E4-4BD9-A3BC-D695C63B9EBE}"/>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Write down the outline!</a:t>
            </a:r>
          </a:p>
          <a:p>
            <a:r>
              <a:rPr lang="en-US" altLang="zh-CN" dirty="0">
                <a:latin typeface="Calibri" panose="020F0502020204030204" pitchFamily="34" charset="0"/>
                <a:cs typeface="Calibri" panose="020F0502020204030204" pitchFamily="34" charset="0"/>
              </a:rPr>
              <a:t>Main point, sub-points, and major concrete supports </a:t>
            </a:r>
          </a:p>
          <a:p>
            <a:r>
              <a:rPr lang="en-US" altLang="zh-CN" dirty="0">
                <a:latin typeface="Calibri" panose="020F0502020204030204" pitchFamily="34" charset="0"/>
                <a:cs typeface="Calibri" panose="020F0502020204030204" pitchFamily="34" charset="0"/>
              </a:rPr>
              <a:t>Use bullet points or letters and numbers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445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6EE28-731F-4BC7-8089-1212746612D2}"/>
              </a:ext>
            </a:extLst>
          </p:cNvPr>
          <p:cNvSpPr>
            <a:spLocks noGrp="1"/>
          </p:cNvSpPr>
          <p:nvPr>
            <p:ph type="title"/>
          </p:nvPr>
        </p:nvSpPr>
        <p:spPr>
          <a:xfrm>
            <a:off x="838200" y="365126"/>
            <a:ext cx="10515600" cy="679904"/>
          </a:xfrm>
        </p:spPr>
        <p:txBody>
          <a:bodyPr>
            <a:normAutofit fontScale="90000"/>
          </a:bodyPr>
          <a:lstStyle/>
          <a:p>
            <a:r>
              <a:rPr lang="en-US" altLang="zh-CN" b="1" dirty="0">
                <a:solidFill>
                  <a:srgbClr val="FFC000"/>
                </a:solidFill>
                <a:latin typeface="Calibri" panose="020F0502020204030204" pitchFamily="34" charset="0"/>
                <a:cs typeface="Calibri" panose="020F0502020204030204" pitchFamily="34" charset="0"/>
              </a:rPr>
              <a:t>Outlining </a:t>
            </a:r>
            <a:endParaRPr lang="zh-CN" altLang="en-US" b="1" dirty="0">
              <a:solidFill>
                <a:srgbClr val="FFC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22C47C5-82E4-4BD9-A3BC-D695C63B9EBE}"/>
              </a:ext>
            </a:extLst>
          </p:cNvPr>
          <p:cNvSpPr>
            <a:spLocks noGrp="1"/>
          </p:cNvSpPr>
          <p:nvPr>
            <p:ph idx="1"/>
          </p:nvPr>
        </p:nvSpPr>
        <p:spPr>
          <a:xfrm>
            <a:off x="838200" y="1219200"/>
            <a:ext cx="10515600" cy="4957763"/>
          </a:xfrm>
        </p:spPr>
        <p:txBody>
          <a:bodyPr>
            <a:normAutofit fontScale="92500" lnSpcReduction="20000"/>
          </a:bodyPr>
          <a:lstStyle/>
          <a:p>
            <a:pPr marL="0" indent="0">
              <a:buNone/>
            </a:pPr>
            <a:r>
              <a:rPr lang="en-US" dirty="0"/>
              <a:t>For example, an outline for a five-paragraph essay on why I love my dog might have the following headings:</a:t>
            </a:r>
          </a:p>
          <a:p>
            <a:pPr marL="0" indent="0">
              <a:buNone/>
            </a:pPr>
            <a:endParaRPr lang="en-US" dirty="0"/>
          </a:p>
          <a:p>
            <a:r>
              <a:rPr lang="en-US" dirty="0"/>
              <a:t>I. INTRODUCTION</a:t>
            </a:r>
          </a:p>
          <a:p>
            <a:endParaRPr lang="en-US" dirty="0"/>
          </a:p>
          <a:p>
            <a:r>
              <a:rPr lang="en-US" dirty="0"/>
              <a:t>II. BODY PARAGRAPH 1: My Dog is a Good Companion</a:t>
            </a:r>
          </a:p>
          <a:p>
            <a:endParaRPr lang="en-US" dirty="0"/>
          </a:p>
          <a:p>
            <a:r>
              <a:rPr lang="en-US" dirty="0"/>
              <a:t>III. BODY PARAGRAPH 2: My Dog is Well-Behaved</a:t>
            </a:r>
          </a:p>
          <a:p>
            <a:endParaRPr lang="en-US" dirty="0"/>
          </a:p>
          <a:p>
            <a:r>
              <a:rPr lang="en-US" dirty="0"/>
              <a:t>IV. BODY PARAGRAPH 3: My Dog is Cute</a:t>
            </a:r>
          </a:p>
          <a:p>
            <a:endParaRPr lang="en-US" dirty="0"/>
          </a:p>
          <a:p>
            <a:r>
              <a:rPr lang="en-US" dirty="0"/>
              <a:t>V. CONCLUSION</a:t>
            </a:r>
          </a:p>
          <a:p>
            <a:pPr marL="0" indent="0">
              <a:buNone/>
            </a:pP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417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6EE28-731F-4BC7-8089-1212746612D2}"/>
              </a:ext>
            </a:extLst>
          </p:cNvPr>
          <p:cNvSpPr>
            <a:spLocks noGrp="1"/>
          </p:cNvSpPr>
          <p:nvPr>
            <p:ph type="title"/>
          </p:nvPr>
        </p:nvSpPr>
        <p:spPr>
          <a:xfrm>
            <a:off x="838200" y="365126"/>
            <a:ext cx="10515600" cy="679904"/>
          </a:xfrm>
        </p:spPr>
        <p:txBody>
          <a:bodyPr>
            <a:normAutofit fontScale="90000"/>
          </a:bodyPr>
          <a:lstStyle/>
          <a:p>
            <a:r>
              <a:rPr lang="en-US" altLang="zh-CN" b="1" dirty="0">
                <a:solidFill>
                  <a:srgbClr val="FFC000"/>
                </a:solidFill>
                <a:latin typeface="Calibri" panose="020F0502020204030204" pitchFamily="34" charset="0"/>
                <a:cs typeface="Calibri" panose="020F0502020204030204" pitchFamily="34" charset="0"/>
              </a:rPr>
              <a:t>Outlining </a:t>
            </a:r>
            <a:endParaRPr lang="zh-CN" altLang="en-US" b="1" dirty="0">
              <a:solidFill>
                <a:srgbClr val="FFC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22C47C5-82E4-4BD9-A3BC-D695C63B9EBE}"/>
              </a:ext>
            </a:extLst>
          </p:cNvPr>
          <p:cNvSpPr>
            <a:spLocks noGrp="1"/>
          </p:cNvSpPr>
          <p:nvPr>
            <p:ph idx="1"/>
          </p:nvPr>
        </p:nvSpPr>
        <p:spPr>
          <a:xfrm>
            <a:off x="838200" y="1219200"/>
            <a:ext cx="10515600" cy="4957763"/>
          </a:xfrm>
        </p:spPr>
        <p:txBody>
          <a:bodyPr>
            <a:normAutofit/>
          </a:bodyPr>
          <a:lstStyle/>
          <a:p>
            <a:pPr marL="0" indent="0">
              <a:buNone/>
            </a:pPr>
            <a:r>
              <a:rPr lang="en-US" dirty="0"/>
              <a:t>II. Body Paragraph 1: My Dog is a Good Companion</a:t>
            </a:r>
          </a:p>
          <a:p>
            <a:pPr marL="0" indent="0">
              <a:buNone/>
            </a:pPr>
            <a:endParaRPr lang="en-US" dirty="0"/>
          </a:p>
          <a:p>
            <a:pPr marL="0" indent="0">
              <a:buNone/>
            </a:pPr>
            <a:r>
              <a:rPr lang="en-US" dirty="0"/>
              <a:t>	A. My dog is fun</a:t>
            </a:r>
          </a:p>
          <a:p>
            <a:pPr marL="0" indent="0">
              <a:buNone/>
            </a:pPr>
            <a:r>
              <a:rPr lang="en-US" dirty="0"/>
              <a:t>		1. My dog likes to play	</a:t>
            </a:r>
          </a:p>
          <a:p>
            <a:pPr marL="0" indent="0">
              <a:buNone/>
            </a:pPr>
            <a:r>
              <a:rPr lang="en-US" dirty="0"/>
              <a:t>		2. My dog likes to go on walks</a:t>
            </a:r>
          </a:p>
          <a:p>
            <a:pPr marL="0" indent="0">
              <a:buNone/>
            </a:pPr>
            <a:endParaRPr lang="en-US" dirty="0"/>
          </a:p>
          <a:p>
            <a:pPr marL="0" indent="0">
              <a:buNone/>
            </a:pPr>
            <a:r>
              <a:rPr lang="en-US" dirty="0"/>
              <a:t>	B. My dog is friendly</a:t>
            </a:r>
          </a:p>
          <a:p>
            <a:pPr marL="0" indent="0">
              <a:buNone/>
            </a:pPr>
            <a:r>
              <a:rPr lang="en-US" dirty="0"/>
              <a:t>		1. My dog likes to cuddle</a:t>
            </a:r>
          </a:p>
          <a:p>
            <a:pPr marL="0" indent="0">
              <a:buNone/>
            </a:pPr>
            <a:r>
              <a:rPr lang="en-US" dirty="0"/>
              <a:t>		2. My dog likes people</a:t>
            </a:r>
          </a:p>
          <a:p>
            <a:pPr marL="0" indent="0">
              <a:buNone/>
            </a:pP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44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6EE28-731F-4BC7-8089-1212746612D2}"/>
              </a:ext>
            </a:extLst>
          </p:cNvPr>
          <p:cNvSpPr>
            <a:spLocks noGrp="1"/>
          </p:cNvSpPr>
          <p:nvPr>
            <p:ph type="title"/>
          </p:nvPr>
        </p:nvSpPr>
        <p:spPr>
          <a:xfrm>
            <a:off x="838200" y="365126"/>
            <a:ext cx="10515600" cy="679904"/>
          </a:xfrm>
        </p:spPr>
        <p:txBody>
          <a:bodyPr>
            <a:normAutofit fontScale="90000"/>
          </a:bodyPr>
          <a:lstStyle/>
          <a:p>
            <a:r>
              <a:rPr lang="en-US" altLang="zh-CN" b="1" dirty="0">
                <a:solidFill>
                  <a:srgbClr val="FFC000"/>
                </a:solidFill>
                <a:latin typeface="Calibri" panose="020F0502020204030204" pitchFamily="34" charset="0"/>
                <a:cs typeface="Calibri" panose="020F0502020204030204" pitchFamily="34" charset="0"/>
              </a:rPr>
              <a:t>Outlining </a:t>
            </a:r>
            <a:endParaRPr lang="zh-CN" altLang="en-US" b="1" dirty="0">
              <a:solidFill>
                <a:srgbClr val="FFC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22C47C5-82E4-4BD9-A3BC-D695C63B9EBE}"/>
              </a:ext>
            </a:extLst>
          </p:cNvPr>
          <p:cNvSpPr>
            <a:spLocks noGrp="1"/>
          </p:cNvSpPr>
          <p:nvPr>
            <p:ph idx="1"/>
          </p:nvPr>
        </p:nvSpPr>
        <p:spPr>
          <a:xfrm>
            <a:off x="838200" y="1219200"/>
            <a:ext cx="10515600" cy="4957763"/>
          </a:xfrm>
        </p:spPr>
        <p:txBody>
          <a:bodyPr>
            <a:normAutofit fontScale="92500"/>
          </a:bodyPr>
          <a:lstStyle/>
          <a:p>
            <a:pPr marL="0" indent="0">
              <a:buNone/>
            </a:pPr>
            <a:r>
              <a:rPr lang="en-US" dirty="0"/>
              <a:t>II. Body Paragraph 1: My Dog is a Good Companion</a:t>
            </a:r>
          </a:p>
          <a:p>
            <a:pPr marL="0" indent="0">
              <a:buNone/>
            </a:pPr>
            <a:endParaRPr lang="en-US" dirty="0"/>
          </a:p>
          <a:p>
            <a:pPr marL="0" indent="0" algn="just">
              <a:lnSpc>
                <a:spcPct val="150000"/>
              </a:lnSpc>
              <a:buNone/>
            </a:pPr>
            <a:r>
              <a:rPr lang="en-US" dirty="0"/>
              <a:t>Each of those ideas is then further explained through examples:  My dog is fun because he like to play and go on walks.  I know my dog is friendly since he enjoys cuddling and like people.  Even more detail could be added by including specific games my dog likes to play, behaviors that tell me he like to go on walks, and so.  The more detail you add, the easier it will be to write you paper later on!</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167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DA97F-7921-4145-BDEF-2C6E4921B069}"/>
              </a:ext>
            </a:extLst>
          </p:cNvPr>
          <p:cNvSpPr>
            <a:spLocks noGrp="1"/>
          </p:cNvSpPr>
          <p:nvPr>
            <p:ph type="title"/>
          </p:nvPr>
        </p:nvSpPr>
        <p:spPr/>
        <p:txBody>
          <a:bodyPr/>
          <a:lstStyle/>
          <a:p>
            <a:endParaRPr lang="zh-CN" altLang="en-US"/>
          </a:p>
        </p:txBody>
      </p:sp>
      <p:sp>
        <p:nvSpPr>
          <p:cNvPr id="7" name="内容占位符 6">
            <a:extLst>
              <a:ext uri="{FF2B5EF4-FFF2-40B4-BE49-F238E27FC236}">
                <a16:creationId xmlns:a16="http://schemas.microsoft.com/office/drawing/2014/main" id="{C2800FF6-F942-415D-9408-CB7AAE62D66C}"/>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55A4A649-AEA5-4367-8AAE-D78539D5F3C0}"/>
              </a:ext>
            </a:extLst>
          </p:cNvPr>
          <p:cNvPicPr>
            <a:picLocks noChangeAspect="1"/>
          </p:cNvPicPr>
          <p:nvPr/>
        </p:nvPicPr>
        <p:blipFill>
          <a:blip r:embed="rId2"/>
          <a:stretch>
            <a:fillRect/>
          </a:stretch>
        </p:blipFill>
        <p:spPr>
          <a:xfrm>
            <a:off x="742120" y="187135"/>
            <a:ext cx="4545497" cy="6804876"/>
          </a:xfrm>
          <a:prstGeom prst="rect">
            <a:avLst/>
          </a:prstGeom>
        </p:spPr>
      </p:pic>
      <p:pic>
        <p:nvPicPr>
          <p:cNvPr id="9" name="图片 8">
            <a:extLst>
              <a:ext uri="{FF2B5EF4-FFF2-40B4-BE49-F238E27FC236}">
                <a16:creationId xmlns:a16="http://schemas.microsoft.com/office/drawing/2014/main" id="{8B9AA854-0F64-4ECC-9AE5-27730281505B}"/>
              </a:ext>
            </a:extLst>
          </p:cNvPr>
          <p:cNvPicPr>
            <a:picLocks noChangeAspect="1"/>
          </p:cNvPicPr>
          <p:nvPr/>
        </p:nvPicPr>
        <p:blipFill>
          <a:blip r:embed="rId3"/>
          <a:stretch>
            <a:fillRect/>
          </a:stretch>
        </p:blipFill>
        <p:spPr>
          <a:xfrm>
            <a:off x="6255027" y="113422"/>
            <a:ext cx="5194853" cy="6631156"/>
          </a:xfrm>
          <a:prstGeom prst="rect">
            <a:avLst/>
          </a:prstGeom>
        </p:spPr>
      </p:pic>
    </p:spTree>
    <p:extLst>
      <p:ext uri="{BB962C8B-B14F-4D97-AF65-F5344CB8AC3E}">
        <p14:creationId xmlns:p14="http://schemas.microsoft.com/office/powerpoint/2010/main" val="254754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E77C3-7859-4DE8-848D-478721C43948}"/>
              </a:ext>
            </a:extLst>
          </p:cNvPr>
          <p:cNvSpPr>
            <a:spLocks noGrp="1"/>
          </p:cNvSpPr>
          <p:nvPr>
            <p:ph type="title"/>
          </p:nvPr>
        </p:nvSpPr>
        <p:spPr/>
        <p:txBody>
          <a:bodyPr/>
          <a:lstStyle/>
          <a:p>
            <a:r>
              <a:rPr lang="en-US" altLang="zh-CN" b="1" dirty="0">
                <a:solidFill>
                  <a:srgbClr val="00B050"/>
                </a:solidFill>
                <a:latin typeface="Calibri" panose="020F0502020204030204" pitchFamily="34" charset="0"/>
                <a:cs typeface="Calibri" panose="020F0502020204030204" pitchFamily="34" charset="0"/>
              </a:rPr>
              <a:t>Drafting </a:t>
            </a:r>
            <a:endParaRPr lang="zh-CN" altLang="en-US" b="1" dirty="0">
              <a:solidFill>
                <a:srgbClr val="00B05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35485F65-2705-4792-A1D3-FC77E8F73C19}"/>
              </a:ext>
            </a:extLst>
          </p:cNvPr>
          <p:cNvSpPr>
            <a:spLocks noGrp="1"/>
          </p:cNvSpPr>
          <p:nvPr>
            <p:ph idx="1"/>
          </p:nvPr>
        </p:nvSpPr>
        <p:spPr/>
        <p:txBody>
          <a:bodyPr/>
          <a:lstStyle/>
          <a:p>
            <a:pPr marL="0" indent="0" algn="ctr">
              <a:buNone/>
            </a:pPr>
            <a:r>
              <a:rPr lang="en-US" dirty="0"/>
              <a:t>“The first draft of anything is shit.” —Ernest Hemingway</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Drafting and redrafting is part of good writing practice</a:t>
            </a:r>
          </a:p>
          <a:p>
            <a:r>
              <a:rPr lang="en-US" altLang="zh-CN" dirty="0">
                <a:latin typeface="Calibri" panose="020F0502020204030204" pitchFamily="34" charset="0"/>
                <a:cs typeface="Calibri" panose="020F0502020204030204" pitchFamily="34" charset="0"/>
              </a:rPr>
              <a:t>Start drafting without procrastination</a:t>
            </a:r>
          </a:p>
          <a:p>
            <a:r>
              <a:rPr lang="en-US" altLang="zh-CN" dirty="0">
                <a:latin typeface="Calibri" panose="020F0502020204030204" pitchFamily="34" charset="0"/>
                <a:cs typeface="Calibri" panose="020F0502020204030204" pitchFamily="34" charset="0"/>
              </a:rPr>
              <a:t>Don’t worry about linguistic accuracy in the first/second draft</a:t>
            </a:r>
          </a:p>
          <a:p>
            <a:r>
              <a:rPr lang="en-US" altLang="zh-CN" dirty="0">
                <a:latin typeface="Calibri" panose="020F0502020204030204" pitchFamily="34" charset="0"/>
                <a:cs typeface="Calibri" panose="020F0502020204030204" pitchFamily="34" charset="0"/>
              </a:rPr>
              <a:t>Writer’s block is common</a:t>
            </a:r>
          </a:p>
          <a:p>
            <a:pPr lvl="1"/>
            <a:r>
              <a:rPr lang="en-US" altLang="zh-CN" dirty="0">
                <a:latin typeface="Calibri" panose="020F0502020204030204" pitchFamily="34" charset="0"/>
                <a:cs typeface="Calibri" panose="020F0502020204030204" pitchFamily="34" charset="0"/>
              </a:rPr>
              <a:t>Don’t blame yourself</a:t>
            </a:r>
          </a:p>
          <a:p>
            <a:pPr lvl="1"/>
            <a:r>
              <a:rPr lang="en-US" altLang="zh-CN" dirty="0">
                <a:latin typeface="Calibri" panose="020F0502020204030204" pitchFamily="34" charset="0"/>
                <a:cs typeface="Calibri" panose="020F0502020204030204" pitchFamily="34" charset="0"/>
              </a:rPr>
              <a:t>When it happens, put your draft aside for one or two days and resume writing</a:t>
            </a:r>
          </a:p>
          <a:p>
            <a:pPr lvl="1"/>
            <a:r>
              <a:rPr lang="en-US" altLang="zh-CN" dirty="0">
                <a:latin typeface="Calibri" panose="020F0502020204030204" pitchFamily="34" charset="0"/>
                <a:cs typeface="Calibri" panose="020F0502020204030204" pitchFamily="34" charset="0"/>
              </a:rPr>
              <a:t>Read others’ work to get inspirations </a:t>
            </a:r>
          </a:p>
          <a:p>
            <a:pPr lvl="1"/>
            <a:r>
              <a:rPr lang="en-US" altLang="zh-CN" dirty="0">
                <a:latin typeface="Calibri" panose="020F0502020204030204" pitchFamily="34" charset="0"/>
                <a:cs typeface="Calibri" panose="020F0502020204030204" pitchFamily="34" charset="0"/>
              </a:rPr>
              <a:t>Seek feedback from others (peers, friends, parents, e-pals, etc.)</a:t>
            </a:r>
          </a:p>
          <a:p>
            <a:pPr marL="457200" lvl="1" indent="0">
              <a:buNone/>
            </a:pP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661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FCC1C-10D4-4C80-8AA0-5A142D281A42}"/>
              </a:ext>
            </a:extLst>
          </p:cNvPr>
          <p:cNvSpPr>
            <a:spLocks noGrp="1"/>
          </p:cNvSpPr>
          <p:nvPr>
            <p:ph type="title"/>
          </p:nvPr>
        </p:nvSpPr>
        <p:spPr/>
        <p:txBody>
          <a:bodyPr/>
          <a:lstStyle/>
          <a:p>
            <a:r>
              <a:rPr lang="en-US" altLang="zh-CN" b="1" dirty="0">
                <a:solidFill>
                  <a:schemeClr val="accent1">
                    <a:lumMod val="60000"/>
                    <a:lumOff val="40000"/>
                  </a:schemeClr>
                </a:solidFill>
                <a:latin typeface="Calibri" panose="020F0502020204030204" pitchFamily="34" charset="0"/>
                <a:cs typeface="Calibri" panose="020F0502020204030204" pitchFamily="34" charset="0"/>
              </a:rPr>
              <a:t>Revising and polishing</a:t>
            </a:r>
            <a:endParaRPr lang="zh-CN" altLang="en-US" b="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B8ECA49C-D745-4D46-A01E-362CFAA3B280}"/>
              </a:ext>
            </a:extLst>
          </p:cNvPr>
          <p:cNvSpPr>
            <a:spLocks noGrp="1"/>
          </p:cNvSpPr>
          <p:nvPr>
            <p:ph idx="1"/>
          </p:nvPr>
        </p:nvSpPr>
        <p:spPr>
          <a:xfrm>
            <a:off x="838200" y="1825624"/>
            <a:ext cx="10515600" cy="5171523"/>
          </a:xfrm>
        </p:spPr>
        <p:txBody>
          <a:bodyPr>
            <a:normAutofit/>
          </a:bodyPr>
          <a:lstStyle/>
          <a:p>
            <a:r>
              <a:rPr lang="en-US" altLang="zh-CN" dirty="0">
                <a:latin typeface="Calibri" panose="020F0502020204030204" pitchFamily="34" charset="0"/>
                <a:cs typeface="Calibri" panose="020F0502020204030204" pitchFamily="34" charset="0"/>
              </a:rPr>
              <a:t>Content-based revision</a:t>
            </a:r>
          </a:p>
          <a:p>
            <a:r>
              <a:rPr lang="en-US" altLang="zh-CN" dirty="0">
                <a:latin typeface="Calibri" panose="020F0502020204030204" pitchFamily="34" charset="0"/>
                <a:cs typeface="Calibri" panose="020F0502020204030204" pitchFamily="34" charset="0"/>
              </a:rPr>
              <a:t>Is your writing logical and convincing?</a:t>
            </a:r>
          </a:p>
          <a:p>
            <a:r>
              <a:rPr lang="en-US" altLang="zh-CN" dirty="0">
                <a:latin typeface="Calibri" panose="020F0502020204030204" pitchFamily="34" charset="0"/>
                <a:cs typeface="Calibri" panose="020F0502020204030204" pitchFamily="34" charset="0"/>
              </a:rPr>
              <a:t>Does your draft written look acceptable to academics? </a:t>
            </a:r>
          </a:p>
          <a:p>
            <a:r>
              <a:rPr lang="en-US" altLang="zh-CN" dirty="0">
                <a:latin typeface="Calibri" panose="020F0502020204030204" pitchFamily="34" charset="0"/>
                <a:cs typeface="Calibri" panose="020F0502020204030204" pitchFamily="34" charset="0"/>
              </a:rPr>
              <a:t>Academic conventions are essential </a:t>
            </a:r>
          </a:p>
          <a:p>
            <a:pPr lvl="1"/>
            <a:r>
              <a:rPr lang="en-US" altLang="zh-CN" dirty="0">
                <a:latin typeface="Calibri" panose="020F0502020204030204" pitchFamily="34" charset="0"/>
                <a:cs typeface="Calibri" panose="020F0502020204030204" pitchFamily="34" charset="0"/>
              </a:rPr>
              <a:t>Linguistic accuracy</a:t>
            </a:r>
          </a:p>
          <a:p>
            <a:pPr lvl="1"/>
            <a:r>
              <a:rPr lang="en-US" altLang="zh-CN" dirty="0">
                <a:latin typeface="Calibri" panose="020F0502020204030204" pitchFamily="34" charset="0"/>
                <a:cs typeface="Calibri" panose="020F0502020204030204" pitchFamily="34" charset="0"/>
              </a:rPr>
              <a:t>Spelling, punctuation, formatting, referencing styles</a:t>
            </a:r>
          </a:p>
          <a:p>
            <a:r>
              <a:rPr lang="en-US" altLang="zh-CN" dirty="0">
                <a:latin typeface="Calibri" panose="020F0502020204030204" pitchFamily="34" charset="0"/>
                <a:cs typeface="Calibri" panose="020F0502020204030204" pitchFamily="34" charset="0"/>
              </a:rPr>
              <a:t>Tools and resources</a:t>
            </a:r>
          </a:p>
          <a:p>
            <a:pPr lvl="1"/>
            <a:r>
              <a:rPr lang="en-US" altLang="zh-CN" dirty="0">
                <a:latin typeface="Calibri" panose="020F0502020204030204" pitchFamily="34" charset="0"/>
                <a:cs typeface="Calibri" panose="020F0502020204030204" pitchFamily="34" charset="0"/>
              </a:rPr>
              <a:t>Spelling &amp; grammar check software</a:t>
            </a:r>
          </a:p>
          <a:p>
            <a:pPr lvl="1"/>
            <a:r>
              <a:rPr lang="en-US" altLang="zh-CN" dirty="0">
                <a:latin typeface="Calibri" panose="020F0502020204030204" pitchFamily="34" charset="0"/>
                <a:cs typeface="Calibri" panose="020F0502020204030204" pitchFamily="34" charset="0"/>
              </a:rPr>
              <a:t>Corpus (e.g., COCA)</a:t>
            </a:r>
          </a:p>
          <a:p>
            <a:pPr lvl="1"/>
            <a:r>
              <a:rPr lang="en-US" altLang="zh-CN" dirty="0">
                <a:latin typeface="Calibri" panose="020F0502020204030204" pitchFamily="34" charset="0"/>
                <a:cs typeface="Calibri" panose="020F0502020204030204" pitchFamily="34" charset="0"/>
              </a:rPr>
              <a:t>Monolingual (academic) dictionaries: Merriam-Webster, Longman, etc.</a:t>
            </a:r>
          </a:p>
          <a:p>
            <a:endParaRPr lang="en-US" altLang="zh-CN" dirty="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69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60000"/>
              <a:lumOff val="40000"/>
            </a:schemeClr>
          </a:solidFill>
        </p:spPr>
        <p:txBody>
          <a:bodyPr>
            <a:normAutofit/>
          </a:bodyPr>
          <a:lstStyle/>
          <a:p>
            <a:pPr algn="ctr"/>
            <a:r>
              <a:rPr lang="en-US" altLang="zh-CN" b="1" dirty="0">
                <a:solidFill>
                  <a:srgbClr val="FFFF00"/>
                </a:solidFill>
                <a:latin typeface="Calibri" panose="020F0502020204030204" pitchFamily="34" charset="0"/>
                <a:cs typeface="Calibri" panose="020F0502020204030204" pitchFamily="34" charset="0"/>
              </a:rPr>
              <a:t>Feedback</a:t>
            </a:r>
            <a:endParaRPr lang="zh-CN" altLang="en-US" b="1" dirty="0">
              <a:solidFill>
                <a:srgbClr val="FFFF00"/>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18</a:t>
            </a:fld>
            <a:endParaRPr lang="zh-CN" altLang="en-US"/>
          </a:p>
        </p:txBody>
      </p:sp>
      <p:sp>
        <p:nvSpPr>
          <p:cNvPr id="5" name="内容占位符 2">
            <a:extLst>
              <a:ext uri="{FF2B5EF4-FFF2-40B4-BE49-F238E27FC236}">
                <a16:creationId xmlns:a16="http://schemas.microsoft.com/office/drawing/2014/main" id="{325A9BD3-C23E-43BB-A4BE-53814071DCDF}"/>
              </a:ext>
            </a:extLst>
          </p:cNvPr>
          <p:cNvSpPr>
            <a:spLocks noGrp="1"/>
          </p:cNvSpPr>
          <p:nvPr>
            <p:ph idx="1"/>
          </p:nvPr>
        </p:nvSpPr>
        <p:spPr>
          <a:xfrm>
            <a:off x="838200" y="1825624"/>
            <a:ext cx="10515600" cy="5171523"/>
          </a:xfrm>
        </p:spPr>
        <p:txBody>
          <a:bodyPr>
            <a:normAutofit/>
          </a:bodyPr>
          <a:lstStyle/>
          <a:p>
            <a:r>
              <a:rPr lang="en-US" altLang="zh-CN" dirty="0">
                <a:latin typeface="Calibri" panose="020F0502020204030204" pitchFamily="34" charset="0"/>
                <a:cs typeface="Calibri" panose="020F0502020204030204" pitchFamily="34" charset="0"/>
              </a:rPr>
              <a:t>Have you ever received feedback on your English writing?</a:t>
            </a:r>
          </a:p>
          <a:p>
            <a:r>
              <a:rPr lang="en-US" altLang="zh-CN" dirty="0">
                <a:latin typeface="Calibri" panose="020F0502020204030204" pitchFamily="34" charset="0"/>
                <a:cs typeface="Calibri" panose="020F0502020204030204" pitchFamily="34" charset="0"/>
              </a:rPr>
              <a:t>From whom?</a:t>
            </a:r>
          </a:p>
          <a:p>
            <a:r>
              <a:rPr lang="en-US" altLang="zh-CN" dirty="0">
                <a:latin typeface="Calibri" panose="020F0502020204030204" pitchFamily="34" charset="0"/>
                <a:cs typeface="Calibri" panose="020F0502020204030204" pitchFamily="34" charset="0"/>
              </a:rPr>
              <a:t>What kind of feedback?</a:t>
            </a:r>
          </a:p>
          <a:p>
            <a:r>
              <a:rPr lang="en-US" altLang="zh-CN" dirty="0">
                <a:latin typeface="Calibri" panose="020F0502020204030204" pitchFamily="34" charset="0"/>
                <a:cs typeface="Calibri" panose="020F0502020204030204" pitchFamily="34" charset="0"/>
              </a:rPr>
              <a:t>What did you do with that feedback?</a:t>
            </a:r>
          </a:p>
          <a:p>
            <a:r>
              <a:rPr lang="en-US" altLang="zh-CN" dirty="0">
                <a:latin typeface="Calibri" panose="020F0502020204030204" pitchFamily="34" charset="0"/>
                <a:cs typeface="Calibri" panose="020F0502020204030204" pitchFamily="34" charset="0"/>
              </a:rPr>
              <a:t>How much/little have you learned from that feedback?</a:t>
            </a:r>
          </a:p>
          <a:p>
            <a:r>
              <a:rPr lang="en-US" altLang="zh-CN" dirty="0">
                <a:latin typeface="Calibri" panose="020F0502020204030204" pitchFamily="34" charset="0"/>
                <a:cs typeface="Calibri" panose="020F0502020204030204" pitchFamily="34" charset="0"/>
              </a:rPr>
              <a:t>What feedback, if possible, would you prefer to receive?</a:t>
            </a: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517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60000"/>
              <a:lumOff val="40000"/>
            </a:schemeClr>
          </a:solidFill>
        </p:spPr>
        <p:txBody>
          <a:bodyPr>
            <a:normAutofit/>
          </a:bodyPr>
          <a:lstStyle/>
          <a:p>
            <a:pPr algn="ctr"/>
            <a:r>
              <a:rPr lang="en-US" altLang="zh-CN" b="1" dirty="0">
                <a:solidFill>
                  <a:srgbClr val="FFFF00"/>
                </a:solidFill>
                <a:latin typeface="Calibri" panose="020F0502020204030204" pitchFamily="34" charset="0"/>
                <a:cs typeface="Calibri" panose="020F0502020204030204" pitchFamily="34" charset="0"/>
              </a:rPr>
              <a:t>Feedback</a:t>
            </a:r>
            <a:endParaRPr lang="zh-CN" altLang="en-US" b="1" dirty="0">
              <a:solidFill>
                <a:srgbClr val="FFFF00"/>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19</a:t>
            </a:fld>
            <a:endParaRPr lang="zh-CN" altLang="en-US"/>
          </a:p>
        </p:txBody>
      </p:sp>
      <p:sp>
        <p:nvSpPr>
          <p:cNvPr id="5" name="内容占位符 2">
            <a:extLst>
              <a:ext uri="{FF2B5EF4-FFF2-40B4-BE49-F238E27FC236}">
                <a16:creationId xmlns:a16="http://schemas.microsoft.com/office/drawing/2014/main" id="{325A9BD3-C23E-43BB-A4BE-53814071DCDF}"/>
              </a:ext>
            </a:extLst>
          </p:cNvPr>
          <p:cNvSpPr>
            <a:spLocks noGrp="1"/>
          </p:cNvSpPr>
          <p:nvPr>
            <p:ph idx="1"/>
          </p:nvPr>
        </p:nvSpPr>
        <p:spPr>
          <a:xfrm>
            <a:off x="838200" y="1825624"/>
            <a:ext cx="10515600" cy="5171523"/>
          </a:xfrm>
        </p:spPr>
        <p:txBody>
          <a:bodyPr>
            <a:normAutofit/>
          </a:bodyPr>
          <a:lstStyle/>
          <a:p>
            <a:r>
              <a:rPr lang="en-US" altLang="zh-CN" dirty="0">
                <a:latin typeface="Calibri" panose="020F0502020204030204" pitchFamily="34" charset="0"/>
                <a:cs typeface="Calibri" panose="020F0502020204030204" pitchFamily="34" charset="0"/>
              </a:rPr>
              <a:t>Teacher feedback, peer feedback, self feedback, and machine feedback</a:t>
            </a:r>
          </a:p>
          <a:p>
            <a:r>
              <a:rPr lang="en-US" altLang="zh-CN" dirty="0">
                <a:latin typeface="Calibri" panose="020F0502020204030204" pitchFamily="34" charset="0"/>
                <a:cs typeface="Calibri" panose="020F0502020204030204" pitchFamily="34" charset="0"/>
              </a:rPr>
              <a:t>Each has its pros and cons</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But for graduate students, you need to develop learner autonomy and critical thinking skills.</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Seeking feedback from different sources would really help</a:t>
            </a:r>
          </a:p>
          <a:p>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444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93C8C-B241-4975-A798-EE2E0DEB4F09}"/>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Agenda </a:t>
            </a:r>
            <a:endParaRPr lang="zh-CN" altLang="en-US"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DE1CE8FB-C2B6-468D-B85C-06F457D5773C}"/>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Warm-up</a:t>
            </a:r>
          </a:p>
          <a:p>
            <a:r>
              <a:rPr lang="en-US" altLang="zh-CN" dirty="0">
                <a:latin typeface="Calibri" panose="020F0502020204030204" pitchFamily="34" charset="0"/>
                <a:cs typeface="Calibri" panose="020F0502020204030204" pitchFamily="34" charset="0"/>
              </a:rPr>
              <a:t>The process of academic writing </a:t>
            </a:r>
          </a:p>
          <a:p>
            <a:r>
              <a:rPr lang="en-US" altLang="zh-CN" dirty="0">
                <a:latin typeface="Calibri" panose="020F0502020204030204" pitchFamily="34" charset="0"/>
                <a:cs typeface="Calibri" panose="020F0502020204030204" pitchFamily="34" charset="0"/>
              </a:rPr>
              <a:t>Four stages of a writing process</a:t>
            </a:r>
          </a:p>
          <a:p>
            <a:r>
              <a:rPr lang="en-US" altLang="zh-CN" dirty="0">
                <a:latin typeface="Calibri" panose="020F0502020204030204" pitchFamily="34" charset="0"/>
                <a:cs typeface="Calibri" panose="020F0502020204030204" pitchFamily="34" charset="0"/>
              </a:rPr>
              <a:t>Feedback</a:t>
            </a:r>
          </a:p>
          <a:p>
            <a:r>
              <a:rPr lang="en-US" altLang="zh-CN" dirty="0">
                <a:latin typeface="Calibri" panose="020F0502020204030204" pitchFamily="34" charset="0"/>
                <a:cs typeface="Calibri" panose="020F0502020204030204" pitchFamily="34" charset="0"/>
              </a:rPr>
              <a:t>Guidelines for providing and using peer feedback</a:t>
            </a:r>
          </a:p>
          <a:p>
            <a:r>
              <a:rPr lang="en-US" altLang="zh-CN" dirty="0">
                <a:latin typeface="Calibri" panose="020F0502020204030204" pitchFamily="34" charset="0"/>
                <a:cs typeface="Calibri" panose="020F0502020204030204" pitchFamily="34" charset="0"/>
              </a:rPr>
              <a:t>Peer feedback practice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616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60000"/>
              <a:lumOff val="40000"/>
            </a:schemeClr>
          </a:solidFill>
        </p:spPr>
        <p:txBody>
          <a:bodyPr>
            <a:normAutofit/>
          </a:bodyPr>
          <a:lstStyle/>
          <a:p>
            <a:pPr algn="ctr"/>
            <a:r>
              <a:rPr lang="en-US" altLang="zh-CN" b="1" dirty="0">
                <a:solidFill>
                  <a:srgbClr val="FFFF00"/>
                </a:solidFill>
                <a:latin typeface="Calibri" panose="020F0502020204030204" pitchFamily="34" charset="0"/>
                <a:cs typeface="Calibri" panose="020F0502020204030204" pitchFamily="34" charset="0"/>
              </a:rPr>
              <a:t>Peer feedback</a:t>
            </a:r>
            <a:endParaRPr lang="zh-CN" altLang="en-US" b="1" dirty="0">
              <a:solidFill>
                <a:srgbClr val="FFFF00"/>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20</a:t>
            </a:fld>
            <a:endParaRPr lang="zh-CN" altLang="en-US"/>
          </a:p>
        </p:txBody>
      </p:sp>
      <p:sp>
        <p:nvSpPr>
          <p:cNvPr id="5" name="内容占位符 2">
            <a:extLst>
              <a:ext uri="{FF2B5EF4-FFF2-40B4-BE49-F238E27FC236}">
                <a16:creationId xmlns:a16="http://schemas.microsoft.com/office/drawing/2014/main" id="{325A9BD3-C23E-43BB-A4BE-53814071DCDF}"/>
              </a:ext>
            </a:extLst>
          </p:cNvPr>
          <p:cNvSpPr>
            <a:spLocks noGrp="1"/>
          </p:cNvSpPr>
          <p:nvPr>
            <p:ph idx="1"/>
          </p:nvPr>
        </p:nvSpPr>
        <p:spPr>
          <a:xfrm>
            <a:off x="838200" y="1825624"/>
            <a:ext cx="10515600" cy="5171523"/>
          </a:xfrm>
        </p:spPr>
        <p:txBody>
          <a:bodyPr>
            <a:normAutofit/>
          </a:bodyPr>
          <a:lstStyle/>
          <a:p>
            <a:pPr marL="0" indent="0">
              <a:buNone/>
            </a:pPr>
            <a:r>
              <a:rPr lang="en-US" altLang="zh-CN" dirty="0">
                <a:latin typeface="Calibri" panose="020F0502020204030204" pitchFamily="34" charset="0"/>
                <a:cs typeface="Calibri" panose="020F0502020204030204" pitchFamily="34" charset="0"/>
              </a:rPr>
              <a:t>Discussion</a:t>
            </a:r>
          </a:p>
          <a:p>
            <a:r>
              <a:rPr lang="en-US" altLang="zh-CN" dirty="0">
                <a:latin typeface="Calibri" panose="020F0502020204030204" pitchFamily="34" charset="0"/>
                <a:cs typeface="Calibri" panose="020F0502020204030204" pitchFamily="34" charset="0"/>
              </a:rPr>
              <a:t>Have you ever heard of/ provided/ received peer feedback?</a:t>
            </a:r>
          </a:p>
          <a:p>
            <a:r>
              <a:rPr lang="en-US" altLang="zh-CN" dirty="0">
                <a:latin typeface="Calibri" panose="020F0502020204030204" pitchFamily="34" charset="0"/>
                <a:cs typeface="Calibri" panose="020F0502020204030204" pitchFamily="34" charset="0"/>
              </a:rPr>
              <a:t>What was your experience like?</a:t>
            </a:r>
          </a:p>
          <a:p>
            <a:r>
              <a:rPr lang="en-US" altLang="zh-CN" dirty="0">
                <a:latin typeface="Calibri" panose="020F0502020204030204" pitchFamily="34" charset="0"/>
                <a:cs typeface="Calibri" panose="020F0502020204030204" pitchFamily="34" charset="0"/>
              </a:rPr>
              <a:t>What do you think of this kind of feedback?</a:t>
            </a:r>
          </a:p>
          <a:p>
            <a:r>
              <a:rPr lang="en-US" altLang="zh-CN" dirty="0">
                <a:latin typeface="Calibri" panose="020F0502020204030204" pitchFamily="34" charset="0"/>
                <a:cs typeface="Calibri" panose="020F0502020204030204" pitchFamily="34" charset="0"/>
              </a:rPr>
              <a:t>What are your concerns about peer feedback (if any)?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899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60000"/>
              <a:lumOff val="40000"/>
            </a:schemeClr>
          </a:solidFill>
        </p:spPr>
        <p:txBody>
          <a:bodyPr>
            <a:normAutofit/>
          </a:bodyPr>
          <a:lstStyle/>
          <a:p>
            <a:pPr algn="ctr"/>
            <a:r>
              <a:rPr lang="en-US" altLang="zh-CN" b="1" dirty="0">
                <a:solidFill>
                  <a:srgbClr val="FFFF00"/>
                </a:solidFill>
                <a:latin typeface="Calibri" panose="020F0502020204030204" pitchFamily="34" charset="0"/>
                <a:cs typeface="Calibri" panose="020F0502020204030204" pitchFamily="34" charset="0"/>
              </a:rPr>
              <a:t>Peer feedback</a:t>
            </a:r>
            <a:endParaRPr lang="zh-CN" altLang="en-US" b="1" dirty="0">
              <a:solidFill>
                <a:srgbClr val="FFFF00"/>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21</a:t>
            </a:fld>
            <a:endParaRPr lang="zh-CN" altLang="en-US"/>
          </a:p>
        </p:txBody>
      </p:sp>
      <p:pic>
        <p:nvPicPr>
          <p:cNvPr id="7" name="Picture 2"/>
          <p:cNvPicPr>
            <a:picLocks noChangeAspect="1" noChangeArrowheads="1"/>
          </p:cNvPicPr>
          <p:nvPr/>
        </p:nvPicPr>
        <p:blipFill>
          <a:blip r:embed="rId2" cstate="print"/>
          <a:srcRect/>
          <a:stretch>
            <a:fillRect/>
          </a:stretch>
        </p:blipFill>
        <p:spPr bwMode="auto">
          <a:xfrm>
            <a:off x="2037564" y="1690688"/>
            <a:ext cx="7812483" cy="5167312"/>
          </a:xfrm>
          <a:prstGeom prst="rect">
            <a:avLst/>
          </a:prstGeom>
          <a:noFill/>
          <a:ln w="9525">
            <a:noFill/>
            <a:miter lim="800000"/>
            <a:headEnd/>
            <a:tailEnd/>
          </a:ln>
        </p:spPr>
      </p:pic>
    </p:spTree>
    <p:extLst>
      <p:ext uri="{BB962C8B-B14F-4D97-AF65-F5344CB8AC3E}">
        <p14:creationId xmlns:p14="http://schemas.microsoft.com/office/powerpoint/2010/main" val="333308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1">
              <a:lumMod val="60000"/>
              <a:lumOff val="40000"/>
            </a:schemeClr>
          </a:solidFill>
        </p:spPr>
        <p:txBody>
          <a:bodyPr>
            <a:normAutofit/>
          </a:bodyPr>
          <a:lstStyle/>
          <a:p>
            <a:pPr algn="ctr"/>
            <a:r>
              <a:rPr lang="en-US" altLang="zh-CN" b="1" dirty="0">
                <a:solidFill>
                  <a:srgbClr val="FFFF00"/>
                </a:solidFill>
                <a:latin typeface="Calibri" panose="020F0502020204030204" pitchFamily="34" charset="0"/>
                <a:cs typeface="Calibri" panose="020F0502020204030204" pitchFamily="34" charset="0"/>
              </a:rPr>
              <a:t>Peer feedback</a:t>
            </a:r>
            <a:endParaRPr lang="zh-CN" altLang="en-US" b="1" dirty="0">
              <a:solidFill>
                <a:srgbClr val="FFFF00"/>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22</a:t>
            </a:fld>
            <a:endParaRPr lang="zh-CN" altLang="en-US"/>
          </a:p>
        </p:txBody>
      </p:sp>
      <p:sp>
        <p:nvSpPr>
          <p:cNvPr id="4" name="内容占位符 3"/>
          <p:cNvSpPr>
            <a:spLocks noGrp="1"/>
          </p:cNvSpPr>
          <p:nvPr>
            <p:ph sz="quarter" idx="1"/>
          </p:nvPr>
        </p:nvSpPr>
        <p:spPr/>
        <p:txBody>
          <a:bodyPr/>
          <a:lstStyle/>
          <a:p>
            <a:r>
              <a:rPr lang="en-US" altLang="zh-CN" dirty="0">
                <a:latin typeface="Calibri" panose="020F0502020204030204" pitchFamily="34" charset="0"/>
                <a:cs typeface="Calibri" panose="020F0502020204030204" pitchFamily="34" charset="0"/>
              </a:rPr>
              <a:t>Develop your awareness of the audience</a:t>
            </a:r>
            <a:endParaRPr lang="zh-CN"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Help you spot errors and problems in your own writing</a:t>
            </a:r>
            <a:endParaRPr lang="zh-CN"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Develop critical thinking skills and communication skills</a:t>
            </a:r>
            <a:endParaRPr lang="zh-CN"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Prepare you for engaging with peer review process in academic publication</a:t>
            </a:r>
            <a:endParaRPr lang="zh-CN"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Teachers are not the only source of knowledge; your peers have valuable knowledge as well!</a:t>
            </a:r>
            <a:endParaRPr lang="zh-CN" altLang="zh-CN" dirty="0">
              <a:latin typeface="Calibri" panose="020F0502020204030204" pitchFamily="34" charset="0"/>
              <a:cs typeface="Calibri" panose="020F0502020204030204" pitchFamily="34" charset="0"/>
            </a:endParaRPr>
          </a:p>
          <a:p>
            <a:endParaRPr lang="zh-CN" altLang="en-US"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479685"/>
            <a:ext cx="10059649" cy="1176528"/>
          </a:xfrm>
          <a:solidFill>
            <a:srgbClr val="FFFF00"/>
          </a:solidFill>
        </p:spPr>
        <p:txBody>
          <a:bodyPr>
            <a:normAutofit fontScale="90000"/>
          </a:bodyPr>
          <a:lstStyle/>
          <a:p>
            <a:r>
              <a:rPr lang="en-US" altLang="zh-CN" b="1" dirty="0">
                <a:solidFill>
                  <a:srgbClr val="0070C0"/>
                </a:solidFill>
                <a:latin typeface="Calibri" panose="020F0502020204030204" pitchFamily="34" charset="0"/>
                <a:cs typeface="Calibri" panose="020F0502020204030204" pitchFamily="34" charset="0"/>
              </a:rPr>
              <a:t>General guidelines for offering peer feedback</a:t>
            </a:r>
            <a:endParaRPr lang="zh-CN" altLang="en-US" dirty="0">
              <a:solidFill>
                <a:srgbClr val="0070C0"/>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23</a:t>
            </a:fld>
            <a:endParaRPr lang="zh-CN" altLang="en-US"/>
          </a:p>
        </p:txBody>
      </p:sp>
      <p:sp>
        <p:nvSpPr>
          <p:cNvPr id="4" name="内容占位符 3"/>
          <p:cNvSpPr>
            <a:spLocks noGrp="1"/>
          </p:cNvSpPr>
          <p:nvPr>
            <p:ph sz="quarter" idx="1"/>
          </p:nvPr>
        </p:nvSpPr>
        <p:spPr>
          <a:xfrm>
            <a:off x="838199" y="2083633"/>
            <a:ext cx="11243872" cy="4425299"/>
          </a:xfrm>
        </p:spPr>
        <p:txBody>
          <a:bodyPr>
            <a:noAutofit/>
          </a:bodyPr>
          <a:lstStyle/>
          <a:p>
            <a:pPr lvl="0"/>
            <a:r>
              <a:rPr lang="en-US" altLang="zh-CN" dirty="0">
                <a:solidFill>
                  <a:srgbClr val="FF0000"/>
                </a:solidFill>
                <a:latin typeface="Calibri" panose="020F0502020204030204" pitchFamily="34" charset="0"/>
                <a:cs typeface="Calibri" panose="020F0502020204030204" pitchFamily="34" charset="0"/>
              </a:rPr>
              <a:t>Be confident</a:t>
            </a:r>
            <a:r>
              <a:rPr lang="en-US" altLang="zh-CN" dirty="0">
                <a:latin typeface="Calibri" panose="020F0502020204030204" pitchFamily="34" charset="0"/>
                <a:cs typeface="Calibri" panose="020F0502020204030204" pitchFamily="34" charset="0"/>
              </a:rPr>
              <a:t>. You are able to help others improve their writing. </a:t>
            </a:r>
            <a:endParaRPr lang="zh-CN" altLang="zh-CN" dirty="0">
              <a:latin typeface="Calibri" panose="020F0502020204030204" pitchFamily="34" charset="0"/>
              <a:cs typeface="Calibri" panose="020F0502020204030204" pitchFamily="34" charset="0"/>
            </a:endParaRPr>
          </a:p>
          <a:p>
            <a:pPr lvl="0"/>
            <a:r>
              <a:rPr lang="en-US" altLang="zh-CN" dirty="0">
                <a:solidFill>
                  <a:srgbClr val="FF0000"/>
                </a:solidFill>
                <a:latin typeface="Calibri" panose="020F0502020204030204" pitchFamily="34" charset="0"/>
                <a:cs typeface="Calibri" panose="020F0502020204030204" pitchFamily="34" charset="0"/>
              </a:rPr>
              <a:t>Be attentive.</a:t>
            </a:r>
            <a:r>
              <a:rPr lang="en-US" altLang="zh-CN" dirty="0">
                <a:latin typeface="Calibri" panose="020F0502020204030204" pitchFamily="34" charset="0"/>
                <a:cs typeface="Calibri" panose="020F0502020204030204" pitchFamily="34" charset="0"/>
              </a:rPr>
              <a:t> Read others’ work very carefully before commenting. </a:t>
            </a:r>
            <a:endParaRPr lang="zh-CN" altLang="zh-CN" dirty="0">
              <a:latin typeface="Calibri" panose="020F0502020204030204" pitchFamily="34" charset="0"/>
              <a:cs typeface="Calibri" panose="020F0502020204030204" pitchFamily="34" charset="0"/>
            </a:endParaRPr>
          </a:p>
          <a:p>
            <a:pPr lvl="0"/>
            <a:r>
              <a:rPr lang="en-US" altLang="zh-CN" dirty="0">
                <a:solidFill>
                  <a:srgbClr val="FF0000"/>
                </a:solidFill>
                <a:latin typeface="Calibri" panose="020F0502020204030204" pitchFamily="34" charset="0"/>
                <a:cs typeface="Calibri" panose="020F0502020204030204" pitchFamily="34" charset="0"/>
              </a:rPr>
              <a:t>Be honest. </a:t>
            </a:r>
            <a:r>
              <a:rPr lang="en-US" altLang="zh-CN" dirty="0">
                <a:latin typeface="Calibri" panose="020F0502020204030204" pitchFamily="34" charset="0"/>
                <a:cs typeface="Calibri" panose="020F0502020204030204" pitchFamily="34" charset="0"/>
              </a:rPr>
              <a:t>Do not provide insincere praise. Point out both strengths and weaknesses.</a:t>
            </a:r>
            <a:endParaRPr lang="zh-CN" altLang="zh-CN" dirty="0">
              <a:latin typeface="Calibri" panose="020F0502020204030204" pitchFamily="34" charset="0"/>
              <a:cs typeface="Calibri" panose="020F0502020204030204" pitchFamily="34" charset="0"/>
            </a:endParaRPr>
          </a:p>
          <a:p>
            <a:pPr lvl="0"/>
            <a:r>
              <a:rPr lang="en-US" altLang="zh-CN" dirty="0">
                <a:solidFill>
                  <a:srgbClr val="FF0000"/>
                </a:solidFill>
                <a:latin typeface="Calibri" panose="020F0502020204030204" pitchFamily="34" charset="0"/>
                <a:cs typeface="Calibri" panose="020F0502020204030204" pitchFamily="34" charset="0"/>
              </a:rPr>
              <a:t>Be constructive. </a:t>
            </a:r>
            <a:r>
              <a:rPr lang="en-US" altLang="zh-CN" dirty="0">
                <a:latin typeface="Calibri" panose="020F0502020204030204" pitchFamily="34" charset="0"/>
                <a:cs typeface="Calibri" panose="020F0502020204030204" pitchFamily="34" charset="0"/>
              </a:rPr>
              <a:t>Do not just criticize your peer. Give suggestions to help him/her.</a:t>
            </a:r>
            <a:endParaRPr lang="zh-CN" altLang="zh-CN" dirty="0">
              <a:latin typeface="Calibri" panose="020F0502020204030204" pitchFamily="34" charset="0"/>
              <a:cs typeface="Calibri" panose="020F0502020204030204" pitchFamily="34" charset="0"/>
            </a:endParaRPr>
          </a:p>
          <a:p>
            <a:r>
              <a:rPr lang="en-US" altLang="zh-CN" dirty="0">
                <a:solidFill>
                  <a:srgbClr val="FF0000"/>
                </a:solidFill>
                <a:latin typeface="Calibri" panose="020F0502020204030204" pitchFamily="34" charset="0"/>
                <a:cs typeface="Calibri" panose="020F0502020204030204" pitchFamily="34" charset="0"/>
              </a:rPr>
              <a:t>Be polite. </a:t>
            </a:r>
            <a:r>
              <a:rPr lang="en-US" altLang="zh-CN" dirty="0">
                <a:latin typeface="Calibri" panose="020F0502020204030204" pitchFamily="34" charset="0"/>
                <a:cs typeface="Calibri" panose="020F0502020204030204" pitchFamily="34" charset="0"/>
              </a:rPr>
              <a:t>Do not give too harsh comments.</a:t>
            </a:r>
            <a:endParaRPr lang="zh-CN" altLang="en-US"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normAutofit/>
          </a:bodyPr>
          <a:lstStyle/>
          <a:p>
            <a:fld id="{0C913308-F349-4B6D-A68A-DD1791B4A57B}" type="slidenum">
              <a:rPr lang="zh-CN" altLang="en-US" smtClean="0"/>
              <a:pPr/>
              <a:t>24</a:t>
            </a:fld>
            <a:endParaRPr lang="zh-CN" altLang="en-US"/>
          </a:p>
        </p:txBody>
      </p:sp>
      <p:sp>
        <p:nvSpPr>
          <p:cNvPr id="4" name="内容占位符 3"/>
          <p:cNvSpPr>
            <a:spLocks noGrp="1"/>
          </p:cNvSpPr>
          <p:nvPr>
            <p:ph sz="quarter" idx="1"/>
          </p:nvPr>
        </p:nvSpPr>
        <p:spPr/>
        <p:txBody>
          <a:bodyPr>
            <a:noAutofit/>
          </a:bodyPr>
          <a:lstStyle/>
          <a:p>
            <a:pPr lvl="0"/>
            <a:r>
              <a:rPr lang="en-US" altLang="zh-CN" dirty="0">
                <a:solidFill>
                  <a:srgbClr val="FF0000"/>
                </a:solidFill>
                <a:latin typeface="Calibri" panose="020F0502020204030204" pitchFamily="34" charset="0"/>
                <a:cs typeface="Calibri" panose="020F0502020204030204" pitchFamily="34" charset="0"/>
              </a:rPr>
              <a:t>Trust each other. </a:t>
            </a:r>
            <a:r>
              <a:rPr lang="en-US" altLang="zh-CN" dirty="0">
                <a:latin typeface="Calibri" panose="020F0502020204030204" pitchFamily="34" charset="0"/>
                <a:cs typeface="Calibri" panose="020F0502020204030204" pitchFamily="34" charset="0"/>
              </a:rPr>
              <a:t>Your peers are capable and qualified to contribute to your work.</a:t>
            </a:r>
            <a:endParaRPr lang="zh-CN" altLang="zh-CN" dirty="0">
              <a:latin typeface="Calibri" panose="020F0502020204030204" pitchFamily="34" charset="0"/>
              <a:cs typeface="Calibri" panose="020F0502020204030204" pitchFamily="34" charset="0"/>
            </a:endParaRPr>
          </a:p>
          <a:p>
            <a:pPr lvl="0"/>
            <a:r>
              <a:rPr lang="en-US" altLang="zh-CN" dirty="0">
                <a:solidFill>
                  <a:srgbClr val="FF0000"/>
                </a:solidFill>
                <a:latin typeface="Calibri" panose="020F0502020204030204" pitchFamily="34" charset="0"/>
                <a:cs typeface="Calibri" panose="020F0502020204030204" pitchFamily="34" charset="0"/>
              </a:rPr>
              <a:t>Be frank, nice, but also critical. </a:t>
            </a:r>
            <a:r>
              <a:rPr lang="en-US" altLang="zh-CN" dirty="0">
                <a:latin typeface="Calibri" panose="020F0502020204030204" pitchFamily="34" charset="0"/>
                <a:cs typeface="Calibri" panose="020F0502020204030204" pitchFamily="34" charset="0"/>
              </a:rPr>
              <a:t>Even the best feedback giver sometimes offers useless feedback. </a:t>
            </a:r>
            <a:endParaRPr lang="zh-CN" altLang="zh-CN" dirty="0">
              <a:latin typeface="Calibri" panose="020F0502020204030204" pitchFamily="34" charset="0"/>
              <a:cs typeface="Calibri" panose="020F0502020204030204" pitchFamily="34" charset="0"/>
            </a:endParaRPr>
          </a:p>
          <a:p>
            <a:pPr lvl="0"/>
            <a:r>
              <a:rPr lang="en-US" altLang="zh-CN" dirty="0">
                <a:solidFill>
                  <a:srgbClr val="FF0000"/>
                </a:solidFill>
                <a:latin typeface="Calibri" panose="020F0502020204030204" pitchFamily="34" charset="0"/>
                <a:cs typeface="Calibri" panose="020F0502020204030204" pitchFamily="34" charset="0"/>
              </a:rPr>
              <a:t>Think of ways to solve the problems </a:t>
            </a:r>
            <a:r>
              <a:rPr lang="en-US" altLang="zh-CN" dirty="0">
                <a:latin typeface="Calibri" panose="020F0502020204030204" pitchFamily="34" charset="0"/>
                <a:cs typeface="Calibri" panose="020F0502020204030204" pitchFamily="34" charset="0"/>
              </a:rPr>
              <a:t>that your peers find out for you.</a:t>
            </a:r>
            <a:endParaRPr lang="zh-CN" altLang="zh-CN" dirty="0">
              <a:latin typeface="Calibri" panose="020F0502020204030204" pitchFamily="34" charset="0"/>
              <a:cs typeface="Calibri" panose="020F0502020204030204" pitchFamily="34" charset="0"/>
            </a:endParaRPr>
          </a:p>
          <a:p>
            <a:r>
              <a:rPr lang="en-US" altLang="zh-CN" dirty="0">
                <a:solidFill>
                  <a:srgbClr val="FF0000"/>
                </a:solidFill>
                <a:latin typeface="Calibri" panose="020F0502020204030204" pitchFamily="34" charset="0"/>
                <a:cs typeface="Calibri" panose="020F0502020204030204" pitchFamily="34" charset="0"/>
              </a:rPr>
              <a:t>Interact with your peers. </a:t>
            </a:r>
            <a:r>
              <a:rPr lang="en-US" altLang="zh-CN" dirty="0">
                <a:latin typeface="Calibri" panose="020F0502020204030204" pitchFamily="34" charset="0"/>
                <a:cs typeface="Calibri" panose="020F0502020204030204" pitchFamily="34" charset="0"/>
              </a:rPr>
              <a:t>If you do not understand the feedback, or your writing is misunderstood, talk to the feedback giver and find out what has gone wrong.</a:t>
            </a:r>
            <a:endParaRPr lang="zh-CN" altLang="en-US" dirty="0">
              <a:latin typeface="Calibri" panose="020F0502020204030204" pitchFamily="34" charset="0"/>
              <a:cs typeface="Calibri" panose="020F0502020204030204" pitchFamily="34" charset="0"/>
            </a:endParaRPr>
          </a:p>
        </p:txBody>
      </p:sp>
      <p:sp>
        <p:nvSpPr>
          <p:cNvPr id="6" name="标题 5">
            <a:extLst>
              <a:ext uri="{FF2B5EF4-FFF2-40B4-BE49-F238E27FC236}">
                <a16:creationId xmlns:a16="http://schemas.microsoft.com/office/drawing/2014/main" id="{05389DE7-BFFD-4636-9DD7-371125B03A08}"/>
              </a:ext>
            </a:extLst>
          </p:cNvPr>
          <p:cNvSpPr>
            <a:spLocks noGrp="1"/>
          </p:cNvSpPr>
          <p:nvPr>
            <p:ph type="title"/>
          </p:nvPr>
        </p:nvSpPr>
        <p:spPr/>
        <p:txBody>
          <a:bodyPr/>
          <a:lstStyle/>
          <a:p>
            <a:endParaRPr lang="zh-CN" altLang="en-US"/>
          </a:p>
        </p:txBody>
      </p:sp>
      <p:sp>
        <p:nvSpPr>
          <p:cNvPr id="7" name="标题 1">
            <a:extLst>
              <a:ext uri="{FF2B5EF4-FFF2-40B4-BE49-F238E27FC236}">
                <a16:creationId xmlns:a16="http://schemas.microsoft.com/office/drawing/2014/main" id="{619F96CF-5D59-40E3-917E-1F7C4884A09B}"/>
              </a:ext>
            </a:extLst>
          </p:cNvPr>
          <p:cNvSpPr txBox="1">
            <a:spLocks/>
          </p:cNvSpPr>
          <p:nvPr/>
        </p:nvSpPr>
        <p:spPr>
          <a:xfrm>
            <a:off x="838199" y="479685"/>
            <a:ext cx="10059649" cy="1176528"/>
          </a:xfrm>
          <a:prstGeom prst="rect">
            <a:avLst/>
          </a:prstGeom>
          <a:solidFill>
            <a:srgbClr val="FFFF0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rgbClr val="0070C0"/>
                </a:solidFill>
                <a:latin typeface="Calibri" panose="020F0502020204030204" pitchFamily="34" charset="0"/>
                <a:cs typeface="Calibri" panose="020F0502020204030204" pitchFamily="34" charset="0"/>
              </a:rPr>
              <a:t>General guidelines for using peer feedback</a:t>
            </a:r>
            <a:endParaRPr lang="zh-CN" altLang="en-US" dirty="0">
              <a:solidFill>
                <a:srgbClr val="0070C0"/>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E4AE2-98A9-4E2F-816C-EEE1A115543F}"/>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7E56FCB1-BB86-4D40-ADD2-7AE26D37E5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07" t="7504" r="2046" b="4817"/>
          <a:stretch/>
        </p:blipFill>
        <p:spPr>
          <a:xfrm>
            <a:off x="0" y="0"/>
            <a:ext cx="5966086" cy="4266837"/>
          </a:xfrm>
        </p:spPr>
      </p:pic>
      <p:pic>
        <p:nvPicPr>
          <p:cNvPr id="7" name="图片 6">
            <a:extLst>
              <a:ext uri="{FF2B5EF4-FFF2-40B4-BE49-F238E27FC236}">
                <a16:creationId xmlns:a16="http://schemas.microsoft.com/office/drawing/2014/main" id="{1DDF1C1D-8130-474A-8B43-CE622BF3C4C8}"/>
              </a:ext>
            </a:extLst>
          </p:cNvPr>
          <p:cNvPicPr>
            <a:picLocks noChangeAspect="1"/>
          </p:cNvPicPr>
          <p:nvPr/>
        </p:nvPicPr>
        <p:blipFill rotWithShape="1">
          <a:blip r:embed="rId3">
            <a:extLst>
              <a:ext uri="{28A0092B-C50C-407E-A947-70E740481C1C}">
                <a14:useLocalDpi xmlns:a14="http://schemas.microsoft.com/office/drawing/2010/main" val="0"/>
              </a:ext>
            </a:extLst>
          </a:blip>
          <a:srcRect t="9303"/>
          <a:stretch/>
        </p:blipFill>
        <p:spPr>
          <a:xfrm>
            <a:off x="5481403" y="2293273"/>
            <a:ext cx="6710597" cy="4564727"/>
          </a:xfrm>
          <a:prstGeom prst="rect">
            <a:avLst/>
          </a:prstGeom>
        </p:spPr>
      </p:pic>
    </p:spTree>
    <p:extLst>
      <p:ext uri="{BB962C8B-B14F-4D97-AF65-F5344CB8AC3E}">
        <p14:creationId xmlns:p14="http://schemas.microsoft.com/office/powerpoint/2010/main" val="2154866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Exercise</a:t>
            </a:r>
          </a:p>
        </p:txBody>
      </p:sp>
      <p:sp>
        <p:nvSpPr>
          <p:cNvPr id="3" name="内容占位符 2"/>
          <p:cNvSpPr>
            <a:spLocks noGrp="1"/>
          </p:cNvSpPr>
          <p:nvPr>
            <p:ph sz="quarter" idx="1"/>
          </p:nvPr>
        </p:nvSpPr>
        <p:spPr>
          <a:xfrm>
            <a:off x="1981200" y="1556792"/>
            <a:ext cx="8229600" cy="4600168"/>
          </a:xfrm>
        </p:spPr>
        <p:txBody>
          <a:bodyPr>
            <a:normAutofit lnSpcReduction="10000"/>
          </a:bodyPr>
          <a:lstStyle/>
          <a:p>
            <a:pPr marL="514350" indent="-514350">
              <a:buFont typeface="+mj-lt"/>
              <a:buAutoNum type="arabicPeriod"/>
            </a:pPr>
            <a:r>
              <a:rPr lang="en-US" dirty="0"/>
              <a:t>In pairs, choose one of the topics</a:t>
            </a:r>
            <a:r>
              <a:rPr lang="zh-CN" altLang="en-US" dirty="0"/>
              <a:t> </a:t>
            </a:r>
            <a:r>
              <a:rPr lang="en-US" altLang="zh-CN" dirty="0"/>
              <a:t>below: </a:t>
            </a:r>
          </a:p>
          <a:p>
            <a:pPr lvl="1"/>
            <a:r>
              <a:rPr lang="en-US" i="1" dirty="0"/>
              <a:t>It is worth the expense and risk to make a manned flight to Mars.</a:t>
            </a:r>
          </a:p>
          <a:p>
            <a:pPr lvl="1"/>
            <a:r>
              <a:rPr lang="en-US" i="1" dirty="0"/>
              <a:t>The future status of English as the global language is assured. </a:t>
            </a:r>
          </a:p>
          <a:p>
            <a:pPr marL="514350" indent="-514350">
              <a:buFont typeface="+mj-lt"/>
              <a:buAutoNum type="arabicPeriod"/>
            </a:pPr>
            <a:r>
              <a:rPr lang="en-US" dirty="0"/>
              <a:t>Decide which side you agree with.</a:t>
            </a:r>
          </a:p>
          <a:p>
            <a:pPr marL="514350" indent="-514350">
              <a:buFont typeface="+mj-lt"/>
              <a:buAutoNum type="arabicPeriod"/>
            </a:pPr>
            <a:r>
              <a:rPr lang="en-US" dirty="0">
                <a:solidFill>
                  <a:srgbClr val="FF0000"/>
                </a:solidFill>
              </a:rPr>
              <a:t>Write a thesis statement.</a:t>
            </a:r>
          </a:p>
          <a:p>
            <a:pPr marL="514350" indent="-514350">
              <a:buFont typeface="+mj-lt"/>
              <a:buAutoNum type="arabicPeriod"/>
            </a:pPr>
            <a:r>
              <a:rPr lang="en-US" dirty="0"/>
              <a:t>Make a list of ideas/supporting reasons for </a:t>
            </a:r>
            <a:r>
              <a:rPr lang="en-US" dirty="0">
                <a:solidFill>
                  <a:srgbClr val="FF0000"/>
                </a:solidFill>
              </a:rPr>
              <a:t>both</a:t>
            </a:r>
            <a:r>
              <a:rPr lang="en-US" dirty="0"/>
              <a:t> sides of the argument</a:t>
            </a:r>
          </a:p>
          <a:p>
            <a:pPr marL="514350" indent="-514350">
              <a:buFont typeface="+mj-lt"/>
              <a:buAutoNum type="arabicPeriod"/>
            </a:pPr>
            <a:r>
              <a:rPr lang="en-US" dirty="0"/>
              <a:t>Decide which suits the topic better, the block pattern or the point-by-point pattern.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75073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37886"/>
            <a:ext cx="8229600" cy="990600"/>
          </a:xfrm>
        </p:spPr>
        <p:txBody>
          <a:bodyPr/>
          <a:lstStyle/>
          <a:p>
            <a:r>
              <a:rPr lang="en-US" dirty="0"/>
              <a:t>Step 2: Introduction</a:t>
            </a:r>
          </a:p>
        </p:txBody>
      </p:sp>
      <p:sp>
        <p:nvSpPr>
          <p:cNvPr id="3" name="内容占位符 2"/>
          <p:cNvSpPr>
            <a:spLocks noGrp="1"/>
          </p:cNvSpPr>
          <p:nvPr>
            <p:ph sz="quarter" idx="1"/>
          </p:nvPr>
        </p:nvSpPr>
        <p:spPr>
          <a:xfrm>
            <a:off x="1701180" y="5297466"/>
            <a:ext cx="8789640" cy="939847"/>
          </a:xfrm>
        </p:spPr>
        <p:txBody>
          <a:bodyPr>
            <a:normAutofit fontScale="92500" lnSpcReduction="10000"/>
          </a:bodyPr>
          <a:lstStyle/>
          <a:p>
            <a:pPr marL="274320" lvl="1" indent="0">
              <a:buNone/>
            </a:pPr>
            <a:r>
              <a:rPr lang="en-GB" altLang="zh-CN" u="sng" dirty="0">
                <a:solidFill>
                  <a:srgbClr val="FF0000"/>
                </a:solidFill>
              </a:rPr>
              <a:t>Thesis: </a:t>
            </a:r>
            <a:r>
              <a:rPr lang="en-GB" altLang="zh-CN" dirty="0">
                <a:solidFill>
                  <a:srgbClr val="FF0000"/>
                </a:solidFill>
              </a:rPr>
              <a:t> (</a:t>
            </a:r>
            <a:r>
              <a:rPr lang="en-US" altLang="zh-CN" i="1" dirty="0">
                <a:solidFill>
                  <a:srgbClr val="FF0000"/>
                </a:solidFill>
              </a:rPr>
              <a:t>formal)</a:t>
            </a:r>
            <a:r>
              <a:rPr lang="en-US" altLang="zh-CN" dirty="0">
                <a:solidFill>
                  <a:srgbClr val="FF0000"/>
                </a:solidFill>
              </a:rPr>
              <a:t> a statement or an opinion that is discussed in a logical way and presented with evidence in order to prove that it is true. </a:t>
            </a:r>
          </a:p>
        </p:txBody>
      </p:sp>
      <p:sp>
        <p:nvSpPr>
          <p:cNvPr id="5" name="TextBox 4"/>
          <p:cNvSpPr txBox="1"/>
          <p:nvPr/>
        </p:nvSpPr>
        <p:spPr>
          <a:xfrm>
            <a:off x="6528048" y="2966755"/>
            <a:ext cx="3024336" cy="492443"/>
          </a:xfrm>
          <a:prstGeom prst="rect">
            <a:avLst/>
          </a:prstGeom>
          <a:noFill/>
        </p:spPr>
        <p:txBody>
          <a:bodyPr wrap="square" rtlCol="0">
            <a:spAutoFit/>
          </a:bodyPr>
          <a:lstStyle/>
          <a:p>
            <a:r>
              <a:rPr lang="en-GB" altLang="zh-CN" sz="2600" dirty="0"/>
              <a:t>Funnel introduction</a:t>
            </a:r>
            <a:endParaRPr lang="zh-CN" altLang="en-US" sz="2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12776"/>
            <a:ext cx="3958210" cy="3600400"/>
          </a:xfrm>
          <a:prstGeom prst="rect">
            <a:avLst/>
          </a:prstGeom>
        </p:spPr>
      </p:pic>
    </p:spTree>
    <p:extLst>
      <p:ext uri="{BB962C8B-B14F-4D97-AF65-F5344CB8AC3E}">
        <p14:creationId xmlns:p14="http://schemas.microsoft.com/office/powerpoint/2010/main" val="186466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Funnel Introduction</a:t>
            </a:r>
          </a:p>
        </p:txBody>
      </p:sp>
      <p:sp>
        <p:nvSpPr>
          <p:cNvPr id="3" name="内容占位符 2"/>
          <p:cNvSpPr>
            <a:spLocks noGrp="1"/>
          </p:cNvSpPr>
          <p:nvPr>
            <p:ph sz="quarter" idx="1"/>
          </p:nvPr>
        </p:nvSpPr>
        <p:spPr>
          <a:xfrm>
            <a:off x="2009582" y="1412776"/>
            <a:ext cx="8229600" cy="4937760"/>
          </a:xfrm>
        </p:spPr>
        <p:txBody>
          <a:bodyPr>
            <a:normAutofit/>
          </a:bodyPr>
          <a:lstStyle/>
          <a:p>
            <a:r>
              <a:rPr lang="en-US" dirty="0"/>
              <a:t>General information</a:t>
            </a:r>
          </a:p>
          <a:p>
            <a:pPr lvl="1"/>
            <a:r>
              <a:rPr lang="en-US" dirty="0"/>
              <a:t>is a HOOK to catch the reader’s attention</a:t>
            </a:r>
          </a:p>
          <a:p>
            <a:pPr lvl="1"/>
            <a:r>
              <a:rPr lang="en-US" dirty="0"/>
              <a:t>should be a broad, general statement that does not mention your topic</a:t>
            </a:r>
          </a:p>
          <a:p>
            <a:r>
              <a:rPr lang="en-GB" dirty="0"/>
              <a:t>Supporting statements</a:t>
            </a:r>
          </a:p>
          <a:p>
            <a:pPr lvl="1"/>
            <a:r>
              <a:rPr lang="en-GB" sz="2000" dirty="0"/>
              <a:t>narrows down the broad, general statement</a:t>
            </a:r>
          </a:p>
          <a:p>
            <a:pPr lvl="1"/>
            <a:r>
              <a:rPr lang="en-GB" sz="2000" dirty="0"/>
              <a:t>l</a:t>
            </a:r>
            <a:r>
              <a:rPr lang="en-GB" sz="2000" dirty="0">
                <a:solidFill>
                  <a:schemeClr val="tx2"/>
                </a:solidFill>
              </a:rPr>
              <a:t>eads to and supports your thesis</a:t>
            </a:r>
            <a:endParaRPr lang="en-US" sz="2000" dirty="0">
              <a:solidFill>
                <a:schemeClr val="tx2"/>
              </a:solidFill>
            </a:endParaRPr>
          </a:p>
          <a:p>
            <a:r>
              <a:rPr lang="en-US" dirty="0"/>
              <a:t>Thesis statement</a:t>
            </a:r>
          </a:p>
          <a:p>
            <a:pPr lvl="1"/>
            <a:r>
              <a:rPr lang="en-US" altLang="zh-CN" dirty="0"/>
              <a:t>is usually the last sentence</a:t>
            </a:r>
          </a:p>
          <a:p>
            <a:pPr lvl="1"/>
            <a:r>
              <a:rPr lang="en-US" dirty="0"/>
              <a:t>tells exactly what the whole paper is about</a:t>
            </a:r>
          </a:p>
        </p:txBody>
      </p:sp>
    </p:spTree>
    <p:extLst>
      <p:ext uri="{BB962C8B-B14F-4D97-AF65-F5344CB8AC3E}">
        <p14:creationId xmlns:p14="http://schemas.microsoft.com/office/powerpoint/2010/main" val="232306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Funnel Introduction</a:t>
            </a:r>
          </a:p>
        </p:txBody>
      </p:sp>
      <p:sp>
        <p:nvSpPr>
          <p:cNvPr id="3" name="内容占位符 2"/>
          <p:cNvSpPr>
            <a:spLocks noGrp="1"/>
          </p:cNvSpPr>
          <p:nvPr>
            <p:ph sz="quarter" idx="1"/>
          </p:nvPr>
        </p:nvSpPr>
        <p:spPr>
          <a:xfrm>
            <a:off x="2009582" y="1412776"/>
            <a:ext cx="8229600" cy="4937760"/>
          </a:xfrm>
        </p:spPr>
        <p:txBody>
          <a:bodyPr>
            <a:normAutofit/>
          </a:bodyPr>
          <a:lstStyle/>
          <a:p>
            <a:r>
              <a:rPr lang="en-US" dirty="0"/>
              <a:t>General information</a:t>
            </a:r>
          </a:p>
          <a:p>
            <a:pPr lvl="1"/>
            <a:r>
              <a:rPr lang="en-US" dirty="0"/>
              <a:t>is a HOOK to catch the reader’s attention</a:t>
            </a:r>
          </a:p>
          <a:p>
            <a:pPr lvl="1"/>
            <a:r>
              <a:rPr lang="en-US" dirty="0"/>
              <a:t>should be a broad, general statement that does not mention your topic</a:t>
            </a:r>
          </a:p>
          <a:p>
            <a:r>
              <a:rPr lang="en-GB" dirty="0"/>
              <a:t>Supporting statements</a:t>
            </a:r>
          </a:p>
          <a:p>
            <a:pPr lvl="1"/>
            <a:r>
              <a:rPr lang="en-GB" sz="2000" dirty="0"/>
              <a:t>narrows down the broad, general statement</a:t>
            </a:r>
          </a:p>
          <a:p>
            <a:pPr lvl="1"/>
            <a:r>
              <a:rPr lang="en-GB" sz="2000" dirty="0"/>
              <a:t>l</a:t>
            </a:r>
            <a:r>
              <a:rPr lang="en-GB" sz="2000" dirty="0">
                <a:solidFill>
                  <a:schemeClr val="tx2"/>
                </a:solidFill>
              </a:rPr>
              <a:t>eads to and supports your thesis</a:t>
            </a:r>
            <a:endParaRPr lang="en-US" sz="2000" dirty="0">
              <a:solidFill>
                <a:schemeClr val="tx2"/>
              </a:solidFill>
            </a:endParaRPr>
          </a:p>
          <a:p>
            <a:r>
              <a:rPr lang="en-US" dirty="0"/>
              <a:t>Thesis statement</a:t>
            </a:r>
          </a:p>
          <a:p>
            <a:pPr lvl="1"/>
            <a:r>
              <a:rPr lang="en-US" altLang="zh-CN" dirty="0"/>
              <a:t>is usually the last sentence</a:t>
            </a:r>
          </a:p>
          <a:p>
            <a:pPr lvl="1"/>
            <a:r>
              <a:rPr lang="en-US" dirty="0"/>
              <a:t>tells exactly what the whole paper is about</a:t>
            </a:r>
          </a:p>
        </p:txBody>
      </p:sp>
    </p:spTree>
    <p:extLst>
      <p:ext uri="{BB962C8B-B14F-4D97-AF65-F5344CB8AC3E}">
        <p14:creationId xmlns:p14="http://schemas.microsoft.com/office/powerpoint/2010/main" val="21861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FF1AF-A046-4E83-9B9B-175721618865}"/>
              </a:ext>
            </a:extLst>
          </p:cNvPr>
          <p:cNvSpPr>
            <a:spLocks noGrp="1"/>
          </p:cNvSpPr>
          <p:nvPr>
            <p:ph type="title"/>
          </p:nvPr>
        </p:nvSpPr>
        <p:spPr/>
        <p:txBody>
          <a:bodyPr/>
          <a:lstStyle/>
          <a:p>
            <a:r>
              <a:rPr lang="en-US" altLang="zh-CN" b="1" dirty="0">
                <a:solidFill>
                  <a:srgbClr val="00B0F0"/>
                </a:solidFill>
                <a:latin typeface="Calibri" panose="020F0502020204030204" pitchFamily="34" charset="0"/>
                <a:cs typeface="Calibri" panose="020F0502020204030204" pitchFamily="34" charset="0"/>
              </a:rPr>
              <a:t>Reflection on our prior experience </a:t>
            </a:r>
            <a:endParaRPr lang="zh-CN" altLang="en-US" b="1" dirty="0">
              <a:solidFill>
                <a:srgbClr val="00B0F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F097BBF1-F4D9-4CE5-9B76-9F3F65CB89E3}"/>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What kind of English writing tasks have you done in the past? (How about Chinese writing tasks?)</a:t>
            </a:r>
          </a:p>
          <a:p>
            <a:r>
              <a:rPr lang="en-US" altLang="zh-CN" dirty="0">
                <a:latin typeface="Calibri" panose="020F0502020204030204" pitchFamily="34" charset="0"/>
                <a:cs typeface="Calibri" panose="020F0502020204030204" pitchFamily="34" charset="0"/>
              </a:rPr>
              <a:t>Do you write in multiple drafts or a single draft?</a:t>
            </a:r>
          </a:p>
          <a:p>
            <a:r>
              <a:rPr lang="en-US" altLang="zh-CN" dirty="0">
                <a:latin typeface="Calibri" panose="020F0502020204030204" pitchFamily="34" charset="0"/>
                <a:cs typeface="Calibri" panose="020F0502020204030204" pitchFamily="34" charset="0"/>
              </a:rPr>
              <a:t>Have you ever received feedback on your English writing? If so, what kind of feedback have you received?</a:t>
            </a:r>
          </a:p>
          <a:p>
            <a:r>
              <a:rPr lang="en-US" altLang="zh-CN" dirty="0">
                <a:latin typeface="Calibri" panose="020F0502020204030204" pitchFamily="34" charset="0"/>
                <a:cs typeface="Calibri" panose="020F0502020204030204" pitchFamily="34" charset="0"/>
              </a:rPr>
              <a:t>What did you do with this feedback?</a:t>
            </a:r>
          </a:p>
          <a:p>
            <a:r>
              <a:rPr lang="en-US" altLang="zh-CN" dirty="0">
                <a:latin typeface="Calibri" panose="020F0502020204030204" pitchFamily="34" charset="0"/>
                <a:cs typeface="Calibri" panose="020F0502020204030204" pitchFamily="34" charset="0"/>
              </a:rPr>
              <a:t>Have you ever revised your English writing?</a:t>
            </a:r>
          </a:p>
          <a:p>
            <a:r>
              <a:rPr lang="en-US" altLang="zh-CN" dirty="0">
                <a:latin typeface="Calibri" panose="020F0502020204030204" pitchFamily="34" charset="0"/>
                <a:cs typeface="Calibri" panose="020F0502020204030204" pitchFamily="34" charset="0"/>
              </a:rPr>
              <a:t>What difficulties did you have in revising your writing?</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66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An example of the funnel introduction</a:t>
            </a:r>
            <a:endParaRPr lang="zh-CN" altLang="en-US" dirty="0"/>
          </a:p>
        </p:txBody>
      </p:sp>
      <p:sp>
        <p:nvSpPr>
          <p:cNvPr id="3" name="Content Placeholder 2"/>
          <p:cNvSpPr>
            <a:spLocks noGrp="1"/>
          </p:cNvSpPr>
          <p:nvPr>
            <p:ph sz="quarter" idx="1"/>
          </p:nvPr>
        </p:nvSpPr>
        <p:spPr>
          <a:xfrm>
            <a:off x="1981200" y="2060848"/>
            <a:ext cx="8229600" cy="3289920"/>
          </a:xfrm>
        </p:spPr>
        <p:txBody>
          <a:bodyPr/>
          <a:lstStyle/>
          <a:p>
            <a:pPr marL="0" indent="0" algn="just">
              <a:buNone/>
            </a:pPr>
            <a:r>
              <a:rPr lang="en-US" altLang="zh-CN" b="1" dirty="0">
                <a:solidFill>
                  <a:srgbClr val="00B050"/>
                </a:solidFill>
              </a:rPr>
              <a:t>Mankind has always been a complaining species.  </a:t>
            </a:r>
            <a:r>
              <a:rPr lang="en-US" altLang="zh-CN" dirty="0"/>
              <a:t>Every generation claims to have hardships not encountered by other groups.  In the twentieth century, however, one group's complaints are completely justified.  </a:t>
            </a:r>
            <a:r>
              <a:rPr lang="en-US" altLang="zh-CN" b="1" i="1" u="sng" dirty="0">
                <a:solidFill>
                  <a:srgbClr val="FF0000"/>
                </a:solidFill>
              </a:rPr>
              <a:t>Evidence clearly shows that modern teenagers do, in fact, have a very difficult life.</a:t>
            </a:r>
            <a:endParaRPr lang="zh-CN" altLang="en-US" b="1" i="1" u="sng" dirty="0">
              <a:solidFill>
                <a:srgbClr val="FF0000"/>
              </a:solidFill>
            </a:endParaRPr>
          </a:p>
        </p:txBody>
      </p:sp>
    </p:spTree>
    <p:extLst>
      <p:ext uri="{BB962C8B-B14F-4D97-AF65-F5344CB8AC3E}">
        <p14:creationId xmlns:p14="http://schemas.microsoft.com/office/powerpoint/2010/main" val="2113010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08" y="188640"/>
            <a:ext cx="8229600" cy="990600"/>
          </a:xfrm>
        </p:spPr>
        <p:txBody>
          <a:bodyPr>
            <a:normAutofit/>
          </a:bodyPr>
          <a:lstStyle/>
          <a:p>
            <a:r>
              <a:rPr lang="en-US" altLang="zh-CN" dirty="0"/>
              <a:t>Thesis statement pitfalls</a:t>
            </a:r>
            <a:endParaRPr lang="en-AU" dirty="0"/>
          </a:p>
        </p:txBody>
      </p:sp>
      <p:sp>
        <p:nvSpPr>
          <p:cNvPr id="3" name="Content Placeholder 2"/>
          <p:cNvSpPr>
            <a:spLocks noGrp="1"/>
          </p:cNvSpPr>
          <p:nvPr>
            <p:ph sz="quarter" idx="1"/>
          </p:nvPr>
        </p:nvSpPr>
        <p:spPr>
          <a:xfrm>
            <a:off x="1631504" y="1556792"/>
            <a:ext cx="9036496" cy="4600168"/>
          </a:xfrm>
        </p:spPr>
        <p:txBody>
          <a:bodyPr>
            <a:normAutofit fontScale="92500"/>
          </a:bodyPr>
          <a:lstStyle/>
          <a:p>
            <a:pPr lvl="1"/>
            <a:r>
              <a:rPr lang="en-US" sz="3200" dirty="0"/>
              <a:t>The thesis is too general. </a:t>
            </a:r>
          </a:p>
          <a:p>
            <a:pPr lvl="2"/>
            <a:r>
              <a:rPr lang="en-US" sz="2600" dirty="0"/>
              <a:t>E.g., Higher education is critical to a country’s development.</a:t>
            </a:r>
          </a:p>
          <a:p>
            <a:pPr lvl="1"/>
            <a:r>
              <a:rPr lang="en-US" sz="3200" dirty="0"/>
              <a:t>It makes a simple announcement.</a:t>
            </a:r>
          </a:p>
          <a:p>
            <a:pPr lvl="2"/>
            <a:r>
              <a:rPr lang="en-US" sz="2600" dirty="0"/>
              <a:t>E.g., I am going to discuss how to write a journal article. </a:t>
            </a:r>
          </a:p>
          <a:p>
            <a:pPr lvl="1"/>
            <a:r>
              <a:rPr lang="en-US" sz="3200" dirty="0"/>
              <a:t>It states an obvious fact.</a:t>
            </a:r>
          </a:p>
          <a:p>
            <a:pPr lvl="2"/>
            <a:r>
              <a:rPr lang="en-US" sz="2600" dirty="0"/>
              <a:t>E.g., Doing exercise regularly is good for our health. </a:t>
            </a:r>
            <a:endParaRPr lang="en-AU" sz="2600" dirty="0"/>
          </a:p>
          <a:p>
            <a:pPr lvl="2"/>
            <a:endParaRPr lang="en-GB" sz="2600" dirty="0"/>
          </a:p>
          <a:p>
            <a:pPr marL="274320" lvl="1" indent="0">
              <a:buNone/>
            </a:pPr>
            <a:r>
              <a:rPr lang="en-GB" sz="2900" dirty="0"/>
              <a:t>Can you find the thesis statement in the sample paper?</a:t>
            </a:r>
          </a:p>
          <a:p>
            <a:pPr marL="274320" lvl="1" indent="0">
              <a:buNone/>
            </a:pPr>
            <a:r>
              <a:rPr lang="en-GB" sz="2900" dirty="0"/>
              <a:t>Do you think it is a good one?</a:t>
            </a:r>
            <a:endParaRPr lang="en-AU" sz="2900" dirty="0"/>
          </a:p>
        </p:txBody>
      </p:sp>
    </p:spTree>
    <p:extLst>
      <p:ext uri="{BB962C8B-B14F-4D97-AF65-F5344CB8AC3E}">
        <p14:creationId xmlns:p14="http://schemas.microsoft.com/office/powerpoint/2010/main" val="186312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08" y="188640"/>
            <a:ext cx="8229600" cy="360040"/>
          </a:xfrm>
        </p:spPr>
        <p:txBody>
          <a:bodyPr>
            <a:normAutofit fontScale="90000"/>
          </a:bodyPr>
          <a:lstStyle/>
          <a:p>
            <a:pPr algn="ctr"/>
            <a:r>
              <a:rPr lang="en-US" altLang="zh-CN" dirty="0"/>
              <a:t>Sample Writing Introduction</a:t>
            </a:r>
            <a:endParaRPr lang="en-AU" dirty="0"/>
          </a:p>
        </p:txBody>
      </p:sp>
      <p:sp>
        <p:nvSpPr>
          <p:cNvPr id="3" name="Content Placeholder 2"/>
          <p:cNvSpPr>
            <a:spLocks noGrp="1"/>
          </p:cNvSpPr>
          <p:nvPr>
            <p:ph sz="quarter" idx="1"/>
          </p:nvPr>
        </p:nvSpPr>
        <p:spPr>
          <a:xfrm>
            <a:off x="1631504" y="764704"/>
            <a:ext cx="9036496" cy="5392256"/>
          </a:xfrm>
        </p:spPr>
        <p:txBody>
          <a:bodyPr>
            <a:noAutofit/>
          </a:bodyPr>
          <a:lstStyle/>
          <a:p>
            <a:pPr marL="274320" lvl="1" indent="0" algn="just">
              <a:buNone/>
            </a:pPr>
            <a:r>
              <a:rPr lang="en-US" sz="2800" dirty="0">
                <a:solidFill>
                  <a:schemeClr val="tx1">
                    <a:lumMod val="65000"/>
                    <a:lumOff val="35000"/>
                  </a:schemeClr>
                </a:solidFill>
                <a:hlinkClick r:id="rId3">
                  <a:extLst>
                    <a:ext uri="{A12FA001-AC4F-418D-AE19-62706E023703}">
                      <ahyp:hlinkClr xmlns:ahyp="http://schemas.microsoft.com/office/drawing/2018/hyperlinkcolor" val="tx"/>
                    </a:ext>
                  </a:extLst>
                </a:hlinkClick>
              </a:rPr>
              <a:t>Education</a:t>
            </a:r>
            <a:r>
              <a:rPr lang="en-US" sz="2800" dirty="0">
                <a:solidFill>
                  <a:schemeClr val="tx1">
                    <a:lumMod val="65000"/>
                    <a:lumOff val="35000"/>
                  </a:schemeClr>
                </a:solidFill>
              </a:rPr>
              <a:t> means considerably more than </a:t>
            </a:r>
            <a:r>
              <a:rPr lang="en-US" sz="2800" dirty="0">
                <a:solidFill>
                  <a:schemeClr val="tx1">
                    <a:lumMod val="65000"/>
                    <a:lumOff val="35000"/>
                  </a:schemeClr>
                </a:solidFill>
                <a:hlinkClick r:id="rId3">
                  <a:extLst>
                    <a:ext uri="{A12FA001-AC4F-418D-AE19-62706E023703}">
                      <ahyp:hlinkClr xmlns:ahyp="http://schemas.microsoft.com/office/drawing/2018/hyperlinkcolor" val="tx"/>
                    </a:ext>
                  </a:extLst>
                </a:hlinkClick>
              </a:rPr>
              <a:t>just teaching</a:t>
            </a:r>
            <a:r>
              <a:rPr lang="en-US" sz="2800" dirty="0">
                <a:solidFill>
                  <a:schemeClr val="tx1">
                    <a:lumMod val="65000"/>
                    <a:lumOff val="35000"/>
                  </a:schemeClr>
                </a:solidFill>
              </a:rPr>
              <a:t> a student to read, write, and manipulate numbers. Computers, the Internet, and advanced electronic devices are becoming essential in everyday life and have changed the way information is gathered. How this new technology is utilized in the curriculum and managed by teachers will have an important role to play in widening the resource and knowledge base for all students. </a:t>
            </a:r>
            <a:r>
              <a:rPr lang="en-US" sz="2800" dirty="0">
                <a:solidFill>
                  <a:schemeClr val="tx1">
                    <a:lumMod val="65000"/>
                    <a:lumOff val="35000"/>
                  </a:schemeClr>
                </a:solidFill>
                <a:hlinkClick r:id="rId3">
                  <a:extLst>
                    <a:ext uri="{A12FA001-AC4F-418D-AE19-62706E023703}">
                      <ahyp:hlinkClr xmlns:ahyp="http://schemas.microsoft.com/office/drawing/2018/hyperlinkcolor" val="tx"/>
                    </a:ext>
                  </a:extLst>
                </a:hlinkClick>
              </a:rPr>
              <a:t>Technology</a:t>
            </a:r>
            <a:r>
              <a:rPr lang="en-US" sz="2800" dirty="0">
                <a:solidFill>
                  <a:schemeClr val="tx1">
                    <a:lumMod val="65000"/>
                    <a:lumOff val="35000"/>
                  </a:schemeClr>
                </a:solidFill>
              </a:rPr>
              <a:t> affects the way teachers teach and students learn. </a:t>
            </a:r>
            <a:r>
              <a:rPr lang="en-US" sz="2800" dirty="0">
                <a:solidFill>
                  <a:schemeClr val="tx1">
                    <a:lumMod val="65000"/>
                    <a:lumOff val="35000"/>
                  </a:schemeClr>
                </a:solidFill>
                <a:hlinkClick r:id="rId3">
                  <a:extLst>
                    <a:ext uri="{A12FA001-AC4F-418D-AE19-62706E023703}">
                      <ahyp:hlinkClr xmlns:ahyp="http://schemas.microsoft.com/office/drawing/2018/hyperlinkcolor" val="tx"/>
                    </a:ext>
                  </a:extLst>
                </a:hlinkClick>
              </a:rPr>
              <a:t>To make</a:t>
            </a:r>
            <a:r>
              <a:rPr lang="en-US" sz="2800" dirty="0">
                <a:solidFill>
                  <a:schemeClr val="tx1">
                    <a:lumMod val="65000"/>
                    <a:lumOff val="35000"/>
                  </a:schemeClr>
                </a:solidFill>
              </a:rPr>
              <a:t> the best use of information technology </a:t>
            </a:r>
            <a:r>
              <a:rPr lang="en-US" sz="2800" dirty="0">
                <a:solidFill>
                  <a:schemeClr val="tx1">
                    <a:lumMod val="65000"/>
                    <a:lumOff val="35000"/>
                  </a:schemeClr>
                </a:solidFill>
                <a:hlinkClick r:id="rId3">
                  <a:extLst>
                    <a:ext uri="{A12FA001-AC4F-418D-AE19-62706E023703}">
                      <ahyp:hlinkClr xmlns:ahyp="http://schemas.microsoft.com/office/drawing/2018/hyperlinkcolor" val="tx"/>
                    </a:ext>
                  </a:extLst>
                </a:hlinkClick>
              </a:rPr>
              <a:t>(IT)</a:t>
            </a:r>
            <a:r>
              <a:rPr lang="en-US" sz="2800" dirty="0">
                <a:solidFill>
                  <a:schemeClr val="tx1">
                    <a:lumMod val="65000"/>
                    <a:lumOff val="35000"/>
                  </a:schemeClr>
                </a:solidFill>
              </a:rPr>
              <a:t>, schools need a workable plan to fully integrate it into all aspects of the curriculum so students are taught how, why, and when to use technology to further enhance their learning.</a:t>
            </a:r>
            <a:endParaRPr lang="en-AU" sz="2800" dirty="0">
              <a:solidFill>
                <a:schemeClr val="tx1">
                  <a:lumMod val="65000"/>
                  <a:lumOff val="35000"/>
                </a:schemeClr>
              </a:solidFill>
            </a:endParaRPr>
          </a:p>
        </p:txBody>
      </p:sp>
    </p:spTree>
    <p:extLst>
      <p:ext uri="{BB962C8B-B14F-4D97-AF65-F5344CB8AC3E}">
        <p14:creationId xmlns:p14="http://schemas.microsoft.com/office/powerpoint/2010/main" val="126899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08" y="188640"/>
            <a:ext cx="8229600" cy="360040"/>
          </a:xfrm>
        </p:spPr>
        <p:txBody>
          <a:bodyPr>
            <a:normAutofit fontScale="90000"/>
          </a:bodyPr>
          <a:lstStyle/>
          <a:p>
            <a:pPr algn="ctr"/>
            <a:r>
              <a:rPr lang="en-US" altLang="zh-CN" dirty="0"/>
              <a:t>Sample Writing Introduction</a:t>
            </a:r>
            <a:endParaRPr lang="en-AU" dirty="0"/>
          </a:p>
        </p:txBody>
      </p:sp>
      <p:sp>
        <p:nvSpPr>
          <p:cNvPr id="3" name="Content Placeholder 2"/>
          <p:cNvSpPr>
            <a:spLocks noGrp="1"/>
          </p:cNvSpPr>
          <p:nvPr>
            <p:ph sz="quarter" idx="1"/>
          </p:nvPr>
        </p:nvSpPr>
        <p:spPr>
          <a:xfrm>
            <a:off x="1631504" y="764704"/>
            <a:ext cx="9036496" cy="5392256"/>
          </a:xfrm>
        </p:spPr>
        <p:txBody>
          <a:bodyPr>
            <a:noAutofit/>
          </a:bodyPr>
          <a:lstStyle/>
          <a:p>
            <a:pPr marL="0" indent="0" algn="just">
              <a:buNone/>
            </a:pPr>
            <a:r>
              <a:rPr lang="en-US" b="1" dirty="0"/>
              <a:t>PROMPT</a:t>
            </a:r>
            <a:r>
              <a:rPr lang="en-US" dirty="0"/>
              <a:t>: Some people believe that a college or university education should be available to all students. Others believe that higher education should be available only to good students. Discuss these views. Which view do you agree with? Use specific reasons and examples to support your opinion. </a:t>
            </a:r>
            <a:endParaRPr lang="en-US" sz="2000" dirty="0"/>
          </a:p>
          <a:p>
            <a:pPr marL="0" indent="0" algn="just">
              <a:buNone/>
            </a:pPr>
            <a:endParaRPr lang="en-US" dirty="0"/>
          </a:p>
          <a:p>
            <a:pPr marL="0" indent="0" algn="just">
              <a:buNone/>
            </a:pPr>
            <a:r>
              <a:rPr lang="en-US" dirty="0"/>
              <a:t>	Some people believe that university students should be required to attend classes. Others believe that going to classes should be optional for students. The former is my point of view, there are several reasons.</a:t>
            </a:r>
            <a:endParaRPr lang="en-US" sz="2000" dirty="0"/>
          </a:p>
        </p:txBody>
      </p:sp>
    </p:spTree>
    <p:extLst>
      <p:ext uri="{BB962C8B-B14F-4D97-AF65-F5344CB8AC3E}">
        <p14:creationId xmlns:p14="http://schemas.microsoft.com/office/powerpoint/2010/main" val="338775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08" y="188640"/>
            <a:ext cx="8229600" cy="360040"/>
          </a:xfrm>
        </p:spPr>
        <p:txBody>
          <a:bodyPr>
            <a:normAutofit fontScale="90000"/>
          </a:bodyPr>
          <a:lstStyle/>
          <a:p>
            <a:pPr algn="ctr"/>
            <a:r>
              <a:rPr lang="en-US" altLang="zh-CN" dirty="0"/>
              <a:t>Sample Writing Introduction</a:t>
            </a:r>
            <a:endParaRPr lang="en-AU" dirty="0"/>
          </a:p>
        </p:txBody>
      </p:sp>
      <p:sp>
        <p:nvSpPr>
          <p:cNvPr id="3" name="Content Placeholder 2"/>
          <p:cNvSpPr>
            <a:spLocks noGrp="1"/>
          </p:cNvSpPr>
          <p:nvPr>
            <p:ph sz="quarter" idx="1"/>
          </p:nvPr>
        </p:nvSpPr>
        <p:spPr>
          <a:xfrm>
            <a:off x="1631504" y="764704"/>
            <a:ext cx="9036496" cy="5392256"/>
          </a:xfrm>
        </p:spPr>
        <p:txBody>
          <a:bodyPr>
            <a:noAutofit/>
          </a:bodyPr>
          <a:lstStyle/>
          <a:p>
            <a:pPr marL="0" indent="0" algn="ctr">
              <a:buNone/>
            </a:pPr>
            <a:r>
              <a:rPr lang="en-US" b="1" dirty="0"/>
              <a:t>Higher education should be only available to good students</a:t>
            </a:r>
            <a:endParaRPr lang="en-US" sz="2000" dirty="0"/>
          </a:p>
          <a:p>
            <a:pPr marL="0" indent="0">
              <a:buNone/>
            </a:pPr>
            <a:endParaRPr lang="en-US" sz="2000" dirty="0"/>
          </a:p>
          <a:p>
            <a:pPr marL="0" indent="0" algn="just">
              <a:buNone/>
            </a:pPr>
            <a:r>
              <a:rPr lang="en-US" dirty="0"/>
              <a:t>	With the development of society, country and family pay more attention to children’s education. It is an important indicator to evaluate children’s future by judge whether they children are admitted to a university. Some people believe that a college or university education should be available to all students. However, I strongly advocate that higher education should eb only available to good students. The reasons for my preference would be elucidated as follows.</a:t>
            </a:r>
            <a:endParaRPr lang="en-US" sz="2000" dirty="0"/>
          </a:p>
        </p:txBody>
      </p:sp>
    </p:spTree>
    <p:extLst>
      <p:ext uri="{BB962C8B-B14F-4D97-AF65-F5344CB8AC3E}">
        <p14:creationId xmlns:p14="http://schemas.microsoft.com/office/powerpoint/2010/main" val="42406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208" y="188640"/>
            <a:ext cx="8229600" cy="360040"/>
          </a:xfrm>
        </p:spPr>
        <p:txBody>
          <a:bodyPr>
            <a:normAutofit fontScale="90000"/>
          </a:bodyPr>
          <a:lstStyle/>
          <a:p>
            <a:pPr algn="ctr"/>
            <a:r>
              <a:rPr lang="en-US" altLang="zh-CN" dirty="0"/>
              <a:t>Sample Writing Introduction</a:t>
            </a:r>
            <a:endParaRPr lang="en-AU" dirty="0"/>
          </a:p>
        </p:txBody>
      </p:sp>
      <p:sp>
        <p:nvSpPr>
          <p:cNvPr id="3" name="Content Placeholder 2"/>
          <p:cNvSpPr>
            <a:spLocks noGrp="1"/>
          </p:cNvSpPr>
          <p:nvPr>
            <p:ph sz="quarter" idx="1"/>
          </p:nvPr>
        </p:nvSpPr>
        <p:spPr>
          <a:xfrm>
            <a:off x="1631504" y="764704"/>
            <a:ext cx="9036496" cy="5392256"/>
          </a:xfrm>
        </p:spPr>
        <p:txBody>
          <a:bodyPr>
            <a:noAutofit/>
          </a:bodyPr>
          <a:lstStyle/>
          <a:p>
            <a:pPr marL="0" indent="0" algn="ctr">
              <a:buNone/>
            </a:pPr>
            <a:r>
              <a:rPr lang="en-US" b="1" dirty="0"/>
              <a:t>Higher Education Should Be Only Available to Good Students</a:t>
            </a:r>
            <a:endParaRPr lang="en-US" sz="2000" dirty="0"/>
          </a:p>
          <a:p>
            <a:pPr marL="0" indent="0">
              <a:buNone/>
            </a:pPr>
            <a:endParaRPr lang="en-US" dirty="0"/>
          </a:p>
          <a:p>
            <a:pPr marL="0" indent="0" algn="just">
              <a:buNone/>
            </a:pPr>
            <a:r>
              <a:rPr lang="en-US" dirty="0"/>
              <a:t>	With the development of society, country and families pay more and more attention to children’s education. It is an important indicator to evaluate children’s future by judging whether students are admitted to a university. Some people believe that a college or university education should be available to all students. However, I strongly advocate that higher education should be only allowed to good students. </a:t>
            </a:r>
            <a:endParaRPr lang="en-US" sz="2000" dirty="0"/>
          </a:p>
        </p:txBody>
      </p:sp>
    </p:spTree>
    <p:extLst>
      <p:ext uri="{BB962C8B-B14F-4D97-AF65-F5344CB8AC3E}">
        <p14:creationId xmlns:p14="http://schemas.microsoft.com/office/powerpoint/2010/main" val="252774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Hooks and attention grabbers</a:t>
            </a:r>
            <a:endParaRPr lang="zh-CN" altLang="en-US" dirty="0"/>
          </a:p>
        </p:txBody>
      </p:sp>
      <p:sp>
        <p:nvSpPr>
          <p:cNvPr id="3" name="Content Placeholder 2"/>
          <p:cNvSpPr>
            <a:spLocks noGrp="1"/>
          </p:cNvSpPr>
          <p:nvPr>
            <p:ph sz="quarter" idx="1"/>
          </p:nvPr>
        </p:nvSpPr>
        <p:spPr>
          <a:xfrm>
            <a:off x="1981200" y="1412776"/>
            <a:ext cx="8229600" cy="4824536"/>
          </a:xfrm>
        </p:spPr>
        <p:txBody>
          <a:bodyPr/>
          <a:lstStyle/>
          <a:p>
            <a:pPr marL="0" indent="0">
              <a:buNone/>
            </a:pPr>
            <a:r>
              <a:rPr lang="en-US" altLang="zh-CN" dirty="0"/>
              <a:t>An “attention getter”, also known as an “attention grabber” or  “hook”, refers to the first 1-4 sentences of an essay. On average, people only read the first 2 sentences before deciding if your essay will be an interesting read or a chore.</a:t>
            </a:r>
          </a:p>
          <a:p>
            <a:pPr marL="0" indent="0">
              <a:buNone/>
            </a:pPr>
            <a:endParaRPr lang="en-GB" altLang="zh-CN" dirty="0"/>
          </a:p>
          <a:p>
            <a:pPr marL="0" indent="0">
              <a:buNone/>
            </a:pPr>
            <a:endParaRPr lang="en-US" altLang="zh-CN" dirty="0"/>
          </a:p>
          <a:p>
            <a:pPr marL="0" indent="0">
              <a:buNone/>
            </a:pPr>
            <a:endParaRPr lang="en-GB" altLang="zh-CN" dirty="0"/>
          </a:p>
        </p:txBody>
      </p:sp>
      <p:graphicFrame>
        <p:nvGraphicFramePr>
          <p:cNvPr id="4" name="Table 3"/>
          <p:cNvGraphicFramePr>
            <a:graphicFrameLocks noGrp="1"/>
          </p:cNvGraphicFramePr>
          <p:nvPr/>
        </p:nvGraphicFramePr>
        <p:xfrm>
          <a:off x="1981200" y="3825044"/>
          <a:ext cx="8229600" cy="218632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31155967"/>
                    </a:ext>
                  </a:extLst>
                </a:gridCol>
                <a:gridCol w="2057400">
                  <a:extLst>
                    <a:ext uri="{9D8B030D-6E8A-4147-A177-3AD203B41FA5}">
                      <a16:colId xmlns:a16="http://schemas.microsoft.com/office/drawing/2014/main" val="3974686198"/>
                    </a:ext>
                  </a:extLst>
                </a:gridCol>
                <a:gridCol w="2057400">
                  <a:extLst>
                    <a:ext uri="{9D8B030D-6E8A-4147-A177-3AD203B41FA5}">
                      <a16:colId xmlns:a16="http://schemas.microsoft.com/office/drawing/2014/main" val="9826029"/>
                    </a:ext>
                  </a:extLst>
                </a:gridCol>
                <a:gridCol w="2057400">
                  <a:extLst>
                    <a:ext uri="{9D8B030D-6E8A-4147-A177-3AD203B41FA5}">
                      <a16:colId xmlns:a16="http://schemas.microsoft.com/office/drawing/2014/main" val="1534022073"/>
                    </a:ext>
                  </a:extLst>
                </a:gridCol>
              </a:tblGrid>
              <a:tr h="586170">
                <a:tc gridSpan="4">
                  <a:txBody>
                    <a:bodyPr/>
                    <a:lstStyle/>
                    <a:p>
                      <a:pPr algn="ctr"/>
                      <a:r>
                        <a:rPr lang="en-GB" altLang="zh-CN" sz="2000" dirty="0"/>
                        <a:t>Examples of attention grabbers</a:t>
                      </a:r>
                      <a:endParaRPr lang="zh-CN" altLang="en-US" sz="2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1674664902"/>
                  </a:ext>
                </a:extLst>
              </a:tr>
              <a:tr h="594312">
                <a:tc>
                  <a:txBody>
                    <a:bodyPr/>
                    <a:lstStyle/>
                    <a:p>
                      <a:r>
                        <a:rPr lang="en-GB" altLang="zh-CN" sz="2000" dirty="0"/>
                        <a:t>A</a:t>
                      </a:r>
                      <a:r>
                        <a:rPr lang="en-GB" altLang="zh-CN" sz="2000" baseline="0" dirty="0"/>
                        <a:t> d</a:t>
                      </a:r>
                      <a:r>
                        <a:rPr lang="en-GB" altLang="zh-CN" sz="2000" dirty="0"/>
                        <a:t>efinition</a:t>
                      </a:r>
                      <a:endParaRPr lang="zh-CN" altLang="en-US" sz="2000" dirty="0"/>
                    </a:p>
                  </a:txBody>
                  <a:tcPr/>
                </a:tc>
                <a:tc>
                  <a:txBody>
                    <a:bodyPr/>
                    <a:lstStyle/>
                    <a:p>
                      <a:r>
                        <a:rPr lang="en-GB" altLang="zh-CN" sz="2000" dirty="0"/>
                        <a:t>A</a:t>
                      </a:r>
                      <a:r>
                        <a:rPr lang="en-GB" altLang="zh-CN" sz="2000" baseline="0" dirty="0"/>
                        <a:t> q</a:t>
                      </a:r>
                      <a:r>
                        <a:rPr lang="en-GB" altLang="zh-CN" sz="2000" dirty="0"/>
                        <a:t>uotation</a:t>
                      </a:r>
                      <a:endParaRPr lang="zh-CN" altLang="en-US" sz="2000" dirty="0"/>
                    </a:p>
                  </a:txBody>
                  <a:tcPr/>
                </a:tc>
                <a:tc>
                  <a:txBody>
                    <a:bodyPr/>
                    <a:lstStyle/>
                    <a:p>
                      <a:r>
                        <a:rPr lang="en-GB" altLang="zh-CN" sz="2000" dirty="0"/>
                        <a:t>A striking fact</a:t>
                      </a:r>
                      <a:endParaRPr lang="zh-CN" altLang="en-US" sz="2000" dirty="0"/>
                    </a:p>
                  </a:txBody>
                  <a:tcPr/>
                </a:tc>
                <a:tc>
                  <a:txBody>
                    <a:bodyPr/>
                    <a:lstStyle/>
                    <a:p>
                      <a:r>
                        <a:rPr lang="en-GB" altLang="zh-CN" sz="2000" dirty="0"/>
                        <a:t>A</a:t>
                      </a:r>
                      <a:r>
                        <a:rPr lang="en-GB" altLang="zh-CN" sz="2000" baseline="0" dirty="0"/>
                        <a:t> comparison</a:t>
                      </a:r>
                      <a:endParaRPr lang="zh-CN" altLang="en-US" sz="2000" dirty="0"/>
                    </a:p>
                  </a:txBody>
                  <a:tcPr/>
                </a:tc>
                <a:extLst>
                  <a:ext uri="{0D108BD9-81ED-4DB2-BD59-A6C34878D82A}">
                    <a16:rowId xmlns:a16="http://schemas.microsoft.com/office/drawing/2014/main" val="2686351232"/>
                  </a:ext>
                </a:extLst>
              </a:tr>
              <a:tr h="907750">
                <a:tc>
                  <a:txBody>
                    <a:bodyPr/>
                    <a:lstStyle/>
                    <a:p>
                      <a:r>
                        <a:rPr lang="en-GB" altLang="zh-CN" sz="2000" dirty="0"/>
                        <a:t>A question</a:t>
                      </a:r>
                      <a:endParaRPr lang="zh-CN" altLang="en-US" sz="2000" dirty="0"/>
                    </a:p>
                  </a:txBody>
                  <a:tcPr/>
                </a:tc>
                <a:tc>
                  <a:txBody>
                    <a:bodyPr/>
                    <a:lstStyle/>
                    <a:p>
                      <a:r>
                        <a:rPr lang="en-GB" altLang="zh-CN" sz="2000" dirty="0"/>
                        <a:t>A story</a:t>
                      </a:r>
                      <a:endParaRPr lang="zh-CN" altLang="en-US" sz="2000" dirty="0"/>
                    </a:p>
                  </a:txBody>
                  <a:tcPr/>
                </a:tc>
                <a:tc>
                  <a:txBody>
                    <a:bodyPr/>
                    <a:lstStyle/>
                    <a:p>
                      <a:r>
                        <a:rPr lang="en-GB" altLang="zh-CN" sz="2000" dirty="0"/>
                        <a:t>A joke</a:t>
                      </a:r>
                      <a:endParaRPr lang="zh-CN" altLang="en-US" sz="2000" dirty="0"/>
                    </a:p>
                  </a:txBody>
                  <a:tcPr/>
                </a:tc>
                <a:tc>
                  <a:txBody>
                    <a:bodyPr/>
                    <a:lstStyle/>
                    <a:p>
                      <a:r>
                        <a:rPr lang="en-GB" altLang="zh-CN" sz="2000" dirty="0"/>
                        <a:t>Striking numbers/statistics</a:t>
                      </a:r>
                      <a:endParaRPr lang="zh-CN" altLang="en-US" sz="2000" dirty="0"/>
                    </a:p>
                  </a:txBody>
                  <a:tcPr/>
                </a:tc>
                <a:extLst>
                  <a:ext uri="{0D108BD9-81ED-4DB2-BD59-A6C34878D82A}">
                    <a16:rowId xmlns:a16="http://schemas.microsoft.com/office/drawing/2014/main" val="3451789766"/>
                  </a:ext>
                </a:extLst>
              </a:tr>
            </a:tbl>
          </a:graphicData>
        </a:graphic>
      </p:graphicFrame>
    </p:spTree>
    <p:extLst>
      <p:ext uri="{BB962C8B-B14F-4D97-AF65-F5344CB8AC3E}">
        <p14:creationId xmlns:p14="http://schemas.microsoft.com/office/powerpoint/2010/main" val="602830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3AD27-EA60-4171-8DFD-BA63BA57D3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9BFE632-4DA2-4AE3-A763-8298DD634B5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6B42049-7533-49BE-B42B-D8BA7C1F10E1}"/>
              </a:ext>
            </a:extLst>
          </p:cNvPr>
          <p:cNvPicPr>
            <a:picLocks noChangeAspect="1"/>
          </p:cNvPicPr>
          <p:nvPr/>
        </p:nvPicPr>
        <p:blipFill>
          <a:blip r:embed="rId2"/>
          <a:stretch>
            <a:fillRect/>
          </a:stretch>
        </p:blipFill>
        <p:spPr>
          <a:xfrm>
            <a:off x="314794" y="526974"/>
            <a:ext cx="12107863" cy="5804051"/>
          </a:xfrm>
          <a:prstGeom prst="rect">
            <a:avLst/>
          </a:prstGeom>
        </p:spPr>
      </p:pic>
    </p:spTree>
    <p:extLst>
      <p:ext uri="{BB962C8B-B14F-4D97-AF65-F5344CB8AC3E}">
        <p14:creationId xmlns:p14="http://schemas.microsoft.com/office/powerpoint/2010/main" val="874233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DDD2E-D89D-46EE-907B-AF397EBF44CB}"/>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0B730474-9DDE-44DB-8297-8A9E75B14FD5}"/>
              </a:ext>
            </a:extLst>
          </p:cNvPr>
          <p:cNvPicPr>
            <a:picLocks noChangeAspect="1"/>
          </p:cNvPicPr>
          <p:nvPr/>
        </p:nvPicPr>
        <p:blipFill>
          <a:blip r:embed="rId2"/>
          <a:stretch>
            <a:fillRect/>
          </a:stretch>
        </p:blipFill>
        <p:spPr>
          <a:xfrm>
            <a:off x="0" y="146388"/>
            <a:ext cx="6960190" cy="6711612"/>
          </a:xfrm>
          <a:prstGeom prst="rect">
            <a:avLst/>
          </a:prstGeom>
        </p:spPr>
      </p:pic>
      <p:pic>
        <p:nvPicPr>
          <p:cNvPr id="5" name="内容占位符 4">
            <a:extLst>
              <a:ext uri="{FF2B5EF4-FFF2-40B4-BE49-F238E27FC236}">
                <a16:creationId xmlns:a16="http://schemas.microsoft.com/office/drawing/2014/main" id="{D6150043-BB30-4F0A-86CB-220CEC2E1BB9}"/>
              </a:ext>
            </a:extLst>
          </p:cNvPr>
          <p:cNvPicPr>
            <a:picLocks noGrp="1" noChangeAspect="1"/>
          </p:cNvPicPr>
          <p:nvPr>
            <p:ph idx="1"/>
          </p:nvPr>
        </p:nvPicPr>
        <p:blipFill>
          <a:blip r:embed="rId3"/>
          <a:stretch>
            <a:fillRect/>
          </a:stretch>
        </p:blipFill>
        <p:spPr>
          <a:xfrm>
            <a:off x="6482017" y="1909425"/>
            <a:ext cx="5709983" cy="4351338"/>
          </a:xfrm>
          <a:prstGeom prst="rect">
            <a:avLst/>
          </a:prstGeom>
        </p:spPr>
      </p:pic>
    </p:spTree>
    <p:extLst>
      <p:ext uri="{BB962C8B-B14F-4D97-AF65-F5344CB8AC3E}">
        <p14:creationId xmlns:p14="http://schemas.microsoft.com/office/powerpoint/2010/main" val="316151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650C9-0C73-4018-A03A-E354AA39186A}"/>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Four steps when providing peer feedback</a:t>
            </a:r>
            <a:endParaRPr lang="zh-CN" altLang="en-US" b="1"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41712DAA-26B4-43EB-B276-71E21391E75E}"/>
              </a:ext>
            </a:extLst>
          </p:cNvPr>
          <p:cNvSpPr>
            <a:spLocks noGrp="1"/>
          </p:cNvSpPr>
          <p:nvPr>
            <p:ph idx="1"/>
          </p:nvPr>
        </p:nvSpPr>
        <p:spPr>
          <a:xfrm>
            <a:off x="838200" y="1454046"/>
            <a:ext cx="11026140" cy="5403953"/>
          </a:xfrm>
        </p:spPr>
        <p:txBody>
          <a:bodyPr>
            <a:normAutofit fontScale="92500" lnSpcReduction="10000"/>
          </a:bodyPr>
          <a:lstStyle/>
          <a:p>
            <a:r>
              <a:rPr lang="en-US" altLang="zh-CN" b="1" dirty="0">
                <a:solidFill>
                  <a:srgbClr val="FF0000"/>
                </a:solidFill>
                <a:latin typeface="Calibri" panose="020F0502020204030204" pitchFamily="34" charset="0"/>
                <a:cs typeface="Calibri" panose="020F0502020204030204" pitchFamily="34" charset="0"/>
              </a:rPr>
              <a:t>Clarifying the writer’s intention</a:t>
            </a:r>
          </a:p>
          <a:p>
            <a:pPr lvl="1"/>
            <a:r>
              <a:rPr lang="en-US" altLang="zh-CN" dirty="0">
                <a:latin typeface="Calibri" panose="020F0502020204030204" pitchFamily="34" charset="0"/>
                <a:cs typeface="Calibri" panose="020F0502020204030204" pitchFamily="34" charset="0"/>
              </a:rPr>
              <a:t>Try to get further explanation of what writers have said or what is not clear to them in the essays (e.g., unknown terms, idea)</a:t>
            </a:r>
          </a:p>
          <a:p>
            <a:pPr lvl="1"/>
            <a:r>
              <a:rPr lang="en-US" altLang="zh-CN" i="1" dirty="0">
                <a:latin typeface="Calibri" panose="020F0502020204030204" pitchFamily="34" charset="0"/>
                <a:cs typeface="Calibri" panose="020F0502020204030204" pitchFamily="34" charset="0"/>
              </a:rPr>
              <a:t>What do you mean by “the poverty of vocabulary”?</a:t>
            </a:r>
          </a:p>
          <a:p>
            <a:r>
              <a:rPr lang="en-US" altLang="zh-CN" b="1" dirty="0">
                <a:solidFill>
                  <a:srgbClr val="00B050"/>
                </a:solidFill>
                <a:latin typeface="Calibri" panose="020F0502020204030204" pitchFamily="34" charset="0"/>
                <a:cs typeface="Calibri" panose="020F0502020204030204" pitchFamily="34" charset="0"/>
              </a:rPr>
              <a:t>Identifying the problems</a:t>
            </a:r>
          </a:p>
          <a:p>
            <a:pPr lvl="1"/>
            <a:r>
              <a:rPr lang="en-US" altLang="zh-CN" dirty="0">
                <a:latin typeface="Calibri" panose="020F0502020204030204" pitchFamily="34" charset="0"/>
                <a:cs typeface="Calibri" panose="020F0502020204030204" pitchFamily="34" charset="0"/>
              </a:rPr>
              <a:t>Announce a problematic word, phrase, sentence or cohesive gap</a:t>
            </a:r>
          </a:p>
          <a:p>
            <a:pPr lvl="1"/>
            <a:r>
              <a:rPr lang="en-US" altLang="zh-CN" i="1" dirty="0">
                <a:latin typeface="Calibri" panose="020F0502020204030204" pitchFamily="34" charset="0"/>
                <a:cs typeface="Calibri" panose="020F0502020204030204" pitchFamily="34" charset="0"/>
              </a:rPr>
              <a:t>I think this example cannot effectively support your argument</a:t>
            </a:r>
            <a:r>
              <a:rPr lang="en-US" altLang="zh-CN" dirty="0">
                <a:latin typeface="Calibri" panose="020F0502020204030204" pitchFamily="34" charset="0"/>
                <a:cs typeface="Calibri" panose="020F0502020204030204" pitchFamily="34" charset="0"/>
              </a:rPr>
              <a:t>.</a:t>
            </a:r>
          </a:p>
          <a:p>
            <a:r>
              <a:rPr lang="en-US" altLang="zh-CN" b="1" dirty="0">
                <a:solidFill>
                  <a:schemeClr val="accent5">
                    <a:lumMod val="75000"/>
                  </a:schemeClr>
                </a:solidFill>
                <a:latin typeface="Calibri" panose="020F0502020204030204" pitchFamily="34" charset="0"/>
                <a:cs typeface="Calibri" panose="020F0502020204030204" pitchFamily="34" charset="0"/>
              </a:rPr>
              <a:t>Explaining the nature of the problem</a:t>
            </a:r>
          </a:p>
          <a:p>
            <a:pPr lvl="1"/>
            <a:r>
              <a:rPr lang="en-US" altLang="zh-CN" dirty="0">
                <a:latin typeface="Calibri" panose="020F0502020204030204" pitchFamily="34" charset="0"/>
                <a:cs typeface="Calibri" panose="020F0502020204030204" pitchFamily="34" charset="0"/>
              </a:rPr>
              <a:t>Explain why you think an idea, the paragraph, or a sentence/word, is problematic.</a:t>
            </a:r>
          </a:p>
          <a:p>
            <a:pPr lvl="1"/>
            <a:r>
              <a:rPr lang="en-US" altLang="zh-CN" i="1" dirty="0">
                <a:latin typeface="Calibri" panose="020F0502020204030204" pitchFamily="34" charset="0"/>
                <a:cs typeface="Calibri" panose="020F0502020204030204" pitchFamily="34" charset="0"/>
              </a:rPr>
              <a:t>You should put some phrases before you make this quotation because the last paragraph is unrelated to the fourth paragraph.</a:t>
            </a:r>
          </a:p>
          <a:p>
            <a:r>
              <a:rPr lang="en-US" altLang="zh-CN" b="1" dirty="0">
                <a:solidFill>
                  <a:schemeClr val="accent2">
                    <a:lumMod val="75000"/>
                  </a:schemeClr>
                </a:solidFill>
                <a:latin typeface="Calibri" panose="020F0502020204030204" pitchFamily="34" charset="0"/>
                <a:cs typeface="Calibri" panose="020F0502020204030204" pitchFamily="34" charset="0"/>
              </a:rPr>
              <a:t>Making specific suggestions </a:t>
            </a:r>
          </a:p>
          <a:p>
            <a:pPr lvl="1"/>
            <a:r>
              <a:rPr lang="en-US" altLang="zh-CN" dirty="0">
                <a:latin typeface="Calibri" panose="020F0502020204030204" pitchFamily="34" charset="0"/>
                <a:cs typeface="Calibri" panose="020F0502020204030204" pitchFamily="34" charset="0"/>
              </a:rPr>
              <a:t>Suggest ways to improve.</a:t>
            </a:r>
          </a:p>
          <a:p>
            <a:pPr lvl="1"/>
            <a:r>
              <a:rPr lang="en-US" altLang="zh-CN" i="1" dirty="0">
                <a:latin typeface="Calibri" panose="020F0502020204030204" pitchFamily="34" charset="0"/>
                <a:cs typeface="Calibri" panose="020F0502020204030204" pitchFamily="34" charset="0"/>
              </a:rPr>
              <a:t>If you’re trying to say many people have more than one cell phone, maybe you can say “the majority of have a cell phone with them, some even with more than one”.</a:t>
            </a:r>
            <a:endParaRPr lang="zh-CN" altLang="en-US" i="1" dirty="0">
              <a:latin typeface="Calibri" panose="020F0502020204030204" pitchFamily="34" charset="0"/>
              <a:cs typeface="Calibri" panose="020F0502020204030204" pitchFamily="34" charset="0"/>
            </a:endParaRPr>
          </a:p>
        </p:txBody>
      </p:sp>
      <p:sp>
        <p:nvSpPr>
          <p:cNvPr id="4" name="箭头: 下 3">
            <a:extLst>
              <a:ext uri="{FF2B5EF4-FFF2-40B4-BE49-F238E27FC236}">
                <a16:creationId xmlns:a16="http://schemas.microsoft.com/office/drawing/2014/main" id="{7CE82B37-309C-42A0-BC87-1A2481F3854F}"/>
              </a:ext>
            </a:extLst>
          </p:cNvPr>
          <p:cNvSpPr/>
          <p:nvPr/>
        </p:nvSpPr>
        <p:spPr>
          <a:xfrm>
            <a:off x="614597" y="1858780"/>
            <a:ext cx="223603" cy="920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下 4">
            <a:extLst>
              <a:ext uri="{FF2B5EF4-FFF2-40B4-BE49-F238E27FC236}">
                <a16:creationId xmlns:a16="http://schemas.microsoft.com/office/drawing/2014/main" id="{B79E2ECA-07CC-43DD-A1F9-A3E14833A56D}"/>
              </a:ext>
            </a:extLst>
          </p:cNvPr>
          <p:cNvSpPr/>
          <p:nvPr/>
        </p:nvSpPr>
        <p:spPr>
          <a:xfrm>
            <a:off x="578995" y="3157563"/>
            <a:ext cx="223603" cy="920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3F82888B-9B0E-495C-A92D-EAAAC50F50D2}"/>
              </a:ext>
            </a:extLst>
          </p:cNvPr>
          <p:cNvSpPr/>
          <p:nvPr/>
        </p:nvSpPr>
        <p:spPr>
          <a:xfrm>
            <a:off x="562756" y="4394797"/>
            <a:ext cx="223603" cy="920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953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89992"/>
            <a:ext cx="8229600" cy="1066800"/>
          </a:xfrm>
        </p:spPr>
        <p:txBody>
          <a:bodyPr>
            <a:normAutofit/>
          </a:bodyPr>
          <a:lstStyle/>
          <a:p>
            <a:r>
              <a:rPr lang="en-US" altLang="zh-CN" b="1" dirty="0">
                <a:latin typeface="Calibri" panose="020F0502020204030204" pitchFamily="34" charset="0"/>
                <a:cs typeface="Calibri" panose="020F0502020204030204" pitchFamily="34" charset="0"/>
              </a:rPr>
              <a:t>Writing as a process</a:t>
            </a:r>
            <a:endParaRPr lang="zh-CN" altLang="en-US" b="1" dirty="0">
              <a:latin typeface="Calibri" panose="020F0502020204030204" pitchFamily="34" charset="0"/>
              <a:cs typeface="Calibri" panose="020F0502020204030204" pitchFamily="34" charset="0"/>
            </a:endParaRPr>
          </a:p>
        </p:txBody>
      </p:sp>
      <p:sp>
        <p:nvSpPr>
          <p:cNvPr id="3" name="内容占位符 2"/>
          <p:cNvSpPr>
            <a:spLocks noGrp="1"/>
          </p:cNvSpPr>
          <p:nvPr>
            <p:ph idx="1"/>
          </p:nvPr>
        </p:nvSpPr>
        <p:spPr>
          <a:xfrm>
            <a:off x="634380" y="1556792"/>
            <a:ext cx="10219149" cy="5017744"/>
          </a:xfrm>
        </p:spPr>
        <p:txBody>
          <a:bodyPr>
            <a:normAutofit/>
          </a:bodyPr>
          <a:lstStyle/>
          <a:p>
            <a:r>
              <a:rPr lang="en-US" altLang="zh-CN" sz="2800" dirty="0">
                <a:latin typeface="Calibri" panose="020F0502020204030204" pitchFamily="34" charset="0"/>
                <a:cs typeface="Calibri" panose="020F0502020204030204" pitchFamily="34" charset="0"/>
              </a:rPr>
              <a:t>Writing is a cognitive, </a:t>
            </a:r>
            <a:r>
              <a:rPr lang="en-US" altLang="zh-CN" sz="2800" dirty="0">
                <a:solidFill>
                  <a:srgbClr val="FF0000"/>
                </a:solidFill>
                <a:latin typeface="Calibri" panose="020F0502020204030204" pitchFamily="34" charset="0"/>
                <a:cs typeface="Calibri" panose="020F0502020204030204" pitchFamily="34" charset="0"/>
              </a:rPr>
              <a:t>problem-solving</a:t>
            </a:r>
            <a:r>
              <a:rPr lang="en-US" altLang="zh-CN" sz="2800" dirty="0">
                <a:latin typeface="Calibri" panose="020F0502020204030204" pitchFamily="34" charset="0"/>
                <a:cs typeface="Calibri" panose="020F0502020204030204" pitchFamily="34" charset="0"/>
              </a:rPr>
              <a:t> activity</a:t>
            </a:r>
          </a:p>
          <a:p>
            <a:r>
              <a:rPr lang="en-US" altLang="zh-CN" sz="2800" dirty="0">
                <a:latin typeface="Calibri" panose="020F0502020204030204" pitchFamily="34" charset="0"/>
                <a:cs typeface="Calibri" panose="020F0502020204030204" pitchFamily="34" charset="0"/>
              </a:rPr>
              <a:t>Writing is a </a:t>
            </a:r>
            <a:r>
              <a:rPr lang="en-US" altLang="zh-CN" sz="2800" dirty="0">
                <a:solidFill>
                  <a:srgbClr val="FF0000"/>
                </a:solidFill>
                <a:latin typeface="Calibri" panose="020F0502020204030204" pitchFamily="34" charset="0"/>
                <a:cs typeface="Calibri" panose="020F0502020204030204" pitchFamily="34" charset="0"/>
              </a:rPr>
              <a:t>recursive</a:t>
            </a:r>
            <a:r>
              <a:rPr lang="en-US" altLang="zh-CN" sz="2800" dirty="0">
                <a:solidFill>
                  <a:schemeClr val="accent6">
                    <a:lumMod val="75000"/>
                  </a:schemeClr>
                </a:solidFill>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process </a:t>
            </a:r>
          </a:p>
          <a:p>
            <a:r>
              <a:rPr lang="en-US" altLang="zh-CN" sz="2800" dirty="0">
                <a:latin typeface="Calibri" panose="020F0502020204030204" pitchFamily="34" charset="0"/>
                <a:cs typeface="Calibri" panose="020F0502020204030204" pitchFamily="34" charset="0"/>
              </a:rPr>
              <a:t>Writers </a:t>
            </a:r>
            <a:r>
              <a:rPr lang="en-US" altLang="zh-CN" sz="2800" dirty="0">
                <a:solidFill>
                  <a:srgbClr val="FF0000"/>
                </a:solidFill>
                <a:latin typeface="Calibri" panose="020F0502020204030204" pitchFamily="34" charset="0"/>
                <a:cs typeface="Calibri" panose="020F0502020204030204" pitchFamily="34" charset="0"/>
              </a:rPr>
              <a:t>discover</a:t>
            </a:r>
            <a:r>
              <a:rPr lang="en-US" altLang="zh-CN" sz="2800" dirty="0">
                <a:latin typeface="Calibri" panose="020F0502020204030204" pitchFamily="34" charset="0"/>
                <a:cs typeface="Calibri" panose="020F0502020204030204" pitchFamily="34" charset="0"/>
              </a:rPr>
              <a:t> and </a:t>
            </a:r>
            <a:r>
              <a:rPr lang="en-US" altLang="zh-CN" sz="2800" dirty="0">
                <a:solidFill>
                  <a:srgbClr val="FF0000"/>
                </a:solidFill>
                <a:latin typeface="Calibri" panose="020F0502020204030204" pitchFamily="34" charset="0"/>
                <a:cs typeface="Calibri" panose="020F0502020204030204" pitchFamily="34" charset="0"/>
              </a:rPr>
              <a:t>reformulate</a:t>
            </a:r>
            <a:r>
              <a:rPr lang="en-US" altLang="zh-CN" sz="2800" dirty="0">
                <a:latin typeface="Calibri" panose="020F0502020204030204" pitchFamily="34" charset="0"/>
                <a:cs typeface="Calibri" panose="020F0502020204030204" pitchFamily="34" charset="0"/>
              </a:rPr>
              <a:t> their </a:t>
            </a:r>
            <a:r>
              <a:rPr lang="en-US" altLang="zh-CN" sz="2800" dirty="0">
                <a:solidFill>
                  <a:srgbClr val="FF0000"/>
                </a:solidFill>
                <a:latin typeface="Calibri" panose="020F0502020204030204" pitchFamily="34" charset="0"/>
                <a:cs typeface="Calibri" panose="020F0502020204030204" pitchFamily="34" charset="0"/>
              </a:rPr>
              <a:t>ideas</a:t>
            </a:r>
            <a:r>
              <a:rPr lang="en-US" altLang="zh-CN" sz="2800" dirty="0">
                <a:latin typeface="Calibri" panose="020F0502020204030204" pitchFamily="34" charset="0"/>
                <a:cs typeface="Calibri" panose="020F0502020204030204" pitchFamily="34" charset="0"/>
              </a:rPr>
              <a:t> as they attempt to approximate meaning</a:t>
            </a:r>
          </a:p>
          <a:p>
            <a:endParaRPr lang="en-US" altLang="zh-CN" sz="2800" dirty="0">
              <a:latin typeface="Calibri" panose="020F0502020204030204" pitchFamily="34" charset="0"/>
              <a:cs typeface="Calibri" panose="020F0502020204030204" pitchFamily="34" charset="0"/>
            </a:endParaRPr>
          </a:p>
          <a:p>
            <a:endParaRPr lang="en-US" altLang="zh-CN" sz="2800" dirty="0">
              <a:latin typeface="Calibri" panose="020F0502020204030204" pitchFamily="34" charset="0"/>
              <a:cs typeface="Calibri" panose="020F0502020204030204" pitchFamily="34" charset="0"/>
            </a:endParaRPr>
          </a:p>
          <a:p>
            <a:endParaRPr lang="en-US" altLang="zh-CN" sz="2800" dirty="0">
              <a:latin typeface="Calibri" panose="020F0502020204030204" pitchFamily="34" charset="0"/>
              <a:cs typeface="Calibri" panose="020F0502020204030204" pitchFamily="34" charset="0"/>
            </a:endParaRPr>
          </a:p>
          <a:p>
            <a:endParaRPr lang="en-US" altLang="zh-CN" sz="2800" dirty="0">
              <a:latin typeface="Calibri" panose="020F0502020204030204" pitchFamily="34" charset="0"/>
              <a:cs typeface="Calibri" panose="020F0502020204030204" pitchFamily="34" charset="0"/>
            </a:endParaRPr>
          </a:p>
          <a:p>
            <a:endParaRPr lang="en-US" altLang="zh-CN" sz="28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1210B6B9-98BC-4DDF-AEE3-F1969A76FB82}"/>
              </a:ext>
            </a:extLst>
          </p:cNvPr>
          <p:cNvPicPr>
            <a:picLocks noChangeAspect="1"/>
          </p:cNvPicPr>
          <p:nvPr/>
        </p:nvPicPr>
        <p:blipFill>
          <a:blip r:embed="rId2"/>
          <a:stretch>
            <a:fillRect/>
          </a:stretch>
        </p:blipFill>
        <p:spPr>
          <a:xfrm>
            <a:off x="5844209" y="3787636"/>
            <a:ext cx="4821490" cy="2580371"/>
          </a:xfrm>
          <a:prstGeom prst="rect">
            <a:avLst/>
          </a:prstGeom>
        </p:spPr>
      </p:pic>
      <p:pic>
        <p:nvPicPr>
          <p:cNvPr id="5" name="Picture 2">
            <a:extLst>
              <a:ext uri="{FF2B5EF4-FFF2-40B4-BE49-F238E27FC236}">
                <a16:creationId xmlns:a16="http://schemas.microsoft.com/office/drawing/2014/main" id="{B5DFA1E9-A2BF-4ECE-9C3B-AE8A70A954FB}"/>
              </a:ext>
            </a:extLst>
          </p:cNvPr>
          <p:cNvPicPr>
            <a:picLocks noChangeAspect="1" noChangeArrowheads="1"/>
          </p:cNvPicPr>
          <p:nvPr/>
        </p:nvPicPr>
        <p:blipFill>
          <a:blip r:embed="rId3" cstate="print"/>
          <a:srcRect/>
          <a:stretch>
            <a:fillRect/>
          </a:stretch>
        </p:blipFill>
        <p:spPr bwMode="auto">
          <a:xfrm>
            <a:off x="1948519" y="3787637"/>
            <a:ext cx="3895690" cy="2580371"/>
          </a:xfrm>
          <a:prstGeom prst="rect">
            <a:avLst/>
          </a:prstGeom>
          <a:noFill/>
          <a:ln w="9525">
            <a:noFill/>
            <a:miter lim="800000"/>
            <a:headEnd/>
            <a:tailEnd/>
          </a:ln>
        </p:spPr>
      </p:pic>
    </p:spTree>
    <p:extLst>
      <p:ext uri="{BB962C8B-B14F-4D97-AF65-F5344CB8AC3E}">
        <p14:creationId xmlns:p14="http://schemas.microsoft.com/office/powerpoint/2010/main" val="22311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05B3F-5611-4976-ABFC-47A936FF2B87}"/>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Teacher demonstration </a:t>
            </a:r>
            <a:endParaRPr lang="zh-CN" altLang="en-US" dirty="0">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51F0AAF9-750D-4874-85F3-171D86FD0C4E}"/>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If time permits, the teacher can demonstrate how to provide peer feedback in aforementioned four steps.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1382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2597-6539-4674-BC3B-DD116448EB4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1ABFF17-31C2-435F-B406-8E35C83543DE}"/>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Either in pairs or in small groups (depends on the number of students and the classroom layout)</a:t>
            </a:r>
          </a:p>
          <a:p>
            <a:r>
              <a:rPr lang="en-US" altLang="zh-CN" dirty="0">
                <a:latin typeface="Calibri" panose="020F0502020204030204" pitchFamily="34" charset="0"/>
                <a:cs typeface="Calibri" panose="020F0502020204030204" pitchFamily="34" charset="0"/>
              </a:rPr>
              <a:t>Either hand-written or in electronic form (depends on students’ devices)</a:t>
            </a:r>
          </a:p>
          <a:p>
            <a:r>
              <a:rPr lang="en-US" altLang="zh-CN" dirty="0">
                <a:latin typeface="Calibri" panose="020F0502020204030204" pitchFamily="34" charset="0"/>
                <a:cs typeface="Calibri" panose="020F0502020204030204" pitchFamily="34" charset="0"/>
              </a:rPr>
              <a:t>Encourage students to follow the four steps and highlight the necessity of seeking clarification, an analyzing the problem, and providing suggestions (not just criticizing)</a:t>
            </a:r>
          </a:p>
        </p:txBody>
      </p:sp>
      <p:sp>
        <p:nvSpPr>
          <p:cNvPr id="4" name="标题 1">
            <a:extLst>
              <a:ext uri="{FF2B5EF4-FFF2-40B4-BE49-F238E27FC236}">
                <a16:creationId xmlns:a16="http://schemas.microsoft.com/office/drawing/2014/main" id="{294B86E2-B4B2-4A62-A9F4-00885C53C8FF}"/>
              </a:ext>
            </a:extLst>
          </p:cNvPr>
          <p:cNvSpPr txBox="1">
            <a:spLocks/>
          </p:cNvSpPr>
          <p:nvPr/>
        </p:nvSpPr>
        <p:spPr>
          <a:xfrm>
            <a:off x="838199" y="479685"/>
            <a:ext cx="10059649" cy="1176528"/>
          </a:xfrm>
          <a:prstGeom prst="rect">
            <a:avLst/>
          </a:prstGeom>
          <a:solidFill>
            <a:srgbClr val="FFFF0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rgbClr val="0070C0"/>
                </a:solidFill>
                <a:latin typeface="Calibri" panose="020F0502020204030204" pitchFamily="34" charset="0"/>
                <a:cs typeface="Calibri" panose="020F0502020204030204" pitchFamily="34" charset="0"/>
              </a:rPr>
              <a:t>Peer feedback practice </a:t>
            </a:r>
            <a:endParaRPr lang="zh-CN" altLang="en-US"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42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524AD-32AE-446A-B5CD-098A32DC9F36}"/>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Writing multiple drafts is unavoidable in academic writing  </a:t>
            </a:r>
            <a:endParaRPr lang="zh-CN" altLang="en-US" dirty="0">
              <a:latin typeface="Calibri" panose="020F0502020204030204" pitchFamily="34" charset="0"/>
              <a:cs typeface="Calibri" panose="020F0502020204030204" pitchFamily="34" charset="0"/>
            </a:endParaRPr>
          </a:p>
        </p:txBody>
      </p:sp>
      <p:pic>
        <p:nvPicPr>
          <p:cNvPr id="5" name="内容占位符 4">
            <a:extLst>
              <a:ext uri="{FF2B5EF4-FFF2-40B4-BE49-F238E27FC236}">
                <a16:creationId xmlns:a16="http://schemas.microsoft.com/office/drawing/2014/main" id="{7A5085A0-DB13-4C01-9B53-D3B716D4B6FE}"/>
              </a:ext>
            </a:extLst>
          </p:cNvPr>
          <p:cNvPicPr>
            <a:picLocks noGrp="1" noChangeAspect="1"/>
          </p:cNvPicPr>
          <p:nvPr>
            <p:ph idx="1"/>
          </p:nvPr>
        </p:nvPicPr>
        <p:blipFill rotWithShape="1">
          <a:blip r:embed="rId2"/>
          <a:srcRect r="35812"/>
          <a:stretch/>
        </p:blipFill>
        <p:spPr>
          <a:xfrm>
            <a:off x="5855459" y="2191095"/>
            <a:ext cx="6234146" cy="4510452"/>
          </a:xfrm>
          <a:prstGeom prst="rect">
            <a:avLst/>
          </a:prstGeom>
        </p:spPr>
      </p:pic>
      <p:pic>
        <p:nvPicPr>
          <p:cNvPr id="4" name="图片 3">
            <a:extLst>
              <a:ext uri="{FF2B5EF4-FFF2-40B4-BE49-F238E27FC236}">
                <a16:creationId xmlns:a16="http://schemas.microsoft.com/office/drawing/2014/main" id="{661F2BD0-D309-49FA-BED8-39C5CC7BD42D}"/>
              </a:ext>
            </a:extLst>
          </p:cNvPr>
          <p:cNvPicPr>
            <a:picLocks noChangeAspect="1"/>
          </p:cNvPicPr>
          <p:nvPr/>
        </p:nvPicPr>
        <p:blipFill rotWithShape="1">
          <a:blip r:embed="rId3"/>
          <a:srcRect r="37543"/>
          <a:stretch/>
        </p:blipFill>
        <p:spPr>
          <a:xfrm>
            <a:off x="445605" y="2191095"/>
            <a:ext cx="5409854" cy="4301780"/>
          </a:xfrm>
          <a:prstGeom prst="rect">
            <a:avLst/>
          </a:prstGeom>
        </p:spPr>
      </p:pic>
    </p:spTree>
    <p:extLst>
      <p:ext uri="{BB962C8B-B14F-4D97-AF65-F5344CB8AC3E}">
        <p14:creationId xmlns:p14="http://schemas.microsoft.com/office/powerpoint/2010/main" val="319756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39177-C2C2-4D9C-BDB7-E8106A10C3AF}"/>
              </a:ext>
            </a:extLst>
          </p:cNvPr>
          <p:cNvSpPr>
            <a:spLocks noGrp="1"/>
          </p:cNvSpPr>
          <p:nvPr>
            <p:ph type="title"/>
          </p:nvPr>
        </p:nvSpPr>
        <p:spPr>
          <a:xfrm>
            <a:off x="838200" y="365125"/>
            <a:ext cx="3959087" cy="1325563"/>
          </a:xfrm>
        </p:spPr>
        <p:txBody>
          <a:bodyPr/>
          <a:lstStyle/>
          <a:p>
            <a:r>
              <a:rPr lang="en-US" altLang="zh-CN" dirty="0">
                <a:latin typeface="Calibri" panose="020F0502020204030204" pitchFamily="34" charset="0"/>
                <a:cs typeface="Calibri" panose="020F0502020204030204" pitchFamily="34" charset="0"/>
              </a:rPr>
              <a:t>Four stages of a writing process </a:t>
            </a:r>
            <a:endParaRPr lang="zh-CN" altLang="en-US" dirty="0">
              <a:latin typeface="Calibri" panose="020F0502020204030204" pitchFamily="34" charset="0"/>
              <a:cs typeface="Calibri" panose="020F0502020204030204" pitchFamily="34" charset="0"/>
            </a:endParaRPr>
          </a:p>
        </p:txBody>
      </p:sp>
      <p:graphicFrame>
        <p:nvGraphicFramePr>
          <p:cNvPr id="4" name="内容占位符 3">
            <a:extLst>
              <a:ext uri="{FF2B5EF4-FFF2-40B4-BE49-F238E27FC236}">
                <a16:creationId xmlns:a16="http://schemas.microsoft.com/office/drawing/2014/main" id="{00BB8BAD-CE1F-4BA7-9B64-2A7420292BC7}"/>
              </a:ext>
            </a:extLst>
          </p:cNvPr>
          <p:cNvGraphicFramePr>
            <a:graphicFrameLocks noGrp="1"/>
          </p:cNvGraphicFramePr>
          <p:nvPr>
            <p:ph idx="1"/>
            <p:extLst>
              <p:ext uri="{D42A27DB-BD31-4B8C-83A1-F6EECF244321}">
                <p14:modId xmlns:p14="http://schemas.microsoft.com/office/powerpoint/2010/main" val="1877450207"/>
              </p:ext>
            </p:extLst>
          </p:nvPr>
        </p:nvGraphicFramePr>
        <p:xfrm>
          <a:off x="5035825" y="365125"/>
          <a:ext cx="5936974" cy="5982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8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9DDFD-AF60-4476-89DC-01D8532FB69E}"/>
              </a:ext>
            </a:extLst>
          </p:cNvPr>
          <p:cNvSpPr>
            <a:spLocks noGrp="1"/>
          </p:cNvSpPr>
          <p:nvPr>
            <p:ph type="title"/>
          </p:nvPr>
        </p:nvSpPr>
        <p:spPr/>
        <p:txBody>
          <a:bodyPr/>
          <a:lstStyle/>
          <a:p>
            <a:r>
              <a:rPr lang="en-US" altLang="zh-CN" b="1" dirty="0">
                <a:solidFill>
                  <a:srgbClr val="FF0000"/>
                </a:solidFill>
                <a:latin typeface="Calibri" panose="020F0502020204030204" pitchFamily="34" charset="0"/>
                <a:cs typeface="Calibri" panose="020F0502020204030204" pitchFamily="34" charset="0"/>
              </a:rPr>
              <a:t>Creating/Pre-Writing</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946DBE26-6CBA-4542-864D-1F34A2054427}"/>
              </a:ext>
            </a:extLst>
          </p:cNvPr>
          <p:cNvSpPr>
            <a:spLocks noGrp="1"/>
          </p:cNvSpPr>
          <p:nvPr>
            <p:ph idx="1"/>
          </p:nvPr>
        </p:nvSpPr>
        <p:spPr/>
        <p:txBody>
          <a:bodyPr/>
          <a:lstStyle/>
          <a:p>
            <a:r>
              <a:rPr lang="en-US" altLang="zh-CN" dirty="0">
                <a:latin typeface="Calibri" panose="020F0502020204030204" pitchFamily="34" charset="0"/>
                <a:cs typeface="Calibri" panose="020F0502020204030204" pitchFamily="34" charset="0"/>
              </a:rPr>
              <a:t>Goal-setting </a:t>
            </a:r>
          </a:p>
          <a:p>
            <a:pPr lvl="1"/>
            <a:r>
              <a:rPr lang="en-US" altLang="zh-CN" dirty="0">
                <a:latin typeface="Calibri" panose="020F0502020204030204" pitchFamily="34" charset="0"/>
                <a:cs typeface="Calibri" panose="020F0502020204030204" pitchFamily="34" charset="0"/>
              </a:rPr>
              <a:t>What writing task? (genre &amp; assessment criteria)</a:t>
            </a:r>
          </a:p>
          <a:p>
            <a:pPr lvl="1"/>
            <a:r>
              <a:rPr lang="en-US" altLang="zh-CN" dirty="0">
                <a:latin typeface="Calibri" panose="020F0502020204030204" pitchFamily="34" charset="0"/>
                <a:cs typeface="Calibri" panose="020F0502020204030204" pitchFamily="34" charset="0"/>
              </a:rPr>
              <a:t>Whom to write for? (audience)</a:t>
            </a:r>
          </a:p>
          <a:p>
            <a:pPr lvl="1"/>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Idea development </a:t>
            </a:r>
          </a:p>
          <a:p>
            <a:pPr lvl="1"/>
            <a:r>
              <a:rPr lang="en-US" altLang="zh-CN" dirty="0">
                <a:latin typeface="Calibri" panose="020F0502020204030204" pitchFamily="34" charset="0"/>
                <a:cs typeface="Calibri" panose="020F0502020204030204" pitchFamily="34" charset="0"/>
              </a:rPr>
              <a:t>Thesis (main point)</a:t>
            </a:r>
          </a:p>
          <a:p>
            <a:pPr lvl="1"/>
            <a:r>
              <a:rPr lang="en-US" altLang="zh-CN" dirty="0">
                <a:latin typeface="Calibri" panose="020F0502020204030204" pitchFamily="34" charset="0"/>
                <a:cs typeface="Calibri" panose="020F0502020204030204" pitchFamily="34" charset="0"/>
              </a:rPr>
              <a:t>Sub-points</a:t>
            </a:r>
          </a:p>
          <a:p>
            <a:pPr lvl="1"/>
            <a:r>
              <a:rPr lang="en-US" altLang="zh-CN" dirty="0">
                <a:latin typeface="Calibri" panose="020F0502020204030204" pitchFamily="34" charset="0"/>
                <a:cs typeface="Calibri" panose="020F0502020204030204" pitchFamily="34" charset="0"/>
              </a:rPr>
              <a:t>Concrete support</a:t>
            </a:r>
          </a:p>
          <a:p>
            <a:pPr lvl="1"/>
            <a:r>
              <a:rPr lang="en-US" altLang="zh-CN" dirty="0">
                <a:latin typeface="Calibri" panose="020F0502020204030204" pitchFamily="34" charset="0"/>
                <a:cs typeface="Calibri" panose="020F0502020204030204" pitchFamily="34" charset="0"/>
              </a:rPr>
              <a:t>Logic!!!</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104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611AC-E6E8-4F65-91BB-340513B302E8}"/>
              </a:ext>
            </a:extLst>
          </p:cNvPr>
          <p:cNvSpPr>
            <a:spLocks noGrp="1"/>
          </p:cNvSpPr>
          <p:nvPr>
            <p:ph type="title"/>
          </p:nvPr>
        </p:nvSpPr>
        <p:spPr/>
        <p:txBody>
          <a:bodyPr/>
          <a:lstStyle/>
          <a:p>
            <a:r>
              <a:rPr lang="en-US" altLang="zh-CN" b="1" dirty="0">
                <a:solidFill>
                  <a:srgbClr val="FF0000"/>
                </a:solidFill>
                <a:latin typeface="Calibri" panose="020F0502020204030204" pitchFamily="34" charset="0"/>
                <a:cs typeface="Calibri" panose="020F0502020204030204" pitchFamily="34" charset="0"/>
              </a:rPr>
              <a:t>Creating/Pre-Writing</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ADC0B5E0-74D9-433C-9C62-05ADC27983BD}"/>
              </a:ext>
            </a:extLst>
          </p:cNvPr>
          <p:cNvSpPr>
            <a:spLocks noGrp="1"/>
          </p:cNvSpPr>
          <p:nvPr>
            <p:ph idx="1"/>
          </p:nvPr>
        </p:nvSpPr>
        <p:spPr>
          <a:xfrm>
            <a:off x="838200" y="1825624"/>
            <a:ext cx="10515600" cy="5032375"/>
          </a:xfrm>
        </p:spPr>
        <p:txBody>
          <a:bodyPr>
            <a:normAutofit/>
          </a:bodyPr>
          <a:lstStyle/>
          <a:p>
            <a:r>
              <a:rPr lang="en-US" altLang="zh-CN" dirty="0">
                <a:latin typeface="Calibri" panose="020F0502020204030204" pitchFamily="34" charset="0"/>
                <a:cs typeface="Calibri" panose="020F0502020204030204" pitchFamily="34" charset="0"/>
              </a:rPr>
              <a:t>Strategies for the goal-setting:</a:t>
            </a:r>
          </a:p>
          <a:p>
            <a:pPr lvl="1"/>
            <a:r>
              <a:rPr lang="en-US" altLang="zh-CN" dirty="0">
                <a:latin typeface="Calibri" panose="020F0502020204030204" pitchFamily="34" charset="0"/>
                <a:cs typeface="Calibri" panose="020F0502020204030204" pitchFamily="34" charset="0"/>
              </a:rPr>
              <a:t>Carefully read the prompt (</a:t>
            </a:r>
            <a:r>
              <a:rPr lang="zh-CN" altLang="en-US" dirty="0">
                <a:latin typeface="Calibri" panose="020F0502020204030204" pitchFamily="34" charset="0"/>
                <a:cs typeface="Calibri" panose="020F0502020204030204" pitchFamily="34" charset="0"/>
              </a:rPr>
              <a:t>题目）</a:t>
            </a:r>
            <a:endParaRPr lang="en-US" altLang="zh-CN" dirty="0">
              <a:latin typeface="Calibri" panose="020F0502020204030204" pitchFamily="34" charset="0"/>
              <a:cs typeface="Calibri" panose="020F0502020204030204" pitchFamily="34" charset="0"/>
            </a:endParaRPr>
          </a:p>
          <a:p>
            <a:pPr lvl="1"/>
            <a:r>
              <a:rPr lang="en-US" altLang="zh-CN" dirty="0">
                <a:latin typeface="Calibri" panose="020F0502020204030204" pitchFamily="34" charset="0"/>
                <a:cs typeface="Calibri" panose="020F0502020204030204" pitchFamily="34" charset="0"/>
              </a:rPr>
              <a:t>Thoroughly understand assessment criteria</a:t>
            </a:r>
          </a:p>
          <a:p>
            <a:pPr lvl="1"/>
            <a:r>
              <a:rPr lang="en-US" altLang="zh-CN" dirty="0">
                <a:latin typeface="Calibri" panose="020F0502020204030204" pitchFamily="34" charset="0"/>
                <a:cs typeface="Calibri" panose="020F0502020204030204" pitchFamily="34" charset="0"/>
              </a:rPr>
              <a:t>If possible, closely read exemplars </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Strategies for the idea development</a:t>
            </a:r>
          </a:p>
          <a:p>
            <a:pPr lvl="1"/>
            <a:r>
              <a:rPr lang="en-US" altLang="zh-CN" dirty="0">
                <a:latin typeface="Calibri" panose="020F0502020204030204" pitchFamily="34" charset="0"/>
                <a:cs typeface="Calibri" panose="020F0502020204030204" pitchFamily="34" charset="0"/>
              </a:rPr>
              <a:t>Journaling </a:t>
            </a:r>
          </a:p>
          <a:p>
            <a:pPr lvl="1"/>
            <a:r>
              <a:rPr lang="en-US" altLang="zh-CN" dirty="0">
                <a:latin typeface="Calibri" panose="020F0502020204030204" pitchFamily="34" charset="0"/>
                <a:cs typeface="Calibri" panose="020F0502020204030204" pitchFamily="34" charset="0"/>
              </a:rPr>
              <a:t>Free writing </a:t>
            </a:r>
          </a:p>
          <a:p>
            <a:pPr lvl="1"/>
            <a:r>
              <a:rPr lang="en-US" altLang="zh-CN" dirty="0">
                <a:latin typeface="Calibri" panose="020F0502020204030204" pitchFamily="34" charset="0"/>
                <a:cs typeface="Calibri" panose="020F0502020204030204" pitchFamily="34" charset="0"/>
              </a:rPr>
              <a:t>Mind-map</a:t>
            </a:r>
          </a:p>
          <a:p>
            <a:pPr lvl="1"/>
            <a:r>
              <a:rPr lang="en-US" altLang="zh-CN" dirty="0">
                <a:latin typeface="Calibri" panose="020F0502020204030204" pitchFamily="34" charset="0"/>
                <a:cs typeface="Calibri" panose="020F0502020204030204" pitchFamily="34" charset="0"/>
              </a:rPr>
              <a:t>Clustering </a:t>
            </a:r>
          </a:p>
          <a:p>
            <a:pPr lvl="1"/>
            <a:r>
              <a:rPr lang="en-US" altLang="zh-CN" dirty="0">
                <a:solidFill>
                  <a:srgbClr val="FF0000"/>
                </a:solidFill>
                <a:latin typeface="Calibri" panose="020F0502020204030204" pitchFamily="34" charset="0"/>
                <a:cs typeface="Calibri" panose="020F0502020204030204" pitchFamily="34" charset="0"/>
              </a:rPr>
              <a:t>Do some research really helps!</a:t>
            </a:r>
          </a:p>
        </p:txBody>
      </p:sp>
      <p:pic>
        <p:nvPicPr>
          <p:cNvPr id="4" name="图片 3">
            <a:extLst>
              <a:ext uri="{FF2B5EF4-FFF2-40B4-BE49-F238E27FC236}">
                <a16:creationId xmlns:a16="http://schemas.microsoft.com/office/drawing/2014/main" id="{840A0F80-EAA6-4F81-AF9F-D51EB5F75899}"/>
              </a:ext>
            </a:extLst>
          </p:cNvPr>
          <p:cNvPicPr>
            <a:picLocks noChangeAspect="1"/>
          </p:cNvPicPr>
          <p:nvPr/>
        </p:nvPicPr>
        <p:blipFill>
          <a:blip r:embed="rId2"/>
          <a:stretch>
            <a:fillRect/>
          </a:stretch>
        </p:blipFill>
        <p:spPr>
          <a:xfrm>
            <a:off x="6427304" y="3044233"/>
            <a:ext cx="5306460" cy="3448642"/>
          </a:xfrm>
          <a:prstGeom prst="rect">
            <a:avLst/>
          </a:prstGeom>
        </p:spPr>
      </p:pic>
    </p:spTree>
    <p:extLst>
      <p:ext uri="{BB962C8B-B14F-4D97-AF65-F5344CB8AC3E}">
        <p14:creationId xmlns:p14="http://schemas.microsoft.com/office/powerpoint/2010/main" val="44710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611AC-E6E8-4F65-91BB-340513B302E8}"/>
              </a:ext>
            </a:extLst>
          </p:cNvPr>
          <p:cNvSpPr>
            <a:spLocks noGrp="1"/>
          </p:cNvSpPr>
          <p:nvPr>
            <p:ph type="title"/>
          </p:nvPr>
        </p:nvSpPr>
        <p:spPr>
          <a:xfrm>
            <a:off x="838200" y="365125"/>
            <a:ext cx="10515600" cy="1325563"/>
          </a:xfrm>
        </p:spPr>
        <p:txBody>
          <a:bodyPr/>
          <a:lstStyle/>
          <a:p>
            <a:r>
              <a:rPr lang="en-US" altLang="zh-CN" b="1" dirty="0">
                <a:solidFill>
                  <a:srgbClr val="FF0000"/>
                </a:solidFill>
                <a:latin typeface="Calibri" panose="020F0502020204030204" pitchFamily="34" charset="0"/>
                <a:cs typeface="Calibri" panose="020F0502020204030204" pitchFamily="34" charset="0"/>
              </a:rPr>
              <a:t>Creating/Pre-Writing</a:t>
            </a:r>
            <a:endParaRPr lang="zh-CN" altLang="en-US" b="1" dirty="0">
              <a:solidFill>
                <a:srgbClr val="FF0000"/>
              </a:solidFill>
              <a:latin typeface="Calibri" panose="020F0502020204030204" pitchFamily="34" charset="0"/>
              <a:cs typeface="Calibri" panose="020F0502020204030204" pitchFamily="34" charset="0"/>
            </a:endParaRPr>
          </a:p>
        </p:txBody>
      </p:sp>
      <p:sp>
        <p:nvSpPr>
          <p:cNvPr id="3" name="内容占位符 2">
            <a:extLst>
              <a:ext uri="{FF2B5EF4-FFF2-40B4-BE49-F238E27FC236}">
                <a16:creationId xmlns:a16="http://schemas.microsoft.com/office/drawing/2014/main" id="{ADC0B5E0-74D9-433C-9C62-05ADC27983BD}"/>
              </a:ext>
            </a:extLst>
          </p:cNvPr>
          <p:cNvSpPr>
            <a:spLocks noGrp="1"/>
          </p:cNvSpPr>
          <p:nvPr>
            <p:ph idx="1"/>
          </p:nvPr>
        </p:nvSpPr>
        <p:spPr>
          <a:xfrm>
            <a:off x="838200" y="1480458"/>
            <a:ext cx="10515600" cy="5377542"/>
          </a:xfrm>
        </p:spPr>
        <p:txBody>
          <a:bodyPr>
            <a:normAutofit/>
          </a:bodyPr>
          <a:lstStyle/>
          <a:p>
            <a:r>
              <a:rPr lang="en-US" altLang="zh-CN" dirty="0">
                <a:latin typeface="Calibri" panose="020F0502020204030204" pitchFamily="34" charset="0"/>
                <a:cs typeface="Calibri" panose="020F0502020204030204" pitchFamily="34" charset="0"/>
              </a:rPr>
              <a:t>Think about Your Audience:</a:t>
            </a:r>
          </a:p>
          <a:p>
            <a:pPr lvl="0"/>
            <a:r>
              <a:rPr lang="en-US" dirty="0"/>
              <a:t>Who is the audience for your writing?</a:t>
            </a:r>
            <a:endParaRPr lang="en-US" sz="2000" dirty="0"/>
          </a:p>
          <a:p>
            <a:pPr lvl="0"/>
            <a:r>
              <a:rPr lang="en-US" dirty="0"/>
              <a:t>Do you think your audience is interested in the topic? Why or why not?</a:t>
            </a:r>
            <a:endParaRPr lang="en-US" sz="2000" dirty="0"/>
          </a:p>
          <a:p>
            <a:pPr lvl="0"/>
            <a:r>
              <a:rPr lang="en-US" dirty="0"/>
              <a:t>Why should your audience be interested in this topic?</a:t>
            </a:r>
            <a:endParaRPr lang="en-US" sz="2000" dirty="0"/>
          </a:p>
          <a:p>
            <a:pPr lvl="0"/>
            <a:r>
              <a:rPr lang="en-US" dirty="0"/>
              <a:t>What does your audience already know about this topic?</a:t>
            </a:r>
            <a:endParaRPr lang="en-US" sz="2000" dirty="0"/>
          </a:p>
          <a:p>
            <a:pPr lvl="0"/>
            <a:r>
              <a:rPr lang="en-US" dirty="0"/>
              <a:t>What does your audience need to know about this topic?</a:t>
            </a:r>
            <a:endParaRPr lang="en-US" sz="2000" dirty="0"/>
          </a:p>
          <a:p>
            <a:pPr lvl="0"/>
            <a:r>
              <a:rPr lang="en-US" dirty="0"/>
              <a:t>What experiences has your audience had that would influence them on this topic?</a:t>
            </a:r>
            <a:endParaRPr lang="en-US" sz="2000" dirty="0"/>
          </a:p>
          <a:p>
            <a:pPr lvl="0"/>
            <a:r>
              <a:rPr lang="en-US" dirty="0"/>
              <a:t>What do you hope the audience will gain from your text?</a:t>
            </a:r>
            <a:endParaRPr lang="en-US" sz="2000" dirty="0"/>
          </a:p>
          <a:p>
            <a:pPr lvl="1"/>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1225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TotalTime>
  <Words>1894</Words>
  <Application>Microsoft Office PowerPoint</Application>
  <PresentationFormat>Widescreen</PresentationFormat>
  <Paragraphs>258</Paragraphs>
  <Slides>41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等线</vt:lpstr>
      <vt:lpstr>等线 Light</vt:lpstr>
      <vt:lpstr>Arial</vt:lpstr>
      <vt:lpstr>Calibri</vt:lpstr>
      <vt:lpstr>Office 主题​​</vt:lpstr>
      <vt:lpstr>Topic 4: The Process of Academic Writing</vt:lpstr>
      <vt:lpstr>Agenda </vt:lpstr>
      <vt:lpstr>Reflection on our prior experience </vt:lpstr>
      <vt:lpstr>Writing as a process</vt:lpstr>
      <vt:lpstr>Writing multiple drafts is unavoidable in academic writing  </vt:lpstr>
      <vt:lpstr>Four stages of a writing process </vt:lpstr>
      <vt:lpstr>Creating/Pre-Writing</vt:lpstr>
      <vt:lpstr>Creating/Pre-Writing</vt:lpstr>
      <vt:lpstr>Creating/Pre-Writing</vt:lpstr>
      <vt:lpstr>Creating/Pre-Writing</vt:lpstr>
      <vt:lpstr>Outlining </vt:lpstr>
      <vt:lpstr>Outlining </vt:lpstr>
      <vt:lpstr>Outlining </vt:lpstr>
      <vt:lpstr>Outlining </vt:lpstr>
      <vt:lpstr>PowerPoint Presentation</vt:lpstr>
      <vt:lpstr>Drafting </vt:lpstr>
      <vt:lpstr>Revising and polishing</vt:lpstr>
      <vt:lpstr>Feedback</vt:lpstr>
      <vt:lpstr>Feedback</vt:lpstr>
      <vt:lpstr>Peer feedback</vt:lpstr>
      <vt:lpstr>Peer feedback</vt:lpstr>
      <vt:lpstr>Peer feedback</vt:lpstr>
      <vt:lpstr>General guidelines for offering peer feedback</vt:lpstr>
      <vt:lpstr>PowerPoint Presentation</vt:lpstr>
      <vt:lpstr>PowerPoint Presentation</vt:lpstr>
      <vt:lpstr>Exercise</vt:lpstr>
      <vt:lpstr>Step 2: Introduction</vt:lpstr>
      <vt:lpstr>Funnel Introduction</vt:lpstr>
      <vt:lpstr>Funnel Introduction</vt:lpstr>
      <vt:lpstr>An example of the funnel introduction</vt:lpstr>
      <vt:lpstr>Thesis statement pitfalls</vt:lpstr>
      <vt:lpstr>Sample Writing Introduction</vt:lpstr>
      <vt:lpstr>Sample Writing Introduction</vt:lpstr>
      <vt:lpstr>Sample Writing Introduction</vt:lpstr>
      <vt:lpstr>Sample Writing Introduction</vt:lpstr>
      <vt:lpstr>Hooks and attention grabbers</vt:lpstr>
      <vt:lpstr>PowerPoint Presentation</vt:lpstr>
      <vt:lpstr>PowerPoint Presentation</vt:lpstr>
      <vt:lpstr>Four steps when providing peer feedback</vt:lpstr>
      <vt:lpstr>Teacher demonstration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4: The Process of Academic Writing</dc:title>
  <dc:creator>HAN Cathy</dc:creator>
  <cp:lastModifiedBy>Bruce Knickerbocker</cp:lastModifiedBy>
  <cp:revision>17</cp:revision>
  <dcterms:created xsi:type="dcterms:W3CDTF">2019-07-06T03:34:56Z</dcterms:created>
  <dcterms:modified xsi:type="dcterms:W3CDTF">2019-09-22T08:32:07Z</dcterms:modified>
</cp:coreProperties>
</file>