
<file path=[Content_Types].xml><?xml version="1.0" encoding="utf-8"?>
<Types xmlns="http://schemas.openxmlformats.org/package/2006/content-types">
  <Default Extension="jpeg" ContentType="image/jpeg"/>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257" r:id="rId4"/>
    <p:sldId id="260" r:id="rId5"/>
    <p:sldId id="261" r:id="rId6"/>
    <p:sldId id="278" r:id="rId8"/>
    <p:sldId id="284" r:id="rId9"/>
    <p:sldId id="285" r:id="rId10"/>
    <p:sldId id="286" r:id="rId11"/>
    <p:sldId id="287" r:id="rId12"/>
    <p:sldId id="288" r:id="rId13"/>
    <p:sldId id="269" r:id="rId14"/>
    <p:sldId id="283" r:id="rId15"/>
    <p:sldId id="300" r:id="rId16"/>
    <p:sldId id="299" r:id="rId17"/>
    <p:sldId id="271" r:id="rId18"/>
    <p:sldId id="291" r:id="rId19"/>
    <p:sldId id="293" r:id="rId20"/>
    <p:sldId id="289" r:id="rId21"/>
    <p:sldId id="294" r:id="rId22"/>
    <p:sldId id="295" r:id="rId23"/>
    <p:sldId id="296" r:id="rId24"/>
    <p:sldId id="297" r:id="rId25"/>
    <p:sldId id="298" r:id="rId26"/>
    <p:sldId id="301" r:id="rId27"/>
    <p:sldId id="302" r:id="rId28"/>
    <p:sldId id="303" r:id="rId29"/>
    <p:sldId id="263" r:id="rId30"/>
    <p:sldId id="280" r:id="rId31"/>
    <p:sldId id="281" r:id="rId32"/>
    <p:sldId id="282" r:id="rId33"/>
    <p:sldId id="273" r:id="rId34"/>
    <p:sldId id="290" r:id="rId35"/>
    <p:sldId id="277" r:id="rId36"/>
    <p:sldId id="258" r:id="rId3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455" autoAdjust="0"/>
  </p:normalViewPr>
  <p:slideViewPr>
    <p:cSldViewPr>
      <p:cViewPr varScale="1">
        <p:scale>
          <a:sx n="40" d="100"/>
          <a:sy n="40" d="100"/>
        </p:scale>
        <p:origin x="1386" y="4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0" Type="http://schemas.openxmlformats.org/officeDocument/2006/relationships/tableStyles" Target="tableStyles.xml"/><Relationship Id="rId4" Type="http://schemas.openxmlformats.org/officeDocument/2006/relationships/slide" Target="slides/slide2.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CAE4C8-7075-4696-9832-505E7F2D16C7}" type="datetimeFigureOut">
              <a:rPr lang="en-AU" smtClean="0"/>
            </a:fld>
            <a:endParaRPr lang="en-AU"/>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EBD9E7-7F38-4481-A1C8-1FEC29BFE4B0}" type="slidenum">
              <a:rPr lang="en-AU" smtClean="0"/>
            </a:fld>
            <a:endParaRPr lang="en-A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F9EBD9E7-7F38-4481-A1C8-1FEC29BFE4B0}" type="slidenum">
              <a:rPr lang="en-AU" smtClean="0"/>
            </a:fld>
            <a:endParaRPr lang="en-A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F9EBD9E7-7F38-4481-A1C8-1FEC29BFE4B0}" type="slidenum">
              <a:rPr lang="en-AU" smtClean="0"/>
            </a:fld>
            <a:endParaRPr lang="en-A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F9EBD9E7-7F38-4481-A1C8-1FEC29BFE4B0}" type="slidenum">
              <a:rPr lang="en-AU" smtClean="0"/>
            </a:fld>
            <a:endParaRPr lang="en-A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F9EBD9E7-7F38-4481-A1C8-1FEC29BFE4B0}" type="slidenum">
              <a:rPr lang="en-AU" smtClean="0"/>
            </a:fld>
            <a:endParaRPr lang="en-A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F9EBD9E7-7F38-4481-A1C8-1FEC29BFE4B0}" type="slidenum">
              <a:rPr lang="en-AU" smtClean="0"/>
            </a:fld>
            <a:endParaRPr lang="en-A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F9EBD9E7-7F38-4481-A1C8-1FEC29BFE4B0}" type="slidenum">
              <a:rPr lang="en-AU" smtClean="0"/>
            </a:fld>
            <a:endParaRPr lang="en-A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F9EBD9E7-7F38-4481-A1C8-1FEC29BFE4B0}" type="slidenum">
              <a:rPr lang="en-AU" smtClean="0"/>
            </a:fld>
            <a:endParaRPr lang="en-A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Ref idx="1001">
        <a:schemeClr val="bg1"/>
      </p:bgRef>
    </p:bg>
    <p:spTree>
      <p:nvGrpSpPr>
        <p:cNvPr id="1" name=""/>
        <p:cNvGrpSpPr/>
        <p:nvPr/>
      </p:nvGrpSpPr>
      <p:grpSpPr>
        <a:xfrm>
          <a:off x="0" y="0"/>
          <a:ext cx="0" cy="0"/>
          <a:chOff x="0" y="0"/>
          <a:chExt cx="0" cy="0"/>
        </a:xfrm>
      </p:grpSpPr>
      <p:sp>
        <p:nvSpPr>
          <p:cNvPr id="8" name="标题 7"/>
          <p:cNvSpPr>
            <a:spLocks noGrp="1"/>
          </p:cNvSpPr>
          <p:nvPr>
            <p:ph type="ctrTitle"/>
          </p:nvPr>
        </p:nvSpPr>
        <p:spPr>
          <a:xfrm>
            <a:off x="2286000" y="3124200"/>
            <a:ext cx="6172200" cy="1894362"/>
          </a:xfrm>
        </p:spPr>
        <p:txBody>
          <a:bodyPr/>
          <a:lstStyle>
            <a:lvl1pPr>
              <a:defRPr b="1"/>
            </a:lvl1pPr>
          </a:lstStyle>
          <a:p>
            <a:r>
              <a:rPr kumimoji="0" lang="zh-CN" altLang="en-US"/>
              <a:t>单击此处编辑母版标题样式</a:t>
            </a:r>
            <a:endParaRPr kumimoji="0" lang="en-US"/>
          </a:p>
        </p:txBody>
      </p:sp>
      <p:sp>
        <p:nvSpPr>
          <p:cNvPr id="9" name="副标题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28" name="日期占位符 27"/>
          <p:cNvSpPr>
            <a:spLocks noGrp="1"/>
          </p:cNvSpPr>
          <p:nvPr>
            <p:ph type="dt" sz="half" idx="10"/>
          </p:nvPr>
        </p:nvSpPr>
        <p:spPr bwMode="auto">
          <a:xfrm rot="5400000">
            <a:off x="7764621" y="1174097"/>
            <a:ext cx="2286000" cy="381000"/>
          </a:xfrm>
        </p:spPr>
        <p:txBody>
          <a:bodyPr/>
          <a:lstStyle/>
          <a:p>
            <a:fld id="{530820CF-B880-4189-942D-D702A7CBA730}" type="datetimeFigureOut">
              <a:rPr lang="zh-CN" altLang="en-US" smtClean="0"/>
            </a:fld>
            <a:endParaRPr lang="zh-CN" altLang="en-US"/>
          </a:p>
        </p:txBody>
      </p:sp>
      <p:sp>
        <p:nvSpPr>
          <p:cNvPr id="17" name="页脚占位符 16"/>
          <p:cNvSpPr>
            <a:spLocks noGrp="1"/>
          </p:cNvSpPr>
          <p:nvPr>
            <p:ph type="ftr" sz="quarter" idx="11"/>
          </p:nvPr>
        </p:nvSpPr>
        <p:spPr bwMode="auto">
          <a:xfrm rot="5400000">
            <a:off x="7077269" y="4181669"/>
            <a:ext cx="3657600" cy="384048"/>
          </a:xfrm>
        </p:spPr>
        <p:txBody>
          <a:bodyPr/>
          <a:lstStyle/>
          <a:p>
            <a:endParaRPr lang="zh-CN" altLang="en-US"/>
          </a:p>
        </p:txBody>
      </p:sp>
      <p:sp>
        <p:nvSpPr>
          <p:cNvPr id="10" name="矩形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矩形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直接连接符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直接连接符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直接连接符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矩形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椭圆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椭圆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椭圆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灯片编号占位符 28"/>
          <p:cNvSpPr>
            <a:spLocks noGrp="1"/>
          </p:cNvSpPr>
          <p:nvPr>
            <p:ph type="sldNum" sz="quarter" idx="12"/>
          </p:nvPr>
        </p:nvSpPr>
        <p:spPr bwMode="auto">
          <a:xfrm>
            <a:off x="1325544" y="4928702"/>
            <a:ext cx="609600" cy="517524"/>
          </a:xfrm>
        </p:spPr>
        <p:txBody>
          <a:bodyPr/>
          <a:lstStyle/>
          <a:p>
            <a:fld id="{0C913308-F349-4B6D-A68A-DD1791B4A57B}"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1676400" cy="5851525"/>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8" name="内容占位符 7"/>
          <p:cNvSpPr>
            <a:spLocks noGrp="1"/>
          </p:cNvSpPr>
          <p:nvPr>
            <p:ph sz="quarter" idx="1"/>
          </p:nvPr>
        </p:nvSpPr>
        <p:spPr>
          <a:xfrm>
            <a:off x="457200" y="1600200"/>
            <a:ext cx="7467600" cy="4873752"/>
          </a:xfrm>
        </p:spPr>
        <p:txBody>
          <a:body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7" name="日期占位符 6"/>
          <p:cNvSpPr>
            <a:spLocks noGrp="1"/>
          </p:cNvSpPr>
          <p:nvPr>
            <p:ph type="dt" sz="half" idx="14"/>
          </p:nvPr>
        </p:nvSpPr>
        <p:spPr/>
        <p:txBody>
          <a:bodyPr rtlCol="0"/>
          <a:lstStyle/>
          <a:p>
            <a:fld id="{530820CF-B880-4189-942D-D702A7CBA730}" type="datetimeFigureOut">
              <a:rPr lang="zh-CN" altLang="en-US" smtClean="0"/>
            </a:fld>
            <a:endParaRPr lang="zh-CN" altLang="en-US"/>
          </a:p>
        </p:txBody>
      </p:sp>
      <p:sp>
        <p:nvSpPr>
          <p:cNvPr id="9" name="灯片编号占位符 8"/>
          <p:cNvSpPr>
            <a:spLocks noGrp="1"/>
          </p:cNvSpPr>
          <p:nvPr>
            <p:ph type="sldNum" sz="quarter" idx="15"/>
          </p:nvPr>
        </p:nvSpPr>
        <p:spPr/>
        <p:txBody>
          <a:bodyPr rtlCol="0"/>
          <a:lstStyle/>
          <a:p>
            <a:fld id="{0C913308-F349-4B6D-A68A-DD1791B4A57B}" type="slidenum">
              <a:rPr lang="zh-CN" altLang="en-US" smtClean="0"/>
            </a:fld>
            <a:endParaRPr lang="zh-CN" altLang="en-US"/>
          </a:p>
        </p:txBody>
      </p:sp>
      <p:sp>
        <p:nvSpPr>
          <p:cNvPr id="10" name="页脚占位符 9"/>
          <p:cNvSpPr>
            <a:spLocks noGrp="1"/>
          </p:cNvSpPr>
          <p:nvPr>
            <p:ph type="ftr" sz="quarter" idx="16"/>
          </p:nvPr>
        </p:nvSpPr>
        <p:spPr/>
        <p:txBody>
          <a:bodyPr rtlCol="0"/>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2286000" y="2895600"/>
            <a:ext cx="6172200" cy="2053590"/>
          </a:xfrm>
        </p:spPr>
        <p:txBody>
          <a:bodyPr/>
          <a:lstStyle>
            <a:lvl1pPr algn="l">
              <a:buNone/>
              <a:defRPr sz="3000" b="1" cap="small" baseline="0"/>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endParaRPr kumimoji="0" lang="zh-CN" altLang="en-US"/>
          </a:p>
        </p:txBody>
      </p:sp>
      <p:sp>
        <p:nvSpPr>
          <p:cNvPr id="4" name="日期占位符 3"/>
          <p:cNvSpPr>
            <a:spLocks noGrp="1"/>
          </p:cNvSpPr>
          <p:nvPr>
            <p:ph type="dt" sz="half" idx="10"/>
          </p:nvPr>
        </p:nvSpPr>
        <p:spPr bwMode="auto">
          <a:xfrm rot="5400000">
            <a:off x="7763256" y="1170432"/>
            <a:ext cx="2286000" cy="381000"/>
          </a:xfrm>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bwMode="auto">
          <a:xfrm rot="5400000">
            <a:off x="7077456" y="4178808"/>
            <a:ext cx="3657600" cy="384048"/>
          </a:xfrm>
        </p:spPr>
        <p:txBody>
          <a:bodyPr/>
          <a:lstStyle/>
          <a:p>
            <a:endParaRPr lang="zh-CN" altLang="en-US"/>
          </a:p>
        </p:txBody>
      </p:sp>
      <p:sp>
        <p:nvSpPr>
          <p:cNvPr id="9" name="矩形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接连接符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直接连接符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矩形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椭圆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椭圆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椭圆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直接连接符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灯片编号占位符 5"/>
          <p:cNvSpPr>
            <a:spLocks noGrp="1"/>
          </p:cNvSpPr>
          <p:nvPr>
            <p:ph type="sldNum" sz="quarter" idx="12"/>
          </p:nvPr>
        </p:nvSpPr>
        <p:spPr bwMode="auto">
          <a:xfrm>
            <a:off x="1340616" y="4928702"/>
            <a:ext cx="609600" cy="517524"/>
          </a:xfrm>
        </p:spPr>
        <p:txBody>
          <a:bodyPr/>
          <a:lstStyle/>
          <a:p>
            <a:fld id="{0C913308-F349-4B6D-A68A-DD1791B4A57B}" type="slidenum">
              <a:rPr lang="zh-CN" altLang="en-US" smtClean="0"/>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9" name="内容占位符 8"/>
          <p:cNvSpPr>
            <a:spLocks noGrp="1"/>
          </p:cNvSpPr>
          <p:nvPr>
            <p:ph sz="quarter" idx="1"/>
          </p:nvPr>
        </p:nvSpPr>
        <p:spPr>
          <a:xfrm>
            <a:off x="457200" y="1600200"/>
            <a:ext cx="3657600" cy="4572000"/>
          </a:xfrm>
        </p:spPr>
        <p:txBody>
          <a:body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11" name="内容占位符 10"/>
          <p:cNvSpPr>
            <a:spLocks noGrp="1"/>
          </p:cNvSpPr>
          <p:nvPr>
            <p:ph sz="quarter" idx="2"/>
          </p:nvPr>
        </p:nvSpPr>
        <p:spPr>
          <a:xfrm>
            <a:off x="4270248" y="1600200"/>
            <a:ext cx="3657600" cy="4572000"/>
          </a:xfrm>
        </p:spPr>
        <p:txBody>
          <a:body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7543800" cy="1143000"/>
          </a:xfrm>
        </p:spPr>
        <p:txBody>
          <a:bodyPr anchor="b"/>
          <a:lstStyle>
            <a:lvl1pPr>
              <a:defRPr/>
            </a:lvl1pPr>
          </a:lstStyle>
          <a:p>
            <a:r>
              <a:rPr kumimoji="0" lang="zh-CN" altLang="en-US"/>
              <a:t>单击此处编辑母版标题样式</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11" name="内容占位符 10"/>
          <p:cNvSpPr>
            <a:spLocks noGrp="1"/>
          </p:cNvSpPr>
          <p:nvPr>
            <p:ph sz="quarter" idx="2"/>
          </p:nvPr>
        </p:nvSpPr>
        <p:spPr>
          <a:xfrm>
            <a:off x="457200" y="2362200"/>
            <a:ext cx="3657600" cy="3886200"/>
          </a:xfrm>
        </p:spPr>
        <p:txBody>
          <a:body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13" name="内容占位符 12"/>
          <p:cNvSpPr>
            <a:spLocks noGrp="1"/>
          </p:cNvSpPr>
          <p:nvPr>
            <p:ph sz="quarter" idx="4"/>
          </p:nvPr>
        </p:nvSpPr>
        <p:spPr>
          <a:xfrm>
            <a:off x="4371975" y="2362200"/>
            <a:ext cx="3657600" cy="3886200"/>
          </a:xfrm>
        </p:spPr>
        <p:txBody>
          <a:body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12" name="文本占位符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a:t>单击此处编辑母版文本样式</a:t>
            </a:r>
            <a:endParaRPr kumimoji="0" lang="zh-CN" altLang="en-US"/>
          </a:p>
        </p:txBody>
      </p:sp>
      <p:sp>
        <p:nvSpPr>
          <p:cNvPr id="14" name="文本占位符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a:t>单击此处编辑母版文本样式</a:t>
            </a:r>
            <a:endParaRPr kumimoji="0"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6" name="日期占位符 5"/>
          <p:cNvSpPr>
            <a:spLocks noGrp="1"/>
          </p:cNvSpPr>
          <p:nvPr>
            <p:ph type="dt" sz="half" idx="10"/>
          </p:nvPr>
        </p:nvSpPr>
        <p:spPr/>
        <p:txBody>
          <a:bodyPr rtlCol="0"/>
          <a:lstStyle/>
          <a:p>
            <a:fld id="{530820CF-B880-4189-942D-D702A7CBA730}" type="datetimeFigureOut">
              <a:rPr lang="zh-CN" altLang="en-US" smtClean="0"/>
            </a:fld>
            <a:endParaRPr lang="zh-CN" altLang="en-US"/>
          </a:p>
        </p:txBody>
      </p:sp>
      <p:sp>
        <p:nvSpPr>
          <p:cNvPr id="7" name="灯片编号占位符 6"/>
          <p:cNvSpPr>
            <a:spLocks noGrp="1"/>
          </p:cNvSpPr>
          <p:nvPr>
            <p:ph type="sldNum" sz="quarter" idx="11"/>
          </p:nvPr>
        </p:nvSpPr>
        <p:spPr/>
        <p:txBody>
          <a:bodyPr rtlCol="0"/>
          <a:lstStyle/>
          <a:p>
            <a:fld id="{0C913308-F349-4B6D-A68A-DD1791B4A57B}" type="slidenum">
              <a:rPr lang="zh-CN" altLang="en-US" smtClean="0"/>
            </a:fld>
            <a:endParaRPr lang="zh-CN" altLang="en-US"/>
          </a:p>
        </p:txBody>
      </p:sp>
      <p:sp>
        <p:nvSpPr>
          <p:cNvPr id="8" name="页脚占位符 7"/>
          <p:cNvSpPr>
            <a:spLocks noGrp="1"/>
          </p:cNvSpPr>
          <p:nvPr>
            <p:ph type="ftr" sz="quarter" idx="12"/>
          </p:nvPr>
        </p:nvSpPr>
        <p:spPr/>
        <p:txBody>
          <a:bodyPr rtlCol="0"/>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bg>
      <p:bgRef idx="1001">
        <a:schemeClr val="bg1"/>
      </p:bgRef>
    </p:bg>
    <p:spTree>
      <p:nvGrpSpPr>
        <p:cNvPr id="1" name=""/>
        <p:cNvGrpSpPr/>
        <p:nvPr/>
      </p:nvGrpSpPr>
      <p:grpSpPr>
        <a:xfrm>
          <a:off x="0" y="0"/>
          <a:ext cx="0" cy="0"/>
          <a:chOff x="0" y="0"/>
          <a:chExt cx="0" cy="0"/>
        </a:xfrm>
      </p:grpSpPr>
      <p:sp>
        <p:nvSpPr>
          <p:cNvPr id="10" name="直接连接符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标题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endParaRPr kumimoji="0" lang="zh-CN" altLang="en-US"/>
          </a:p>
        </p:txBody>
      </p:sp>
      <p:sp>
        <p:nvSpPr>
          <p:cNvPr id="8" name="直接连接符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直接连接符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直接连接符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矩形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椭圆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内容占位符 17"/>
          <p:cNvSpPr>
            <a:spLocks noGrp="1"/>
          </p:cNvSpPr>
          <p:nvPr>
            <p:ph sz="quarter" idx="1"/>
          </p:nvPr>
        </p:nvSpPr>
        <p:spPr>
          <a:xfrm>
            <a:off x="304800" y="274320"/>
            <a:ext cx="5638800" cy="6327648"/>
          </a:xfrm>
        </p:spPr>
        <p:txBody>
          <a:body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21" name="日期占位符 20"/>
          <p:cNvSpPr>
            <a:spLocks noGrp="1"/>
          </p:cNvSpPr>
          <p:nvPr>
            <p:ph type="dt" sz="half" idx="14"/>
          </p:nvPr>
        </p:nvSpPr>
        <p:spPr/>
        <p:txBody>
          <a:bodyPr rtlCol="0"/>
          <a:lstStyle/>
          <a:p>
            <a:fld id="{530820CF-B880-4189-942D-D702A7CBA730}" type="datetimeFigureOut">
              <a:rPr lang="zh-CN" altLang="en-US" smtClean="0"/>
            </a:fld>
            <a:endParaRPr lang="zh-CN" altLang="en-US"/>
          </a:p>
        </p:txBody>
      </p:sp>
      <p:sp>
        <p:nvSpPr>
          <p:cNvPr id="22" name="灯片编号占位符 21"/>
          <p:cNvSpPr>
            <a:spLocks noGrp="1"/>
          </p:cNvSpPr>
          <p:nvPr>
            <p:ph type="sldNum" sz="quarter" idx="15"/>
          </p:nvPr>
        </p:nvSpPr>
        <p:spPr/>
        <p:txBody>
          <a:bodyPr rtlCol="0"/>
          <a:lstStyle/>
          <a:p>
            <a:fld id="{0C913308-F349-4B6D-A68A-DD1791B4A57B}" type="slidenum">
              <a:rPr lang="zh-CN" altLang="en-US" smtClean="0"/>
            </a:fld>
            <a:endParaRPr lang="zh-CN" altLang="en-US"/>
          </a:p>
        </p:txBody>
      </p:sp>
      <p:sp>
        <p:nvSpPr>
          <p:cNvPr id="23" name="页脚占位符 22"/>
          <p:cNvSpPr>
            <a:spLocks noGrp="1"/>
          </p:cNvSpPr>
          <p:nvPr>
            <p:ph type="ftr" sz="quarter" idx="16"/>
          </p:nvPr>
        </p:nvSpPr>
        <p:spPr/>
        <p:txBody>
          <a:bodyPr rtlCol="0"/>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9" name="直接连接符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椭圆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标题 1"/>
          <p:cNvSpPr>
            <a:spLocks noGrp="1"/>
          </p:cNvSpPr>
          <p:nvPr>
            <p:ph type="title"/>
          </p:nvPr>
        </p:nvSpPr>
        <p:spPr>
          <a:xfrm rot="5400000">
            <a:off x="3350133" y="3200400"/>
            <a:ext cx="6309360" cy="457200"/>
          </a:xfrm>
        </p:spPr>
        <p:txBody>
          <a:bodyPr anchor="b"/>
          <a:lstStyle>
            <a:lvl1pPr algn="l">
              <a:buNone/>
              <a:defRPr sz="2000" b="1"/>
            </a:lvl1pPr>
          </a:lstStyle>
          <a:p>
            <a:r>
              <a:rPr kumimoji="0" lang="zh-CN" altLang="en-US"/>
              <a:t>单击此处编辑母版标题样式</a:t>
            </a:r>
            <a:endParaRPr kumimoji="0" lang="en-US"/>
          </a:p>
        </p:txBody>
      </p:sp>
      <p:sp>
        <p:nvSpPr>
          <p:cNvPr id="3" name="图片占位符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zh-CN" altLang="en-US"/>
              <a:t>单击图标添加图片</a:t>
            </a:r>
            <a:endParaRPr kumimoji="0" lang="en-US" dirty="0"/>
          </a:p>
        </p:txBody>
      </p:sp>
      <p:sp>
        <p:nvSpPr>
          <p:cNvPr id="4" name="文本占位符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endParaRPr kumimoji="0" lang="zh-CN" altLang="en-US"/>
          </a:p>
        </p:txBody>
      </p:sp>
      <p:sp>
        <p:nvSpPr>
          <p:cNvPr id="10" name="直接连接符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矩形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直接连接符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直接连接符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直接连接符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日期占位符 16"/>
          <p:cNvSpPr>
            <a:spLocks noGrp="1"/>
          </p:cNvSpPr>
          <p:nvPr>
            <p:ph type="dt" sz="half" idx="10"/>
          </p:nvPr>
        </p:nvSpPr>
        <p:spPr/>
        <p:txBody>
          <a:bodyPr rtlCol="0"/>
          <a:lstStyle/>
          <a:p>
            <a:fld id="{530820CF-B880-4189-942D-D702A7CBA730}" type="datetimeFigureOut">
              <a:rPr lang="zh-CN" altLang="en-US" smtClean="0"/>
            </a:fld>
            <a:endParaRPr lang="zh-CN" altLang="en-US"/>
          </a:p>
        </p:txBody>
      </p:sp>
      <p:sp>
        <p:nvSpPr>
          <p:cNvPr id="18" name="灯片编号占位符 17"/>
          <p:cNvSpPr>
            <a:spLocks noGrp="1"/>
          </p:cNvSpPr>
          <p:nvPr>
            <p:ph type="sldNum" sz="quarter" idx="11"/>
          </p:nvPr>
        </p:nvSpPr>
        <p:spPr/>
        <p:txBody>
          <a:bodyPr rtlCol="0"/>
          <a:lstStyle/>
          <a:p>
            <a:fld id="{0C913308-F349-4B6D-A68A-DD1791B4A57B}" type="slidenum">
              <a:rPr lang="zh-CN" altLang="en-US" smtClean="0"/>
            </a:fld>
            <a:endParaRPr lang="zh-CN" altLang="en-US"/>
          </a:p>
        </p:txBody>
      </p:sp>
      <p:sp>
        <p:nvSpPr>
          <p:cNvPr id="21" name="页脚占位符 20"/>
          <p:cNvSpPr>
            <a:spLocks noGrp="1"/>
          </p:cNvSpPr>
          <p:nvPr>
            <p:ph type="ftr" sz="quarter" idx="12"/>
          </p:nvPr>
        </p:nvSpPr>
        <p:spPr/>
        <p:txBody>
          <a:bodyPr rtlCol="0"/>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直接连接符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标题占位符 21"/>
          <p:cNvSpPr>
            <a:spLocks noGrp="1"/>
          </p:cNvSpPr>
          <p:nvPr>
            <p:ph type="title"/>
          </p:nvPr>
        </p:nvSpPr>
        <p:spPr>
          <a:xfrm>
            <a:off x="457200" y="274638"/>
            <a:ext cx="7467600" cy="1143000"/>
          </a:xfrm>
          <a:prstGeom prst="rect">
            <a:avLst/>
          </a:prstGeom>
        </p:spPr>
        <p:txBody>
          <a:bodyPr vert="horz" anchor="b">
            <a:normAutofit/>
          </a:bodyPr>
          <a:lstStyle/>
          <a:p>
            <a:r>
              <a:rPr kumimoji="0" lang="zh-CN" altLang="en-US"/>
              <a:t>单击此处编辑母版标题样式</a:t>
            </a:r>
            <a:endParaRPr kumimoji="0" lang="en-US"/>
          </a:p>
        </p:txBody>
      </p:sp>
      <p:sp>
        <p:nvSpPr>
          <p:cNvPr id="13" name="文本占位符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zh-CN" altLang="en-US"/>
              <a:t>单击此处编辑母版文本样式</a:t>
            </a:r>
            <a:endParaRPr kumimoji="0" lang="zh-CN" altLang="en-US"/>
          </a:p>
          <a:p>
            <a:pPr lvl="1" eaLnBrk="1" latinLnBrk="0" hangingPunct="1"/>
            <a:r>
              <a:rPr kumimoji="0" lang="zh-CN" altLang="en-US"/>
              <a:t>第二级</a:t>
            </a:r>
            <a:endParaRPr kumimoji="0" lang="zh-CN" altLang="en-US"/>
          </a:p>
          <a:p>
            <a:pPr lvl="2" eaLnBrk="1" latinLnBrk="0" hangingPunct="1"/>
            <a:r>
              <a:rPr kumimoji="0" lang="zh-CN" altLang="en-US"/>
              <a:t>第三级</a:t>
            </a:r>
            <a:endParaRPr kumimoji="0" lang="zh-CN" altLang="en-US"/>
          </a:p>
          <a:p>
            <a:pPr lvl="3" eaLnBrk="1" latinLnBrk="0" hangingPunct="1"/>
            <a:r>
              <a:rPr kumimoji="0" lang="zh-CN" altLang="en-US"/>
              <a:t>第四级</a:t>
            </a:r>
            <a:endParaRPr kumimoji="0" lang="zh-CN" altLang="en-US"/>
          </a:p>
          <a:p>
            <a:pPr lvl="4" eaLnBrk="1" latinLnBrk="0" hangingPunct="1"/>
            <a:r>
              <a:rPr kumimoji="0" lang="zh-CN" altLang="en-US"/>
              <a:t>第五级</a:t>
            </a:r>
            <a:endParaRPr kumimoji="0" lang="en-US"/>
          </a:p>
        </p:txBody>
      </p:sp>
      <p:sp>
        <p:nvSpPr>
          <p:cNvPr id="14" name="日期占位符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530820CF-B880-4189-942D-D702A7CBA730}" type="datetimeFigureOut">
              <a:rPr lang="zh-CN" altLang="en-US" smtClean="0"/>
            </a:fld>
            <a:endParaRPr lang="zh-CN" altLang="en-US"/>
          </a:p>
        </p:txBody>
      </p:sp>
      <p:sp>
        <p:nvSpPr>
          <p:cNvPr id="3" name="页脚占位符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zh-CN" altLang="en-US"/>
          </a:p>
        </p:txBody>
      </p:sp>
      <p:sp>
        <p:nvSpPr>
          <p:cNvPr id="7" name="直接连接符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直接连接符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矩形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椭圆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灯片编号占位符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panose="05000000000000000000"/>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panose="05020102010507070707"/>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panose="05000000000000000000"/>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panose="05000000000000000000"/>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panose="05020102010507070707"/>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panose="05000000000000000000"/>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339752" y="2132856"/>
            <a:ext cx="6172200" cy="1894362"/>
          </a:xfrm>
        </p:spPr>
        <p:txBody>
          <a:bodyPr>
            <a:normAutofit/>
          </a:bodyPr>
          <a:lstStyle/>
          <a:p>
            <a:pPr algn="ctr"/>
            <a:r>
              <a:rPr lang="en-US" sz="3600" dirty="0">
                <a:solidFill>
                  <a:schemeClr val="tx1"/>
                </a:solidFill>
                <a:latin typeface="Times New Roman" panose="02020503050405090304" pitchFamily="18" charset="0"/>
                <a:cs typeface="Times New Roman" panose="02020503050405090304" pitchFamily="18" charset="0"/>
              </a:rPr>
              <a:t>Paragraph Structure, unity and coherence</a:t>
            </a:r>
            <a:endParaRPr lang="en-US" sz="3600" dirty="0">
              <a:solidFill>
                <a:schemeClr val="tx1"/>
              </a:solidFill>
              <a:latin typeface="Times New Roman" panose="02020503050405090304" pitchFamily="18" charset="0"/>
              <a:cs typeface="Times New Roman" panose="0202050305040509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214290"/>
            <a:ext cx="7467600" cy="580926"/>
          </a:xfrm>
        </p:spPr>
        <p:txBody>
          <a:bodyPr>
            <a:normAutofit fontScale="90000"/>
          </a:bodyPr>
          <a:lstStyle/>
          <a:p>
            <a:pPr lvl="0"/>
            <a:r>
              <a:rPr lang="en-US" altLang="zh-CN" sz="3200" dirty="0"/>
              <a:t>How to compose a good topic sentence</a:t>
            </a:r>
            <a:endParaRPr lang="zh-CN" altLang="zh-CN" sz="3200" dirty="0"/>
          </a:p>
        </p:txBody>
      </p:sp>
      <p:sp>
        <p:nvSpPr>
          <p:cNvPr id="3" name="内容占位符 2"/>
          <p:cNvSpPr>
            <a:spLocks noGrp="1"/>
          </p:cNvSpPr>
          <p:nvPr>
            <p:ph sz="quarter" idx="1"/>
          </p:nvPr>
        </p:nvSpPr>
        <p:spPr>
          <a:xfrm>
            <a:off x="214282" y="1000108"/>
            <a:ext cx="8534182" cy="5643602"/>
          </a:xfrm>
        </p:spPr>
        <p:txBody>
          <a:bodyPr>
            <a:noAutofit/>
          </a:bodyPr>
          <a:lstStyle/>
          <a:p>
            <a:r>
              <a:rPr lang="en-US" altLang="zh-CN" sz="2000" dirty="0"/>
              <a:t>1. </a:t>
            </a:r>
            <a:r>
              <a:rPr lang="en-US" altLang="zh-CN" sz="2000" b="1" dirty="0"/>
              <a:t>State your main idea clearly.</a:t>
            </a:r>
            <a:endParaRPr lang="en-US" altLang="zh-CN" sz="2000" b="1" dirty="0"/>
          </a:p>
          <a:p>
            <a:pPr>
              <a:buNone/>
            </a:pPr>
            <a:r>
              <a:rPr lang="en-US" altLang="zh-CN" sz="2000" b="1" dirty="0"/>
              <a:t>          — </a:t>
            </a:r>
            <a:r>
              <a:rPr lang="en-US" altLang="zh-CN" sz="2000" dirty="0"/>
              <a:t>It must include the topic and an opinion.</a:t>
            </a:r>
            <a:endParaRPr lang="en-US" altLang="zh-CN" sz="2000" dirty="0"/>
          </a:p>
          <a:p>
            <a:r>
              <a:rPr lang="en-US" altLang="zh-CN" sz="2000" dirty="0"/>
              <a:t> 2. </a:t>
            </a:r>
            <a:r>
              <a:rPr lang="en-US" altLang="zh-CN" sz="2000" b="1" dirty="0"/>
              <a:t>Balance the topic sentence between specifics and general ideas.</a:t>
            </a:r>
            <a:r>
              <a:rPr lang="en-US" altLang="zh-CN" sz="2000" dirty="0"/>
              <a:t> </a:t>
            </a:r>
            <a:endParaRPr lang="en-US" altLang="zh-CN" sz="2000" dirty="0"/>
          </a:p>
          <a:p>
            <a:pPr>
              <a:buNone/>
            </a:pPr>
            <a:r>
              <a:rPr lang="en-US" altLang="zh-CN" sz="2000" dirty="0"/>
              <a:t>           </a:t>
            </a:r>
            <a:r>
              <a:rPr lang="en-US" altLang="zh-CN" sz="2000" b="1" dirty="0"/>
              <a:t>— </a:t>
            </a:r>
            <a:r>
              <a:rPr lang="en-US" altLang="zh-CN" sz="2000" dirty="0"/>
              <a:t>Don't write too vague or general.</a:t>
            </a:r>
            <a:endParaRPr lang="en-US" altLang="zh-CN" sz="2000" dirty="0"/>
          </a:p>
          <a:p>
            <a:pPr>
              <a:buNone/>
            </a:pPr>
            <a:r>
              <a:rPr lang="en-US" altLang="zh-CN" sz="2000" dirty="0"/>
              <a:t> </a:t>
            </a:r>
            <a:r>
              <a:rPr lang="en-US" altLang="zh-CN" sz="2000" b="1" dirty="0"/>
              <a:t>              </a:t>
            </a:r>
            <a:r>
              <a:rPr lang="en-US" altLang="zh-CN" sz="2000" dirty="0"/>
              <a:t>Don't write too narrow of a statement.</a:t>
            </a:r>
            <a:endParaRPr lang="en-US" altLang="zh-CN" sz="2000" dirty="0"/>
          </a:p>
          <a:p>
            <a:r>
              <a:rPr lang="en-US" altLang="zh-CN" sz="2000" dirty="0"/>
              <a:t>  3. </a:t>
            </a:r>
            <a:r>
              <a:rPr lang="en-US" altLang="zh-CN" sz="2000" b="1" dirty="0"/>
              <a:t>Hook your reader.</a:t>
            </a:r>
            <a:r>
              <a:rPr lang="en-US" altLang="zh-CN" sz="2000" dirty="0"/>
              <a:t> </a:t>
            </a:r>
            <a:endParaRPr lang="en-US" altLang="zh-CN" sz="2000" dirty="0"/>
          </a:p>
          <a:p>
            <a:pPr>
              <a:buNone/>
            </a:pPr>
            <a:r>
              <a:rPr lang="en-US" altLang="zh-CN" sz="2000" dirty="0"/>
              <a:t>           </a:t>
            </a:r>
            <a:r>
              <a:rPr lang="en-US" altLang="zh-CN" sz="2000" b="1" dirty="0"/>
              <a:t>— </a:t>
            </a:r>
            <a:r>
              <a:rPr lang="en-US" altLang="zh-CN" sz="2000" dirty="0"/>
              <a:t>One of the many important roles of a topic sentence is to  draw the readers in.</a:t>
            </a:r>
            <a:endParaRPr lang="en-US" altLang="zh-CN" sz="2000" b="1" dirty="0"/>
          </a:p>
          <a:p>
            <a:pPr>
              <a:buNone/>
            </a:pPr>
            <a:r>
              <a:rPr lang="en-US" altLang="zh-CN" sz="2000" b="1" dirty="0"/>
              <a:t>      4. Keep it short and sweet.</a:t>
            </a:r>
            <a:r>
              <a:rPr lang="en-US" altLang="zh-CN" sz="2000" dirty="0"/>
              <a:t> </a:t>
            </a:r>
            <a:endParaRPr lang="en-US" altLang="zh-CN" sz="2000" dirty="0"/>
          </a:p>
          <a:p>
            <a:r>
              <a:rPr lang="en-US" altLang="zh-CN" sz="2000" b="1" dirty="0"/>
              <a:t>   5. Give a reasonable opinion.</a:t>
            </a:r>
            <a:r>
              <a:rPr lang="en-US" altLang="zh-CN" sz="2000" dirty="0"/>
              <a:t> </a:t>
            </a:r>
            <a:endParaRPr lang="en-US" altLang="zh-CN" sz="2000" dirty="0"/>
          </a:p>
          <a:p>
            <a:r>
              <a:rPr lang="en-US" altLang="zh-CN" sz="2000" b="1" dirty="0"/>
              <a:t>   6. Use the topic sentence as a transition.</a:t>
            </a:r>
            <a:r>
              <a:rPr lang="en-US" altLang="zh-CN" sz="2000" dirty="0"/>
              <a:t> </a:t>
            </a:r>
            <a:endParaRPr lang="en-US" altLang="zh-CN" sz="2000" dirty="0"/>
          </a:p>
          <a:p>
            <a:pPr>
              <a:buNone/>
            </a:pPr>
            <a:r>
              <a:rPr lang="en-US" altLang="zh-CN" sz="2000" dirty="0"/>
              <a:t>           </a:t>
            </a:r>
            <a:r>
              <a:rPr lang="en-US" altLang="zh-CN" sz="2000" b="1" dirty="0"/>
              <a:t>— </a:t>
            </a:r>
            <a:r>
              <a:rPr lang="en-US" altLang="zh-CN" sz="2000" dirty="0"/>
              <a:t>Think of this sentence as a “bridge” between the main  idea of the previous paragraph and the main idea of this next paragraph.</a:t>
            </a:r>
            <a:endParaRPr lang="en-US" altLang="zh-CN" sz="2000" dirty="0"/>
          </a:p>
          <a:p>
            <a:endParaRPr lang="en-US" altLang="zh-CN" sz="2000" dirty="0"/>
          </a:p>
          <a:p>
            <a:endParaRPr lang="en-US" altLang="zh-CN" sz="2000" dirty="0"/>
          </a:p>
          <a:p>
            <a:pPr>
              <a:buNone/>
            </a:pPr>
            <a:endParaRPr lang="en-US" altLang="zh-CN" sz="2000" dirty="0"/>
          </a:p>
          <a:p>
            <a:pPr>
              <a:buNone/>
            </a:pPr>
            <a:endParaRPr lang="en-US" altLang="zh-CN" sz="2000" dirty="0"/>
          </a:p>
          <a:p>
            <a:endParaRPr lang="en-US" altLang="zh-CN" sz="2000" dirty="0"/>
          </a:p>
          <a:p>
            <a:pPr>
              <a:buNone/>
            </a:pPr>
            <a:endParaRPr lang="en-US" altLang="zh-CN"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332656"/>
            <a:ext cx="7467600" cy="1143000"/>
          </a:xfrm>
        </p:spPr>
        <p:txBody>
          <a:bodyPr/>
          <a:lstStyle/>
          <a:p>
            <a:r>
              <a:rPr lang="en-US" dirty="0"/>
              <a:t>unity</a:t>
            </a:r>
            <a:endParaRPr lang="en-US" dirty="0"/>
          </a:p>
        </p:txBody>
      </p:sp>
      <p:sp>
        <p:nvSpPr>
          <p:cNvPr id="3" name="内容占位符 2"/>
          <p:cNvSpPr>
            <a:spLocks noGrp="1"/>
          </p:cNvSpPr>
          <p:nvPr>
            <p:ph sz="quarter" idx="1"/>
          </p:nvPr>
        </p:nvSpPr>
        <p:spPr>
          <a:xfrm>
            <a:off x="214282" y="1916832"/>
            <a:ext cx="8643998" cy="4061048"/>
          </a:xfrm>
        </p:spPr>
        <p:txBody>
          <a:bodyPr>
            <a:normAutofit/>
          </a:bodyPr>
          <a:lstStyle/>
          <a:p>
            <a:r>
              <a:rPr lang="en-US" sz="2800" dirty="0"/>
              <a:t>How many ideas are discussed in a paragraph?</a:t>
            </a:r>
            <a:endParaRPr lang="en-US" sz="2800" dirty="0"/>
          </a:p>
          <a:p>
            <a:pPr lvl="1"/>
            <a:r>
              <a:rPr lang="en-GB" sz="2600" dirty="0"/>
              <a:t>One and only one idea</a:t>
            </a:r>
            <a:endParaRPr lang="en-GB" sz="2600" dirty="0"/>
          </a:p>
          <a:p>
            <a:pPr lvl="1"/>
            <a:r>
              <a:rPr lang="en-GB" sz="2600" dirty="0"/>
              <a:t>Sometimes </a:t>
            </a:r>
            <a:r>
              <a:rPr lang="en-GB" sz="2600" dirty="0">
                <a:solidFill>
                  <a:srgbClr val="FF0000"/>
                </a:solidFill>
              </a:rPr>
              <a:t>more than one aspect</a:t>
            </a:r>
            <a:r>
              <a:rPr lang="en-GB" sz="2600" dirty="0"/>
              <a:t> of the </a:t>
            </a:r>
            <a:r>
              <a:rPr lang="en-GB" sz="2600" dirty="0">
                <a:solidFill>
                  <a:srgbClr val="FF0000"/>
                </a:solidFill>
              </a:rPr>
              <a:t>same</a:t>
            </a:r>
            <a:r>
              <a:rPr lang="en-GB" sz="2600" dirty="0"/>
              <a:t> idea</a:t>
            </a:r>
            <a:endParaRPr lang="en-GB" sz="2600" dirty="0"/>
          </a:p>
          <a:p>
            <a:pPr lvl="1"/>
            <a:endParaRPr lang="en-US" sz="2600" dirty="0"/>
          </a:p>
          <a:p>
            <a:r>
              <a:rPr lang="en-US" sz="2800" dirty="0"/>
              <a:t>Do the supporting sentences directly explain/prove the main idea? </a:t>
            </a:r>
            <a:endParaRPr lang="en-US" sz="2800" dirty="0"/>
          </a:p>
          <a:p>
            <a:endParaRPr lang="en-US" sz="2800" dirty="0"/>
          </a:p>
          <a:p>
            <a:endParaRPr lang="en-US" dirty="0"/>
          </a:p>
          <a:p>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332656"/>
            <a:ext cx="7467600" cy="596014"/>
          </a:xfrm>
        </p:spPr>
        <p:txBody>
          <a:bodyPr/>
          <a:lstStyle/>
          <a:p>
            <a:r>
              <a:rPr lang="en-US" dirty="0"/>
              <a:t>unity</a:t>
            </a:r>
            <a:endParaRPr lang="en-US" dirty="0"/>
          </a:p>
        </p:txBody>
      </p:sp>
      <p:sp>
        <p:nvSpPr>
          <p:cNvPr id="3" name="内容占位符 2"/>
          <p:cNvSpPr>
            <a:spLocks noGrp="1"/>
          </p:cNvSpPr>
          <p:nvPr>
            <p:ph sz="quarter" idx="1"/>
          </p:nvPr>
        </p:nvSpPr>
        <p:spPr>
          <a:xfrm>
            <a:off x="0" y="1071546"/>
            <a:ext cx="8786842" cy="5572164"/>
          </a:xfrm>
        </p:spPr>
        <p:txBody>
          <a:bodyPr>
            <a:normAutofit fontScale="92500"/>
          </a:bodyPr>
          <a:lstStyle/>
          <a:p>
            <a:pPr algn="just"/>
            <a:r>
              <a:rPr lang="en-US" sz="2800" dirty="0">
                <a:latin typeface="Times New Roman" panose="02020503050405090304" pitchFamily="18" charset="0"/>
                <a:cs typeface="Times New Roman" panose="02020503050405090304" pitchFamily="18" charset="0"/>
              </a:rPr>
              <a:t> A paragraph has unity when </a:t>
            </a:r>
            <a:r>
              <a:rPr lang="en-US" sz="2800" u="sng" dirty="0">
                <a:latin typeface="Times New Roman" panose="02020503050405090304" pitchFamily="18" charset="0"/>
                <a:cs typeface="Times New Roman" panose="02020503050405090304" pitchFamily="18" charset="0"/>
              </a:rPr>
              <a:t>all the sentences support a  single idea.</a:t>
            </a:r>
            <a:endParaRPr lang="en-US" sz="2800" u="sng" dirty="0">
              <a:latin typeface="Times New Roman" panose="02020503050405090304" pitchFamily="18" charset="0"/>
              <a:cs typeface="Times New Roman" panose="02020503050405090304" pitchFamily="18" charset="0"/>
            </a:endParaRPr>
          </a:p>
          <a:p>
            <a:pPr algn="just"/>
            <a:endParaRPr lang="en-US" sz="2800" u="sng" dirty="0">
              <a:latin typeface="Times New Roman" panose="02020503050405090304" pitchFamily="18" charset="0"/>
              <a:cs typeface="Times New Roman" panose="02020503050405090304" pitchFamily="18" charset="0"/>
            </a:endParaRPr>
          </a:p>
          <a:p>
            <a:pPr algn="just"/>
            <a:r>
              <a:rPr lang="en-US" sz="2800" dirty="0">
                <a:latin typeface="Times New Roman" panose="02020503050405090304" pitchFamily="18" charset="0"/>
                <a:cs typeface="Times New Roman" panose="02020503050405090304" pitchFamily="18" charset="0"/>
              </a:rPr>
              <a:t>The paragraph must have </a:t>
            </a:r>
            <a:r>
              <a:rPr lang="en-US" sz="2800" u="sng" dirty="0">
                <a:latin typeface="Times New Roman" panose="02020503050405090304" pitchFamily="18" charset="0"/>
                <a:cs typeface="Times New Roman" panose="02020503050405090304" pitchFamily="18" charset="0"/>
              </a:rPr>
              <a:t>one controlling idea </a:t>
            </a:r>
            <a:r>
              <a:rPr lang="en-US" sz="2800" dirty="0">
                <a:latin typeface="Times New Roman" panose="02020503050405090304" pitchFamily="18" charset="0"/>
                <a:cs typeface="Times New Roman" panose="02020503050405090304" pitchFamily="18" charset="0"/>
              </a:rPr>
              <a:t>in the topic sentence. Otherwise the paragraph loses focus.</a:t>
            </a:r>
            <a:endParaRPr lang="en-GB" sz="2600" dirty="0">
              <a:latin typeface="Times New Roman" panose="02020503050405090304" pitchFamily="18" charset="0"/>
              <a:cs typeface="Times New Roman" panose="02020503050405090304" pitchFamily="18" charset="0"/>
            </a:endParaRPr>
          </a:p>
          <a:p>
            <a:pPr lvl="1" algn="just"/>
            <a:endParaRPr lang="en-US" sz="2600" dirty="0">
              <a:latin typeface="Times New Roman" panose="02020503050405090304" pitchFamily="18" charset="0"/>
              <a:cs typeface="Times New Roman" panose="02020503050405090304" pitchFamily="18" charset="0"/>
            </a:endParaRPr>
          </a:p>
          <a:p>
            <a:pPr algn="just"/>
            <a:r>
              <a:rPr lang="en-US" sz="2800" dirty="0">
                <a:latin typeface="Times New Roman" panose="02020503050405090304" pitchFamily="18" charset="0"/>
                <a:cs typeface="Times New Roman" panose="02020503050405090304" pitchFamily="18" charset="0"/>
              </a:rPr>
              <a:t> The supporting sentences </a:t>
            </a:r>
            <a:r>
              <a:rPr lang="en-US" sz="2800" u="sng" dirty="0">
                <a:latin typeface="Times New Roman" panose="02020503050405090304" pitchFamily="18" charset="0"/>
                <a:cs typeface="Times New Roman" panose="02020503050405090304" pitchFamily="18" charset="0"/>
              </a:rPr>
              <a:t>must support or explain the controlling idea with examples, details, steps, or definitions</a:t>
            </a:r>
            <a:r>
              <a:rPr lang="en-US" sz="2800" dirty="0">
                <a:latin typeface="Times New Roman" panose="02020503050405090304" pitchFamily="18" charset="0"/>
                <a:cs typeface="Times New Roman" panose="02020503050405090304" pitchFamily="18" charset="0"/>
              </a:rPr>
              <a:t>. Otherwise, the paragraph </a:t>
            </a:r>
            <a:r>
              <a:rPr lang="en-US" altLang="zh-CN" sz="2800" dirty="0">
                <a:latin typeface="Times New Roman" panose="02020503050405090304" pitchFamily="18" charset="0"/>
                <a:cs typeface="Times New Roman" panose="02020503050405090304" pitchFamily="18" charset="0"/>
              </a:rPr>
              <a:t>w</a:t>
            </a:r>
            <a:r>
              <a:rPr lang="en-US" sz="2800" dirty="0">
                <a:latin typeface="Times New Roman" panose="02020503050405090304" pitchFamily="18" charset="0"/>
                <a:cs typeface="Times New Roman" panose="02020503050405090304" pitchFamily="18" charset="0"/>
              </a:rPr>
              <a:t>ill not be about one single idea.</a:t>
            </a:r>
            <a:endParaRPr lang="en-US" sz="2800" dirty="0">
              <a:latin typeface="Times New Roman" panose="02020503050405090304" pitchFamily="18" charset="0"/>
              <a:cs typeface="Times New Roman" panose="02020503050405090304" pitchFamily="18" charset="0"/>
            </a:endParaRPr>
          </a:p>
          <a:p>
            <a:pPr algn="just"/>
            <a:endParaRPr lang="en-US" sz="2800" dirty="0">
              <a:latin typeface="Times New Roman" panose="02020503050405090304" pitchFamily="18" charset="0"/>
              <a:cs typeface="Times New Roman" panose="02020503050405090304" pitchFamily="18" charset="0"/>
            </a:endParaRPr>
          </a:p>
          <a:p>
            <a:pPr algn="just"/>
            <a:r>
              <a:rPr lang="en-US" sz="2800" dirty="0">
                <a:latin typeface="Times New Roman" panose="02020503050405090304" pitchFamily="18" charset="0"/>
                <a:cs typeface="Times New Roman" panose="02020503050405090304" pitchFamily="18" charset="0"/>
              </a:rPr>
              <a:t> The concluding sentence </a:t>
            </a:r>
            <a:r>
              <a:rPr lang="en-US" altLang="zh-CN" sz="2800" u="sng" dirty="0">
                <a:latin typeface="Times New Roman" panose="02020503050405090304" pitchFamily="18" charset="0"/>
                <a:cs typeface="Times New Roman" panose="02020503050405090304" pitchFamily="18" charset="0"/>
              </a:rPr>
              <a:t>should restate the idea in the topic sentence</a:t>
            </a:r>
            <a:r>
              <a:rPr lang="en-US" altLang="zh-CN" sz="2800" dirty="0">
                <a:latin typeface="Times New Roman" panose="02020503050405090304" pitchFamily="18" charset="0"/>
                <a:cs typeface="Times New Roman" panose="02020503050405090304" pitchFamily="18" charset="0"/>
              </a:rPr>
              <a:t> </a:t>
            </a:r>
            <a:r>
              <a:rPr lang="en-US" sz="2800" dirty="0">
                <a:latin typeface="Times New Roman" panose="02020503050405090304" pitchFamily="18" charset="0"/>
                <a:cs typeface="Times New Roman" panose="02020503050405090304" pitchFamily="18" charset="0"/>
              </a:rPr>
              <a:t>. Otherwise the main idea might  not be clear.</a:t>
            </a:r>
            <a:endParaRPr lang="en-US" sz="2800" dirty="0">
              <a:latin typeface="Times New Roman" panose="02020503050405090304" pitchFamily="18" charset="0"/>
              <a:cs typeface="Times New Roman" panose="02020503050405090304" pitchFamily="18" charset="0"/>
            </a:endParaRPr>
          </a:p>
          <a:p>
            <a:endParaRPr lang="en-US" dirty="0"/>
          </a:p>
          <a:p>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332656"/>
            <a:ext cx="7467600" cy="596014"/>
          </a:xfrm>
        </p:spPr>
        <p:txBody>
          <a:bodyPr/>
          <a:lstStyle/>
          <a:p>
            <a:r>
              <a:rPr lang="en-US" dirty="0"/>
              <a:t>unity</a:t>
            </a:r>
            <a:endParaRPr lang="en-US" dirty="0"/>
          </a:p>
        </p:txBody>
      </p:sp>
      <p:sp>
        <p:nvSpPr>
          <p:cNvPr id="3" name="内容占位符 2"/>
          <p:cNvSpPr>
            <a:spLocks noGrp="1"/>
          </p:cNvSpPr>
          <p:nvPr>
            <p:ph sz="quarter" idx="1"/>
          </p:nvPr>
        </p:nvSpPr>
        <p:spPr>
          <a:xfrm>
            <a:off x="0" y="1071546"/>
            <a:ext cx="8786842" cy="5572164"/>
          </a:xfrm>
        </p:spPr>
        <p:txBody>
          <a:bodyPr>
            <a:normAutofit fontScale="92500"/>
          </a:bodyPr>
          <a:lstStyle/>
          <a:p>
            <a:pPr marL="0" indent="0" algn="just">
              <a:lnSpc>
                <a:spcPct val="200000"/>
              </a:lnSpc>
              <a:buNone/>
            </a:pPr>
            <a:r>
              <a:rPr lang="en-US" dirty="0"/>
              <a:t>I live in a flat with my family. We have two bedrooms and a living room. We have a garden and we have some flowers there. In weekdays I arrive home at five o'clock and I have lunch. Then I do my homework and go to bed. I had a computer but now it doesn't work. I have a brother and a sister and I think I am very lucky to live with them. Sometimes our relatives visit us. Our flat becomes very crowded sometimes but I like it. </a:t>
            </a:r>
            <a:endParaRPr lang="en-US" dirty="0"/>
          </a:p>
          <a:p>
            <a:endParaRPr lang="en-US" dirty="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332656"/>
            <a:ext cx="7467600" cy="596014"/>
          </a:xfrm>
        </p:spPr>
        <p:txBody>
          <a:bodyPr/>
          <a:lstStyle/>
          <a:p>
            <a:r>
              <a:rPr lang="en-US" dirty="0"/>
              <a:t>unity</a:t>
            </a:r>
            <a:endParaRPr lang="en-US" dirty="0"/>
          </a:p>
        </p:txBody>
      </p:sp>
      <p:pic>
        <p:nvPicPr>
          <p:cNvPr id="5" name="Content Placeholder 4" descr="A screenshot of a cell phone&#10;&#10;Description automatically generated"/>
          <p:cNvPicPr>
            <a:picLocks noGrp="1" noChangeAspect="1"/>
          </p:cNvPicPr>
          <p:nvPr>
            <p:ph sz="quarter" idx="1"/>
          </p:nvPr>
        </p:nvPicPr>
        <p:blipFill>
          <a:blip r:embed="rId1">
            <a:extLst>
              <a:ext uri="{28A0092B-C50C-407E-A947-70E740481C1C}">
                <a14:useLocalDpi xmlns:a14="http://schemas.microsoft.com/office/drawing/2010/main" val="0"/>
              </a:ext>
            </a:extLst>
          </a:blip>
          <a:stretch>
            <a:fillRect/>
          </a:stretch>
        </p:blipFill>
        <p:spPr>
          <a:xfrm>
            <a:off x="1740694" y="1609725"/>
            <a:ext cx="5305425" cy="4495800"/>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04664"/>
            <a:ext cx="7467600" cy="724942"/>
          </a:xfrm>
        </p:spPr>
        <p:txBody>
          <a:bodyPr/>
          <a:lstStyle/>
          <a:p>
            <a:r>
              <a:rPr lang="en-US" dirty="0"/>
              <a:t>coherence</a:t>
            </a:r>
            <a:endParaRPr lang="en-US" dirty="0"/>
          </a:p>
        </p:txBody>
      </p:sp>
      <p:sp>
        <p:nvSpPr>
          <p:cNvPr id="3" name="内容占位符 2"/>
          <p:cNvSpPr>
            <a:spLocks noGrp="1"/>
          </p:cNvSpPr>
          <p:nvPr>
            <p:ph sz="quarter" idx="1"/>
          </p:nvPr>
        </p:nvSpPr>
        <p:spPr>
          <a:xfrm>
            <a:off x="285720" y="1600200"/>
            <a:ext cx="8358246" cy="4873752"/>
          </a:xfrm>
        </p:spPr>
        <p:txBody>
          <a:bodyPr>
            <a:normAutofit/>
          </a:bodyPr>
          <a:lstStyle/>
          <a:p>
            <a:pPr marL="514350" indent="-514350" algn="just">
              <a:buNone/>
            </a:pPr>
            <a:r>
              <a:rPr lang="en-US" altLang="zh-CN" sz="2800" dirty="0"/>
              <a:t>Maintaining coherence in a paragraph or</a:t>
            </a:r>
            <a:endParaRPr lang="en-US" altLang="zh-CN" sz="2800" dirty="0"/>
          </a:p>
          <a:p>
            <a:pPr marL="514350" indent="-514350" algn="just">
              <a:buNone/>
            </a:pPr>
            <a:r>
              <a:rPr lang="en-US" altLang="zh-CN" sz="2800" dirty="0"/>
              <a:t>composition not only requires unity, but also a </a:t>
            </a:r>
            <a:endParaRPr lang="en-US" altLang="zh-CN" sz="2800" dirty="0"/>
          </a:p>
          <a:p>
            <a:pPr marL="514350" indent="-514350" algn="just">
              <a:buNone/>
            </a:pPr>
            <a:r>
              <a:rPr lang="en-US" altLang="zh-CN" sz="2800" dirty="0"/>
              <a:t>logical, smooth, and natural flow from one idea </a:t>
            </a:r>
            <a:endParaRPr lang="en-US" altLang="zh-CN" sz="2800" dirty="0"/>
          </a:p>
          <a:p>
            <a:pPr marL="514350" indent="-514350" algn="just">
              <a:buNone/>
            </a:pPr>
            <a:r>
              <a:rPr lang="en-US" altLang="zh-CN" sz="2800" dirty="0"/>
              <a:t>to another. When this occurs, coherence has </a:t>
            </a:r>
            <a:endParaRPr lang="en-US" altLang="zh-CN" sz="2800" dirty="0"/>
          </a:p>
          <a:p>
            <a:pPr marL="514350" indent="-514350" algn="just">
              <a:buNone/>
            </a:pPr>
            <a:r>
              <a:rPr lang="en-US" altLang="zh-CN" sz="2800" dirty="0"/>
              <a:t>been established.</a:t>
            </a:r>
            <a:endParaRPr lang="en-US" sz="2800" dirty="0">
              <a:latin typeface="Times New Roman" panose="02020503050405090304" pitchFamily="18" charset="0"/>
              <a:cs typeface="Times New Roman" panose="020205030504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04664"/>
            <a:ext cx="7467600" cy="724942"/>
          </a:xfrm>
        </p:spPr>
        <p:txBody>
          <a:bodyPr>
            <a:normAutofit fontScale="90000"/>
          </a:bodyPr>
          <a:lstStyle/>
          <a:p>
            <a:r>
              <a:rPr lang="en-US" altLang="zh-CN" dirty="0"/>
              <a:t>key ways to create coherence in a paragraph</a:t>
            </a:r>
            <a:endParaRPr lang="en-US" dirty="0"/>
          </a:p>
        </p:txBody>
      </p:sp>
      <p:sp>
        <p:nvSpPr>
          <p:cNvPr id="3" name="内容占位符 2"/>
          <p:cNvSpPr>
            <a:spLocks noGrp="1"/>
          </p:cNvSpPr>
          <p:nvPr>
            <p:ph sz="quarter" idx="1"/>
          </p:nvPr>
        </p:nvSpPr>
        <p:spPr>
          <a:xfrm>
            <a:off x="285720" y="1600200"/>
            <a:ext cx="8358246" cy="4873752"/>
          </a:xfrm>
        </p:spPr>
        <p:txBody>
          <a:bodyPr>
            <a:normAutofit/>
          </a:bodyPr>
          <a:lstStyle/>
          <a:p>
            <a:pPr marL="514350" indent="-514350">
              <a:buFont typeface="+mj-lt"/>
              <a:buAutoNum type="arabicPeriod"/>
            </a:pPr>
            <a:r>
              <a:rPr lang="en-US" sz="2800" dirty="0">
                <a:latin typeface="Times New Roman" panose="02020503050405090304" pitchFamily="18" charset="0"/>
                <a:cs typeface="Times New Roman" panose="02020503050405090304" pitchFamily="18" charset="0"/>
              </a:rPr>
              <a:t>Repeat key</a:t>
            </a:r>
            <a:endParaRPr lang="en-US" sz="2800" dirty="0">
              <a:latin typeface="Times New Roman" panose="02020503050405090304" pitchFamily="18" charset="0"/>
              <a:cs typeface="Times New Roman" panose="02020503050405090304" pitchFamily="18" charset="0"/>
            </a:endParaRPr>
          </a:p>
          <a:p>
            <a:pPr lvl="1">
              <a:buFont typeface="Wingdings" panose="05000000000000000000" pitchFamily="2" charset="2"/>
              <a:buChar char="ü"/>
            </a:pPr>
            <a:r>
              <a:rPr lang="en-GB" sz="2500" dirty="0">
                <a:latin typeface="Times New Roman" panose="02020503050405090304" pitchFamily="18" charset="0"/>
                <a:cs typeface="Times New Roman" panose="02020503050405090304" pitchFamily="18" charset="0"/>
              </a:rPr>
              <a:t>A tip: use synonyms or expressions with the same meaning</a:t>
            </a:r>
            <a:endParaRPr lang="en-GB" sz="2500" dirty="0">
              <a:latin typeface="Times New Roman" panose="02020503050405090304" pitchFamily="18" charset="0"/>
              <a:cs typeface="Times New Roman" panose="02020503050405090304" pitchFamily="18" charset="0"/>
            </a:endParaRPr>
          </a:p>
          <a:p>
            <a:pPr lvl="1">
              <a:buNone/>
            </a:pPr>
            <a:r>
              <a:rPr lang="en-GB" sz="2500" dirty="0">
                <a:latin typeface="Times New Roman" panose="02020503050405090304" pitchFamily="18" charset="0"/>
                <a:cs typeface="Times New Roman" panose="02020503050405090304" pitchFamily="18" charset="0"/>
              </a:rPr>
              <a:t> </a:t>
            </a:r>
            <a:endParaRPr lang="en-US" sz="2500" dirty="0">
              <a:latin typeface="Times New Roman" panose="02020503050405090304" pitchFamily="18" charset="0"/>
              <a:cs typeface="Times New Roman" panose="02020503050405090304" pitchFamily="18" charset="0"/>
            </a:endParaRPr>
          </a:p>
          <a:p>
            <a:pPr marL="514350" indent="-514350">
              <a:buFont typeface="+mj-lt"/>
              <a:buAutoNum type="arabicPeriod"/>
            </a:pPr>
            <a:r>
              <a:rPr lang="en-US" sz="2800" dirty="0">
                <a:latin typeface="Times New Roman" panose="02020503050405090304" pitchFamily="18" charset="0"/>
                <a:cs typeface="Times New Roman" panose="02020503050405090304" pitchFamily="18" charset="0"/>
              </a:rPr>
              <a:t>Use consistent pronouns</a:t>
            </a:r>
            <a:endParaRPr lang="en-US" sz="2800" dirty="0">
              <a:latin typeface="Times New Roman" panose="02020503050405090304" pitchFamily="18" charset="0"/>
              <a:cs typeface="Times New Roman" panose="02020503050405090304" pitchFamily="18" charset="0"/>
            </a:endParaRPr>
          </a:p>
          <a:p>
            <a:pPr lvl="1">
              <a:buFont typeface="Wingdings" panose="05000000000000000000" pitchFamily="2" charset="2"/>
              <a:buChar char="ü"/>
            </a:pPr>
            <a:r>
              <a:rPr lang="en-GB" sz="2500" dirty="0">
                <a:latin typeface="Times New Roman" panose="02020503050405090304" pitchFamily="18" charset="0"/>
                <a:cs typeface="Times New Roman" panose="02020503050405090304" pitchFamily="18" charset="0"/>
              </a:rPr>
              <a:t>A tip: don’t change from you to he/she or from he/she to they</a:t>
            </a:r>
            <a:endParaRPr lang="en-US" sz="2500" dirty="0">
              <a:latin typeface="Times New Roman" panose="02020503050405090304" pitchFamily="18" charset="0"/>
              <a:cs typeface="Times New Roman" panose="020205030504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04664"/>
            <a:ext cx="7467600" cy="724942"/>
          </a:xfrm>
        </p:spPr>
        <p:txBody>
          <a:bodyPr>
            <a:normAutofit fontScale="90000"/>
          </a:bodyPr>
          <a:lstStyle/>
          <a:p>
            <a:r>
              <a:rPr lang="en-US" altLang="zh-CN" dirty="0"/>
              <a:t>key ways to create coherence in a paragraph</a:t>
            </a:r>
            <a:endParaRPr lang="en-US" dirty="0"/>
          </a:p>
        </p:txBody>
      </p:sp>
      <p:sp>
        <p:nvSpPr>
          <p:cNvPr id="3" name="内容占位符 2"/>
          <p:cNvSpPr>
            <a:spLocks noGrp="1"/>
          </p:cNvSpPr>
          <p:nvPr>
            <p:ph sz="quarter" idx="1"/>
          </p:nvPr>
        </p:nvSpPr>
        <p:spPr>
          <a:xfrm>
            <a:off x="285720" y="1600200"/>
            <a:ext cx="8143932" cy="4873752"/>
          </a:xfrm>
        </p:spPr>
        <p:txBody>
          <a:bodyPr>
            <a:normAutofit/>
          </a:bodyPr>
          <a:lstStyle/>
          <a:p>
            <a:pPr marL="514350" indent="-514350">
              <a:buAutoNum type="arabicPeriod" startAt="3"/>
            </a:pPr>
            <a:r>
              <a:rPr lang="en-US" sz="2800" dirty="0">
                <a:latin typeface="Times New Roman" panose="02020503050405090304" pitchFamily="18" charset="0"/>
                <a:cs typeface="Times New Roman" panose="02020503050405090304" pitchFamily="18" charset="0"/>
              </a:rPr>
              <a:t>Use transition signals to link ideas</a:t>
            </a:r>
            <a:endParaRPr lang="en-US" sz="2800" dirty="0">
              <a:latin typeface="Times New Roman" panose="02020503050405090304" pitchFamily="18" charset="0"/>
              <a:cs typeface="Times New Roman" panose="02020503050405090304" pitchFamily="18" charset="0"/>
            </a:endParaRPr>
          </a:p>
          <a:p>
            <a:pPr marL="514350" indent="-514350">
              <a:buNone/>
            </a:pPr>
            <a:endParaRPr lang="en-US" altLang="zh-CN" sz="2000" dirty="0"/>
          </a:p>
          <a:p>
            <a:pPr marL="514350" indent="-514350" algn="just">
              <a:buNone/>
            </a:pPr>
            <a:r>
              <a:rPr lang="en-US" altLang="zh-CN" sz="2000" dirty="0"/>
              <a:t>       In an effective composition, the current of thought flows smoothly throughout the composition. Use one or more types of transitional words or phrases to connect ideas within and between paragraphs: </a:t>
            </a:r>
            <a:endParaRPr lang="en-US" altLang="zh-CN" sz="2000" dirty="0"/>
          </a:p>
          <a:p>
            <a:pPr marL="514350" indent="-514350" algn="just">
              <a:buNone/>
            </a:pPr>
            <a:endParaRPr lang="en-US" altLang="zh-CN" sz="2000" dirty="0"/>
          </a:p>
          <a:p>
            <a:pPr marL="514350" indent="-514350" algn="just">
              <a:buNone/>
            </a:pPr>
            <a:r>
              <a:rPr lang="en-US" altLang="zh-CN" sz="2000" dirty="0"/>
              <a:t>          (1) transitional expressions </a:t>
            </a:r>
            <a:endParaRPr lang="en-US" altLang="zh-CN" sz="2000" dirty="0"/>
          </a:p>
          <a:p>
            <a:pPr marL="514350" indent="-514350" algn="just">
              <a:buNone/>
            </a:pPr>
            <a:r>
              <a:rPr lang="en-US" altLang="zh-CN" sz="2000" dirty="0"/>
              <a:t>          (2) direct pronoun references </a:t>
            </a:r>
            <a:endParaRPr lang="en-US" altLang="zh-CN" sz="2000" dirty="0"/>
          </a:p>
          <a:p>
            <a:pPr marL="514350" indent="-514350" algn="just">
              <a:buNone/>
            </a:pPr>
            <a:r>
              <a:rPr lang="en-US" altLang="zh-CN" sz="2000" dirty="0"/>
              <a:t>          (3) repetition of key words</a:t>
            </a:r>
            <a:endParaRPr lang="en-US" sz="2000" dirty="0">
              <a:latin typeface="Times New Roman" panose="02020503050405090304" pitchFamily="18" charset="0"/>
              <a:cs typeface="Times New Roman" panose="020205030504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60648"/>
            <a:ext cx="7467600" cy="724942"/>
          </a:xfrm>
        </p:spPr>
        <p:txBody>
          <a:bodyPr/>
          <a:lstStyle/>
          <a:p>
            <a:r>
              <a:rPr lang="en-US" dirty="0"/>
              <a:t>Typical Transition signals</a:t>
            </a:r>
            <a:endParaRPr lang="en-US" dirty="0"/>
          </a:p>
        </p:txBody>
      </p:sp>
      <p:pic>
        <p:nvPicPr>
          <p:cNvPr id="6145" name="Picture 1" descr="C:\Users\guan\AppData\Roaming\Tencent\Users\20368936\QQ\WinTemp\RichOle\W}]NHT~AP%XUFT$XJ_Y]0)C.png"/>
          <p:cNvPicPr>
            <a:picLocks noChangeAspect="1" noChangeArrowheads="1"/>
          </p:cNvPicPr>
          <p:nvPr/>
        </p:nvPicPr>
        <p:blipFill>
          <a:blip r:embed="rId1" cstate="print"/>
          <a:srcRect/>
          <a:stretch>
            <a:fillRect/>
          </a:stretch>
        </p:blipFill>
        <p:spPr bwMode="auto">
          <a:xfrm>
            <a:off x="428596" y="1142984"/>
            <a:ext cx="7716744" cy="5072098"/>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60648"/>
            <a:ext cx="7467600" cy="724942"/>
          </a:xfrm>
        </p:spPr>
        <p:txBody>
          <a:bodyPr/>
          <a:lstStyle/>
          <a:p>
            <a:r>
              <a:rPr lang="en-US" dirty="0"/>
              <a:t>Typical Transition signals</a:t>
            </a:r>
            <a:endParaRPr lang="en-US" dirty="0"/>
          </a:p>
        </p:txBody>
      </p:sp>
      <p:pic>
        <p:nvPicPr>
          <p:cNvPr id="46081" name="Picture 1" descr="C:\Users\guan\AppData\Roaming\Tencent\Users\20368936\QQ\WinTemp\RichOle\JLL3DBGKXCP2RHEUI60}6~O.png"/>
          <p:cNvPicPr>
            <a:picLocks noChangeAspect="1" noChangeArrowheads="1"/>
          </p:cNvPicPr>
          <p:nvPr/>
        </p:nvPicPr>
        <p:blipFill>
          <a:blip r:embed="rId1" cstate="print"/>
          <a:srcRect/>
          <a:stretch>
            <a:fillRect/>
          </a:stretch>
        </p:blipFill>
        <p:spPr bwMode="auto">
          <a:xfrm>
            <a:off x="214282" y="1428736"/>
            <a:ext cx="8392085" cy="4429156"/>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Goals</a:t>
            </a:r>
            <a:endParaRPr lang="en-US" dirty="0"/>
          </a:p>
        </p:txBody>
      </p:sp>
      <p:sp>
        <p:nvSpPr>
          <p:cNvPr id="3" name="内容占位符 2"/>
          <p:cNvSpPr>
            <a:spLocks noGrp="1"/>
          </p:cNvSpPr>
          <p:nvPr>
            <p:ph sz="quarter" idx="1"/>
          </p:nvPr>
        </p:nvSpPr>
        <p:spPr/>
        <p:txBody>
          <a:bodyPr>
            <a:normAutofit/>
          </a:bodyPr>
          <a:lstStyle/>
          <a:p>
            <a:r>
              <a:rPr lang="en-US" sz="3200" dirty="0"/>
              <a:t>Learn to write a well-structured paragraph</a:t>
            </a:r>
            <a:endParaRPr lang="en-US" sz="3200" dirty="0"/>
          </a:p>
          <a:p>
            <a:r>
              <a:rPr lang="en-US" sz="3200" dirty="0"/>
              <a:t>Learn to write a good paragraph with unity and coherence</a:t>
            </a:r>
            <a:endParaRPr lang="en-US" sz="3200"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04664"/>
            <a:ext cx="7467600" cy="724942"/>
          </a:xfrm>
        </p:spPr>
        <p:txBody>
          <a:bodyPr>
            <a:normAutofit fontScale="90000"/>
          </a:bodyPr>
          <a:lstStyle/>
          <a:p>
            <a:r>
              <a:rPr lang="en-US" altLang="zh-CN" dirty="0"/>
              <a:t>key ways to create coherence in a paragraph</a:t>
            </a:r>
            <a:endParaRPr lang="en-US" dirty="0"/>
          </a:p>
        </p:txBody>
      </p:sp>
      <p:sp>
        <p:nvSpPr>
          <p:cNvPr id="3" name="内容占位符 2"/>
          <p:cNvSpPr>
            <a:spLocks noGrp="1"/>
          </p:cNvSpPr>
          <p:nvPr>
            <p:ph sz="quarter" idx="1"/>
          </p:nvPr>
        </p:nvSpPr>
        <p:spPr>
          <a:xfrm>
            <a:off x="285720" y="1500174"/>
            <a:ext cx="8143932" cy="4973778"/>
          </a:xfrm>
        </p:spPr>
        <p:txBody>
          <a:bodyPr>
            <a:normAutofit/>
          </a:bodyPr>
          <a:lstStyle/>
          <a:p>
            <a:pPr marL="514350" indent="-514350">
              <a:buAutoNum type="arabicPeriod" startAt="4"/>
            </a:pPr>
            <a:r>
              <a:rPr lang="en-US" altLang="zh-CN" sz="2800" dirty="0">
                <a:latin typeface="Times New Roman" panose="02020503050405090304" pitchFamily="18" charset="0"/>
                <a:cs typeface="Times New Roman" panose="02020503050405090304" pitchFamily="18" charset="0"/>
              </a:rPr>
              <a:t>Arrange ideas to achieve coherence</a:t>
            </a:r>
            <a:endParaRPr lang="en-US" altLang="zh-CN" sz="2800" dirty="0">
              <a:latin typeface="Times New Roman" panose="02020503050405090304" pitchFamily="18" charset="0"/>
              <a:cs typeface="Times New Roman" panose="02020503050405090304" pitchFamily="18" charset="0"/>
            </a:endParaRPr>
          </a:p>
          <a:p>
            <a:pPr marL="514350" indent="-514350" algn="just">
              <a:buNone/>
            </a:pPr>
            <a:r>
              <a:rPr lang="en-US" altLang="zh-CN" sz="2000" dirty="0"/>
              <a:t>          — Body paragraphs should be well developed and arranged in a logical order. Use a pattern of organization that is appropriate to the composition purpose and the audience. </a:t>
            </a:r>
            <a:endParaRPr lang="en-US" altLang="zh-CN" sz="2000" dirty="0"/>
          </a:p>
          <a:p>
            <a:pPr marL="514350" indent="-514350" algn="just">
              <a:buNone/>
            </a:pPr>
            <a:endParaRPr lang="zh-CN" altLang="en-US" sz="2000" dirty="0"/>
          </a:p>
          <a:p>
            <a:pPr marL="514350" indent="-514350" algn="just">
              <a:buNone/>
            </a:pPr>
            <a:endParaRPr lang="en-US" sz="2000" dirty="0">
              <a:latin typeface="Times New Roman" panose="02020503050405090304" pitchFamily="18" charset="0"/>
              <a:cs typeface="Times New Roman" panose="02020503050405090304" pitchFamily="18" charset="0"/>
            </a:endParaRPr>
          </a:p>
          <a:p>
            <a:pPr marL="514350" indent="-514350" algn="just">
              <a:buNone/>
            </a:pPr>
            <a:r>
              <a:rPr lang="en-US" altLang="zh-CN" sz="2000" dirty="0"/>
              <a:t></a:t>
            </a:r>
            <a:endParaRPr lang="zh-CN" altLang="en-US" sz="2000" dirty="0"/>
          </a:p>
        </p:txBody>
      </p:sp>
      <p:pic>
        <p:nvPicPr>
          <p:cNvPr id="47105" name="Picture 1" descr="C:\Users\guan\AppData\Roaming\Tencent\Users\20368936\QQ\WinTemp\RichOle\3}XAKNF$I0}708E7X@%8L[L.png"/>
          <p:cNvPicPr>
            <a:picLocks noChangeAspect="1" noChangeArrowheads="1"/>
          </p:cNvPicPr>
          <p:nvPr/>
        </p:nvPicPr>
        <p:blipFill>
          <a:blip r:embed="rId1" cstate="print"/>
          <a:srcRect/>
          <a:stretch>
            <a:fillRect/>
          </a:stretch>
        </p:blipFill>
        <p:spPr bwMode="auto">
          <a:xfrm>
            <a:off x="714348" y="3214686"/>
            <a:ext cx="4643470" cy="321471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04664"/>
            <a:ext cx="7467600" cy="724942"/>
          </a:xfrm>
        </p:spPr>
        <p:txBody>
          <a:bodyPr>
            <a:normAutofit fontScale="90000"/>
          </a:bodyPr>
          <a:lstStyle/>
          <a:p>
            <a:r>
              <a:rPr lang="en-US" altLang="zh-CN" dirty="0"/>
              <a:t>key ways to create coherence in a paragraph</a:t>
            </a:r>
            <a:endParaRPr lang="en-US" dirty="0"/>
          </a:p>
        </p:txBody>
      </p:sp>
      <p:sp>
        <p:nvSpPr>
          <p:cNvPr id="3" name="内容占位符 2"/>
          <p:cNvSpPr>
            <a:spLocks noGrp="1"/>
          </p:cNvSpPr>
          <p:nvPr>
            <p:ph sz="quarter" idx="1"/>
          </p:nvPr>
        </p:nvSpPr>
        <p:spPr>
          <a:xfrm>
            <a:off x="214282" y="1500174"/>
            <a:ext cx="8215370" cy="4973778"/>
          </a:xfrm>
        </p:spPr>
        <p:txBody>
          <a:bodyPr>
            <a:normAutofit lnSpcReduction="10000"/>
          </a:bodyPr>
          <a:lstStyle/>
          <a:p>
            <a:pPr marL="514350" indent="-514350" algn="just">
              <a:buNone/>
            </a:pPr>
            <a:r>
              <a:rPr lang="en-US" altLang="zh-CN" sz="2000" dirty="0"/>
              <a:t> 1.  </a:t>
            </a:r>
            <a:r>
              <a:rPr lang="en-US" altLang="zh-CN" sz="2000" b="1" dirty="0"/>
              <a:t>Chronological Order:</a:t>
            </a:r>
            <a:endParaRPr lang="en-US" altLang="zh-CN" sz="2000" b="1" dirty="0"/>
          </a:p>
          <a:p>
            <a:pPr marL="514350" indent="-514350" algn="just">
              <a:buNone/>
            </a:pPr>
            <a:r>
              <a:rPr lang="en-US" altLang="zh-CN" sz="2000" dirty="0"/>
              <a:t>       - Narrating a story  </a:t>
            </a:r>
            <a:endParaRPr lang="en-US" altLang="zh-CN" sz="2000" dirty="0"/>
          </a:p>
          <a:p>
            <a:pPr marL="514350" indent="-514350" algn="just">
              <a:buNone/>
            </a:pPr>
            <a:r>
              <a:rPr lang="en-US" altLang="zh-CN" sz="2000" dirty="0"/>
              <a:t>       - Explaining a step-by-step process  </a:t>
            </a:r>
            <a:endParaRPr lang="en-US" altLang="zh-CN" sz="2000" dirty="0"/>
          </a:p>
          <a:p>
            <a:pPr marL="514350" indent="-514350" algn="just">
              <a:buNone/>
            </a:pPr>
            <a:r>
              <a:rPr lang="en-US" altLang="zh-CN" sz="2000" dirty="0"/>
              <a:t>       - Relating a historical account  </a:t>
            </a:r>
            <a:endParaRPr lang="en-US" altLang="zh-CN" sz="2000" dirty="0"/>
          </a:p>
          <a:p>
            <a:pPr marL="514350" indent="-514350" algn="just">
              <a:buNone/>
            </a:pPr>
            <a:r>
              <a:rPr lang="en-US" altLang="zh-CN" sz="2000" dirty="0"/>
              <a:t>       - Relating an incident or anecdote</a:t>
            </a:r>
            <a:endParaRPr lang="en-US" altLang="zh-CN" sz="2000" dirty="0"/>
          </a:p>
          <a:p>
            <a:pPr marL="514350" indent="-514350" algn="just">
              <a:buNone/>
            </a:pPr>
            <a:endParaRPr lang="en-US" altLang="zh-CN" sz="2000" dirty="0"/>
          </a:p>
          <a:p>
            <a:pPr marL="514350" indent="-514350" algn="just">
              <a:buNone/>
            </a:pPr>
            <a:r>
              <a:rPr lang="en-US" altLang="zh-CN" sz="2000" dirty="0"/>
              <a:t>  2</a:t>
            </a:r>
            <a:r>
              <a:rPr lang="en-US" altLang="zh-CN" sz="2000" b="1" dirty="0"/>
              <a:t>. Spatial Order</a:t>
            </a:r>
            <a:endParaRPr lang="en-US" altLang="zh-CN" sz="2000" b="1" dirty="0"/>
          </a:p>
          <a:p>
            <a:pPr marL="514350" indent="-514350" algn="just">
              <a:buNone/>
            </a:pPr>
            <a:r>
              <a:rPr lang="en-US" altLang="zh-CN" sz="2000" dirty="0"/>
              <a:t>        - Describing a scene or place </a:t>
            </a:r>
            <a:endParaRPr lang="en-US" altLang="zh-CN" sz="2000" dirty="0"/>
          </a:p>
          <a:p>
            <a:pPr marL="514350" indent="-514350" algn="just">
              <a:buNone/>
            </a:pPr>
            <a:endParaRPr lang="en-US" altLang="zh-CN" sz="2000" dirty="0"/>
          </a:p>
          <a:p>
            <a:pPr marL="514350" indent="-514350" algn="just">
              <a:buNone/>
            </a:pPr>
            <a:r>
              <a:rPr lang="en-US" altLang="zh-CN" sz="2000" dirty="0"/>
              <a:t>   3. </a:t>
            </a:r>
            <a:r>
              <a:rPr lang="en-US" altLang="zh-CN" sz="2000" b="1" dirty="0"/>
              <a:t>Order of Importance </a:t>
            </a:r>
            <a:endParaRPr lang="en-US" altLang="zh-CN" sz="2000" b="1" dirty="0"/>
          </a:p>
          <a:p>
            <a:pPr marL="514350" indent="-514350" algn="just">
              <a:buNone/>
            </a:pPr>
            <a:r>
              <a:rPr lang="en-US" altLang="zh-CN" sz="2000" dirty="0"/>
              <a:t>        - Presenting facts, examples, reasons  </a:t>
            </a:r>
            <a:endParaRPr lang="en-US" altLang="zh-CN" sz="2000" dirty="0"/>
          </a:p>
          <a:p>
            <a:pPr marL="514350" indent="-514350" algn="just">
              <a:buNone/>
            </a:pPr>
            <a:r>
              <a:rPr lang="en-US" altLang="zh-CN" sz="2000" dirty="0"/>
              <a:t>        - Writing persuasively  Evaluating a subject </a:t>
            </a:r>
            <a:endParaRPr lang="zh-CN" altLang="en-US" sz="2000" dirty="0"/>
          </a:p>
          <a:p>
            <a:pPr marL="514350" indent="-514350" algn="just">
              <a:buNone/>
            </a:pPr>
            <a:endParaRPr lang="en-US" sz="2000" dirty="0">
              <a:latin typeface="Times New Roman" panose="02020503050405090304" pitchFamily="18" charset="0"/>
              <a:cs typeface="Times New Roman" panose="02020503050405090304" pitchFamily="18" charset="0"/>
            </a:endParaRPr>
          </a:p>
          <a:p>
            <a:pPr marL="514350" indent="-514350" algn="just">
              <a:buNone/>
            </a:pPr>
            <a:r>
              <a:rPr lang="en-US" altLang="zh-CN" sz="2000" dirty="0"/>
              <a:t></a:t>
            </a:r>
            <a:endParaRPr lang="zh-CN" altLang="en-US" sz="2000" dirty="0"/>
          </a:p>
          <a:p>
            <a:pPr marL="514350" indent="-514350" algn="just">
              <a:buNone/>
            </a:pP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04664"/>
            <a:ext cx="7467600" cy="724942"/>
          </a:xfrm>
        </p:spPr>
        <p:txBody>
          <a:bodyPr>
            <a:normAutofit fontScale="90000"/>
          </a:bodyPr>
          <a:lstStyle/>
          <a:p>
            <a:r>
              <a:rPr lang="en-US" altLang="zh-CN" dirty="0"/>
              <a:t>key ways to create coherence in a paragraph</a:t>
            </a:r>
            <a:endParaRPr lang="en-US" dirty="0"/>
          </a:p>
        </p:txBody>
      </p:sp>
      <p:sp>
        <p:nvSpPr>
          <p:cNvPr id="3" name="内容占位符 2"/>
          <p:cNvSpPr>
            <a:spLocks noGrp="1"/>
          </p:cNvSpPr>
          <p:nvPr>
            <p:ph sz="quarter" idx="1"/>
          </p:nvPr>
        </p:nvSpPr>
        <p:spPr>
          <a:xfrm>
            <a:off x="500034" y="1714488"/>
            <a:ext cx="8215370" cy="4616588"/>
          </a:xfrm>
        </p:spPr>
        <p:txBody>
          <a:bodyPr>
            <a:normAutofit/>
          </a:bodyPr>
          <a:lstStyle/>
          <a:p>
            <a:pPr marL="514350" indent="-514350" algn="just">
              <a:buNone/>
            </a:pPr>
            <a:r>
              <a:rPr lang="en-US" altLang="zh-CN" sz="2000" dirty="0"/>
              <a:t>  4.  </a:t>
            </a:r>
            <a:r>
              <a:rPr lang="en-US" altLang="zh-CN" sz="2000" b="1" dirty="0"/>
              <a:t>Cause and Effect</a:t>
            </a:r>
            <a:endParaRPr lang="en-US" altLang="zh-CN" sz="2000" b="1" dirty="0"/>
          </a:p>
          <a:p>
            <a:pPr marL="514350" indent="-514350" algn="just">
              <a:buNone/>
            </a:pPr>
            <a:r>
              <a:rPr lang="en-US" altLang="zh-CN" sz="2000" dirty="0"/>
              <a:t>         - Explaining scientific findings  </a:t>
            </a:r>
            <a:endParaRPr lang="en-US" altLang="zh-CN" sz="2000" dirty="0"/>
          </a:p>
          <a:p>
            <a:pPr marL="514350" indent="-514350" algn="just">
              <a:buNone/>
            </a:pPr>
            <a:r>
              <a:rPr lang="en-US" altLang="zh-CN" sz="2000" dirty="0"/>
              <a:t>         - Explaining a historical event</a:t>
            </a:r>
            <a:endParaRPr lang="en-US" altLang="zh-CN" sz="2000" dirty="0"/>
          </a:p>
          <a:p>
            <a:pPr marL="514350" indent="-514350" algn="just">
              <a:buNone/>
            </a:pPr>
            <a:endParaRPr lang="en-US" altLang="zh-CN" sz="2000" dirty="0"/>
          </a:p>
          <a:p>
            <a:pPr marL="514350" indent="-514350" algn="just">
              <a:buNone/>
            </a:pPr>
            <a:r>
              <a:rPr lang="en-US" altLang="zh-CN" sz="2000" dirty="0"/>
              <a:t>  5</a:t>
            </a:r>
            <a:r>
              <a:rPr lang="en-US" altLang="zh-CN" sz="2000" b="1" dirty="0"/>
              <a:t>.  Classification</a:t>
            </a:r>
            <a:endParaRPr lang="en-US" altLang="zh-CN" sz="2000" b="1" dirty="0"/>
          </a:p>
          <a:p>
            <a:pPr marL="514350" indent="-514350" algn="just">
              <a:buNone/>
            </a:pPr>
            <a:r>
              <a:rPr lang="en-US" altLang="zh-CN" sz="2000" dirty="0"/>
              <a:t>        - Analyzing literature, a speech, etc.  </a:t>
            </a:r>
            <a:endParaRPr lang="en-US" altLang="zh-CN" sz="2000" dirty="0"/>
          </a:p>
          <a:p>
            <a:pPr marL="514350" indent="-514350" algn="just">
              <a:buNone/>
            </a:pPr>
            <a:r>
              <a:rPr lang="en-US" altLang="zh-CN" sz="2000" dirty="0"/>
              <a:t>        - Defining a subject</a:t>
            </a:r>
            <a:endParaRPr lang="en-US" altLang="zh-CN" sz="2000" dirty="0"/>
          </a:p>
          <a:p>
            <a:pPr marL="514350" indent="-514350" algn="just">
              <a:buNone/>
            </a:pPr>
            <a:endParaRPr lang="en-US" sz="2000" dirty="0">
              <a:latin typeface="Times New Roman" panose="02020503050405090304" pitchFamily="18" charset="0"/>
              <a:cs typeface="Times New Roman" panose="02020503050405090304" pitchFamily="18" charset="0"/>
            </a:endParaRPr>
          </a:p>
          <a:p>
            <a:pPr marL="514350" indent="-514350" algn="just">
              <a:buNone/>
            </a:pPr>
            <a:r>
              <a:rPr lang="en-US" altLang="zh-CN" sz="2000" dirty="0"/>
              <a:t></a:t>
            </a:r>
            <a:endParaRPr lang="zh-CN" altLang="en-US" sz="2000" dirty="0"/>
          </a:p>
          <a:p>
            <a:pPr marL="514350" indent="-514350" algn="just">
              <a:buNone/>
            </a:pP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04664"/>
            <a:ext cx="7467600" cy="724942"/>
          </a:xfrm>
        </p:spPr>
        <p:txBody>
          <a:bodyPr>
            <a:normAutofit/>
          </a:bodyPr>
          <a:lstStyle/>
          <a:p>
            <a:r>
              <a:rPr lang="en-US" dirty="0"/>
              <a:t>Model paragraph</a:t>
            </a:r>
            <a:endParaRPr lang="en-US" dirty="0"/>
          </a:p>
        </p:txBody>
      </p:sp>
      <p:sp>
        <p:nvSpPr>
          <p:cNvPr id="4" name="内容占位符 3"/>
          <p:cNvSpPr>
            <a:spLocks noGrp="1"/>
          </p:cNvSpPr>
          <p:nvPr>
            <p:ph sz="quarter" idx="1"/>
          </p:nvPr>
        </p:nvSpPr>
        <p:spPr>
          <a:xfrm>
            <a:off x="285720" y="1600200"/>
            <a:ext cx="7639080" cy="757230"/>
          </a:xfrm>
        </p:spPr>
        <p:txBody>
          <a:bodyPr/>
          <a:lstStyle/>
          <a:p>
            <a:endParaRPr lang="zh-CN" altLang="en-US" dirty="0"/>
          </a:p>
          <a:p>
            <a:endParaRPr lang="zh-CN" altLang="en-US" dirty="0"/>
          </a:p>
        </p:txBody>
      </p:sp>
      <p:pic>
        <p:nvPicPr>
          <p:cNvPr id="49153" name="Picture 1" descr="C:\Users\guan\AppData\Roaming\Tencent\Users\20368936\QQ\WinTemp\RichOle\80IJ7TJH@4IR2M$3%_$2JYQ.png"/>
          <p:cNvPicPr>
            <a:picLocks noChangeAspect="1" noChangeArrowheads="1"/>
          </p:cNvPicPr>
          <p:nvPr/>
        </p:nvPicPr>
        <p:blipFill>
          <a:blip r:embed="rId1" cstate="print"/>
          <a:srcRect/>
          <a:stretch>
            <a:fillRect/>
          </a:stretch>
        </p:blipFill>
        <p:spPr bwMode="auto">
          <a:xfrm>
            <a:off x="214282" y="2643182"/>
            <a:ext cx="8643998" cy="3000396"/>
          </a:xfrm>
          <a:prstGeom prst="rect">
            <a:avLst/>
          </a:prstGeom>
          <a:noFill/>
        </p:spPr>
      </p:pic>
      <p:sp>
        <p:nvSpPr>
          <p:cNvPr id="49154" name="Rectangle 2"/>
          <p:cNvSpPr>
            <a:spLocks noChangeArrowheads="1"/>
          </p:cNvSpPr>
          <p:nvPr/>
        </p:nvSpPr>
        <p:spPr bwMode="auto">
          <a:xfrm>
            <a:off x="428596" y="1571612"/>
            <a:ext cx="6572296" cy="707886"/>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CA" altLang="zh-CN" sz="2000" b="1" i="0" u="none" strike="noStrike" cap="none" normalizeH="0" baseline="0" dirty="0">
                <a:ln>
                  <a:noFill/>
                </a:ln>
                <a:solidFill>
                  <a:srgbClr val="000000"/>
                </a:solidFill>
                <a:effectLst/>
                <a:latin typeface="Times New Roman" panose="02020503050405090304" pitchFamily="18" charset="0"/>
                <a:ea typeface="宋体" pitchFamily="2" charset="-122"/>
                <a:cs typeface="Times New Roman" panose="02020503050405090304" pitchFamily="18" charset="0"/>
              </a:rPr>
              <a:t>Make sure that each sentence starts with a reference back to the previous sentence</a:t>
            </a:r>
            <a:r>
              <a:rPr kumimoji="0" lang="en-CA" altLang="zh-CN" sz="1200" b="1" i="0" u="none" strike="noStrike" cap="none" normalizeH="0" baseline="0" dirty="0">
                <a:ln>
                  <a:noFill/>
                </a:ln>
                <a:solidFill>
                  <a:srgbClr val="000000"/>
                </a:solidFill>
                <a:effectLst/>
                <a:latin typeface="Times New Roman" panose="02020503050405090304" pitchFamily="18" charset="0"/>
                <a:ea typeface="宋体" pitchFamily="2" charset="-122"/>
                <a:cs typeface="Times New Roman" panose="02020503050405090304" pitchFamily="18" charset="0"/>
              </a:rPr>
              <a:t>. </a:t>
            </a:r>
            <a:endParaRPr kumimoji="0" lang="en-CA" altLang="zh-CN" sz="1800" b="0" i="0" u="none" strike="noStrike" cap="none" normalizeH="0" baseline="0" dirty="0">
              <a:ln>
                <a:noFill/>
              </a:ln>
              <a:solidFill>
                <a:schemeClr val="tx1"/>
              </a:solidFill>
              <a:effectLst/>
              <a:latin typeface="Arial" panose="020B0604020202090204" pitchFamily="34" charset="0"/>
              <a:ea typeface="宋体" pitchFamily="2" charset="-122"/>
              <a:cs typeface="宋体"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7" name="Content Placeholder 6"/>
          <p:cNvSpPr>
            <a:spLocks noGrp="1"/>
          </p:cNvSpPr>
          <p:nvPr>
            <p:ph sz="quarter" idx="1"/>
          </p:nvPr>
        </p:nvSpPr>
        <p:spPr>
          <a:xfrm>
            <a:off x="457200" y="1487805"/>
            <a:ext cx="7467600" cy="4873752"/>
          </a:xfrm>
        </p:spPr>
        <p:txBody>
          <a:bodyPr>
            <a:normAutofit lnSpcReduction="10000"/>
          </a:bodyPr>
          <a:lstStyle/>
          <a:p>
            <a:pPr marL="0" indent="0" algn="just">
              <a:lnSpc>
                <a:spcPct val="150000"/>
              </a:lnSpc>
              <a:buNone/>
            </a:pPr>
            <a:r>
              <a:rPr lang="en-US" dirty="0"/>
              <a:t>I live in a house in Izmit. It isn't old or modern. It's a normal Turkish house. We can say it is near the sea. It takes about 10 minutes to go to the seaside on foot. We have one bedroom, one living room. We also have two other rooms, too. We use them as a dining room. Naturally, we have a kitchen, a bathroom, and a toilet. I live with my parents. And our house has a little garden; my parents spend their time there to grow vegetables and fruit.</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571500"/>
            <a:ext cx="7467600" cy="1143000"/>
          </a:xfrm>
        </p:spPr>
        <p:txBody>
          <a:bodyPr/>
          <a:lstStyle/>
          <a:p>
            <a:endParaRPr lang="en-US"/>
          </a:p>
        </p:txBody>
      </p:sp>
      <p:sp>
        <p:nvSpPr>
          <p:cNvPr id="7" name="Content Placeholder 6"/>
          <p:cNvSpPr>
            <a:spLocks noGrp="1"/>
          </p:cNvSpPr>
          <p:nvPr>
            <p:ph sz="quarter" idx="1"/>
          </p:nvPr>
        </p:nvSpPr>
        <p:spPr>
          <a:xfrm>
            <a:off x="457200" y="260648"/>
            <a:ext cx="7467600" cy="6213304"/>
          </a:xfrm>
        </p:spPr>
        <p:txBody>
          <a:bodyPr>
            <a:normAutofit fontScale="77500" lnSpcReduction="20000"/>
          </a:bodyPr>
          <a:lstStyle/>
          <a:p>
            <a:pPr marL="0" indent="0" algn="just">
              <a:lnSpc>
                <a:spcPct val="150000"/>
              </a:lnSpc>
              <a:buNone/>
            </a:pPr>
            <a:r>
              <a:rPr lang="en-US" b="1" dirty="0"/>
              <a:t>(1)</a:t>
            </a:r>
            <a:r>
              <a:rPr lang="en-US" dirty="0"/>
              <a:t> The human body is a wonderful piece of work that nature has created. </a:t>
            </a:r>
            <a:r>
              <a:rPr lang="en-US" b="1" dirty="0"/>
              <a:t>(2)</a:t>
            </a:r>
            <a:r>
              <a:rPr lang="en-US" dirty="0"/>
              <a:t> It is not beautiful like the body of a butterfly or peacock but it is shaped practically. </a:t>
            </a:r>
            <a:r>
              <a:rPr lang="en-US" b="1" dirty="0"/>
              <a:t>(3)</a:t>
            </a:r>
            <a:r>
              <a:rPr lang="en-US" dirty="0"/>
              <a:t> It can do many types of work which other animals cannot. </a:t>
            </a:r>
            <a:r>
              <a:rPr lang="en-US" b="1" dirty="0"/>
              <a:t>(4)</a:t>
            </a:r>
            <a:r>
              <a:rPr lang="en-US" dirty="0"/>
              <a:t> It is not strong like the body of a tiger. </a:t>
            </a:r>
            <a:r>
              <a:rPr lang="en-US" b="1" dirty="0"/>
              <a:t>(5)</a:t>
            </a:r>
            <a:r>
              <a:rPr lang="en-US" dirty="0"/>
              <a:t> But in place of physical strength it has a big and sharp brain. </a:t>
            </a:r>
            <a:r>
              <a:rPr lang="en-US" b="1" dirty="0"/>
              <a:t>(6)</a:t>
            </a:r>
            <a:r>
              <a:rPr lang="en-US" dirty="0"/>
              <a:t> By using this brain the human physique has been able to overcome many of its limitations. </a:t>
            </a:r>
            <a:r>
              <a:rPr lang="en-US" b="1" dirty="0"/>
              <a:t>(7)</a:t>
            </a:r>
            <a:r>
              <a:rPr lang="en-US" dirty="0"/>
              <a:t> By sitting in an </a:t>
            </a:r>
            <a:r>
              <a:rPr lang="en-US" dirty="0" err="1"/>
              <a:t>aeroplane</a:t>
            </a:r>
            <a:r>
              <a:rPr lang="en-US" dirty="0"/>
              <a:t> it flies faster than a kite, by riding a motorcycle it travels faster than a leopard, and by firing a machine gun it fights much better than a tiger. </a:t>
            </a:r>
            <a:r>
              <a:rPr lang="en-US" b="1" dirty="0"/>
              <a:t>(8)</a:t>
            </a:r>
            <a:r>
              <a:rPr lang="en-US" dirty="0"/>
              <a:t>In spite of all this, the human body suffers from many diseases because it has a weakness for habits such as smoking, drinking and overeating. </a:t>
            </a:r>
            <a:r>
              <a:rPr lang="en-US" b="1" dirty="0"/>
              <a:t>(9)</a:t>
            </a:r>
            <a:r>
              <a:rPr lang="en-US" dirty="0"/>
              <a:t> When it is healthy the body can give great pleasure but when it is sick it can cause great pain.</a:t>
            </a:r>
            <a:r>
              <a:rPr lang="en-US" b="1" dirty="0"/>
              <a:t> (10)</a:t>
            </a:r>
            <a:r>
              <a:rPr lang="en-US" dirty="0"/>
              <a:t> The wise man would always keep his body fit because a healthy mind can work only in a healthy body.</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571500"/>
            <a:ext cx="7467600" cy="1143000"/>
          </a:xfrm>
        </p:spPr>
        <p:txBody>
          <a:bodyPr/>
          <a:lstStyle/>
          <a:p>
            <a:endParaRPr lang="en-US"/>
          </a:p>
        </p:txBody>
      </p:sp>
      <p:graphicFrame>
        <p:nvGraphicFramePr>
          <p:cNvPr id="2" name="Content Placeholder 1"/>
          <p:cNvGraphicFramePr>
            <a:graphicFrameLocks noGrp="1"/>
          </p:cNvGraphicFramePr>
          <p:nvPr>
            <p:ph sz="quarter" idx="1"/>
          </p:nvPr>
        </p:nvGraphicFramePr>
        <p:xfrm>
          <a:off x="911666" y="260350"/>
          <a:ext cx="6558668" cy="6213475"/>
        </p:xfrm>
        <a:graphic>
          <a:graphicData uri="http://schemas.openxmlformats.org/drawingml/2006/table">
            <a:tbl>
              <a:tblPr/>
              <a:tblGrid>
                <a:gridCol w="6558668"/>
              </a:tblGrid>
              <a:tr h="248539">
                <a:tc>
                  <a:txBody>
                    <a:bodyPr/>
                    <a:lstStyle/>
                    <a:p>
                      <a:pPr algn="l"/>
                      <a:endParaRPr lang="en-US" sz="1600"/>
                    </a:p>
                  </a:txBody>
                  <a:tcPr marL="0" marR="0" marT="0" marB="0">
                    <a:lnL>
                      <a:noFill/>
                    </a:lnL>
                    <a:lnR>
                      <a:noFill/>
                    </a:lnR>
                    <a:lnT>
                      <a:noFill/>
                    </a:lnT>
                    <a:lnB>
                      <a:noFill/>
                    </a:lnB>
                  </a:tcPr>
                </a:tc>
              </a:tr>
              <a:tr h="1242695">
                <a:tc>
                  <a:txBody>
                    <a:bodyPr/>
                    <a:lstStyle/>
                    <a:p>
                      <a:pPr algn="l"/>
                      <a:r>
                        <a:rPr lang="en-US" sz="1600"/>
                        <a:t>The first sentence states the main idea of the paragraph and claims the superiority of the human body over the rest of the creation. It enables the reader to expect the following ideas in the paragraph that explain and illustrate the qualities and attributes of the human body.</a:t>
                      </a:r>
                      <a:endParaRPr lang="en-US" sz="1600"/>
                    </a:p>
                  </a:txBody>
                  <a:tcPr marL="0" marR="0" marT="0" marB="0">
                    <a:lnL>
                      <a:noFill/>
                    </a:lnL>
                    <a:lnR>
                      <a:noFill/>
                    </a:lnR>
                    <a:lnT>
                      <a:noFill/>
                    </a:lnT>
                    <a:lnB>
                      <a:noFill/>
                    </a:lnB>
                  </a:tcPr>
                </a:tc>
              </a:tr>
              <a:tr h="248539">
                <a:tc>
                  <a:txBody>
                    <a:bodyPr/>
                    <a:lstStyle/>
                    <a:p>
                      <a:pPr algn="l"/>
                      <a:r>
                        <a:rPr lang="en-US" sz="1600"/>
                        <a:t> </a:t>
                      </a:r>
                      <a:endParaRPr lang="en-US" sz="1600"/>
                    </a:p>
                  </a:txBody>
                  <a:tcPr marL="0" marR="0" marT="0" marB="0">
                    <a:lnL>
                      <a:noFill/>
                    </a:lnL>
                    <a:lnR>
                      <a:noFill/>
                    </a:lnR>
                    <a:lnT>
                      <a:noFill/>
                    </a:lnT>
                    <a:lnB>
                      <a:noFill/>
                    </a:lnB>
                  </a:tcPr>
                </a:tc>
              </a:tr>
              <a:tr h="1491234">
                <a:tc>
                  <a:txBody>
                    <a:bodyPr/>
                    <a:lstStyle/>
                    <a:p>
                      <a:pPr algn="l"/>
                      <a:r>
                        <a:rPr lang="en-US" sz="1600"/>
                        <a:t>The second, third, fourth, fifth, sixth, and seventh sentences compare, contrast, elucidate and justify the main idea or topic sentence. They establish the main theme with logical explanations and transitions. They create a graphic picture in the minds of the reader with suitable and appropriate language expressions. In brief, they develop the main idea of the paragraph.</a:t>
                      </a:r>
                      <a:endParaRPr lang="en-US" sz="1600"/>
                    </a:p>
                  </a:txBody>
                  <a:tcPr marL="0" marR="0" marT="0" marB="0">
                    <a:lnL>
                      <a:noFill/>
                    </a:lnL>
                    <a:lnR>
                      <a:noFill/>
                    </a:lnR>
                    <a:lnT>
                      <a:noFill/>
                    </a:lnT>
                    <a:lnB>
                      <a:noFill/>
                    </a:lnB>
                  </a:tcPr>
                </a:tc>
              </a:tr>
              <a:tr h="248539">
                <a:tc>
                  <a:txBody>
                    <a:bodyPr/>
                    <a:lstStyle/>
                    <a:p>
                      <a:pPr algn="l"/>
                      <a:r>
                        <a:rPr lang="en-US" sz="1600"/>
                        <a:t> </a:t>
                      </a:r>
                      <a:endParaRPr lang="en-US" sz="1600"/>
                    </a:p>
                  </a:txBody>
                  <a:tcPr marL="0" marR="0" marT="0" marB="0">
                    <a:lnL>
                      <a:noFill/>
                    </a:lnL>
                    <a:lnR>
                      <a:noFill/>
                    </a:lnR>
                    <a:lnT>
                      <a:noFill/>
                    </a:lnT>
                    <a:lnB>
                      <a:noFill/>
                    </a:lnB>
                  </a:tcPr>
                </a:tc>
              </a:tr>
              <a:tr h="994156">
                <a:tc>
                  <a:txBody>
                    <a:bodyPr/>
                    <a:lstStyle/>
                    <a:p>
                      <a:pPr algn="l"/>
                      <a:r>
                        <a:rPr lang="en-US" sz="1600"/>
                        <a:t>The eighth and the ninth sentences interpret and analyze the limitations of the human body and prove the strength of the topic sentence. They, further, lead the main idea into a concluding thought.</a:t>
                      </a:r>
                      <a:endParaRPr lang="en-US" sz="1600"/>
                    </a:p>
                  </a:txBody>
                  <a:tcPr marL="0" marR="0" marT="0" marB="0">
                    <a:lnL>
                      <a:noFill/>
                    </a:lnL>
                    <a:lnR>
                      <a:noFill/>
                    </a:lnR>
                    <a:lnT>
                      <a:noFill/>
                    </a:lnT>
                    <a:lnB>
                      <a:noFill/>
                    </a:lnB>
                  </a:tcPr>
                </a:tc>
              </a:tr>
              <a:tr h="248539">
                <a:tc>
                  <a:txBody>
                    <a:bodyPr/>
                    <a:lstStyle/>
                    <a:p>
                      <a:pPr algn="l"/>
                      <a:r>
                        <a:rPr lang="en-US" sz="1600"/>
                        <a:t> </a:t>
                      </a:r>
                      <a:endParaRPr lang="en-US" sz="1600"/>
                    </a:p>
                  </a:txBody>
                  <a:tcPr marL="0" marR="0" marT="0" marB="0">
                    <a:lnL>
                      <a:noFill/>
                    </a:lnL>
                    <a:lnR>
                      <a:noFill/>
                    </a:lnR>
                    <a:lnT>
                      <a:noFill/>
                    </a:lnT>
                    <a:lnB>
                      <a:noFill/>
                    </a:lnB>
                  </a:tcPr>
                </a:tc>
              </a:tr>
              <a:tr h="745617">
                <a:tc>
                  <a:txBody>
                    <a:bodyPr/>
                    <a:lstStyle/>
                    <a:p>
                      <a:pPr algn="l"/>
                      <a:r>
                        <a:rPr lang="en-US" sz="1600"/>
                        <a:t>Finally, the tenth sentence concludes with the idea that the human body should be well preserved for a proper functioning of the system and that a healthy mind can work only in a healthy body.</a:t>
                      </a:r>
                      <a:endParaRPr lang="en-US" sz="1600"/>
                    </a:p>
                  </a:txBody>
                  <a:tcPr marL="0" marR="0" marT="0" marB="0">
                    <a:lnL>
                      <a:noFill/>
                    </a:lnL>
                    <a:lnR>
                      <a:noFill/>
                    </a:lnR>
                    <a:lnT>
                      <a:noFill/>
                    </a:lnT>
                    <a:lnB>
                      <a:noFill/>
                    </a:lnB>
                  </a:tcPr>
                </a:tc>
              </a:tr>
              <a:tr h="248539">
                <a:tc>
                  <a:txBody>
                    <a:bodyPr/>
                    <a:lstStyle/>
                    <a:p>
                      <a:pPr algn="l"/>
                      <a:r>
                        <a:rPr lang="en-US" sz="1600"/>
                        <a:t> </a:t>
                      </a:r>
                      <a:endParaRPr lang="en-US" sz="1600"/>
                    </a:p>
                  </a:txBody>
                  <a:tcPr marL="0" marR="0" marT="0" marB="0">
                    <a:lnL>
                      <a:noFill/>
                    </a:lnL>
                    <a:lnR>
                      <a:noFill/>
                    </a:lnR>
                    <a:lnT>
                      <a:noFill/>
                    </a:lnT>
                    <a:lnB>
                      <a:noFill/>
                    </a:lnB>
                  </a:tcPr>
                </a:tc>
              </a:tr>
              <a:tr h="497078">
                <a:tc>
                  <a:txBody>
                    <a:bodyPr/>
                    <a:lstStyle/>
                    <a:p>
                      <a:pPr algn="l"/>
                      <a:r>
                        <a:rPr lang="en-US" sz="1600" dirty="0"/>
                        <a:t>Thus the paragraph, </a:t>
                      </a:r>
                      <a:r>
                        <a:rPr lang="en-US" sz="1600" i="1" dirty="0"/>
                        <a:t>The Human Body</a:t>
                      </a:r>
                      <a:r>
                        <a:rPr lang="en-US" sz="1600" dirty="0"/>
                        <a:t>, is a unified and coherent paragraph.</a:t>
                      </a:r>
                      <a:endParaRPr lang="en-US" sz="1600" dirty="0"/>
                    </a:p>
                  </a:txBody>
                  <a:tcPr marL="0" marR="0" marT="0" marB="0">
                    <a:lnL>
                      <a:noFill/>
                    </a:lnL>
                    <a:lnR>
                      <a:noFill/>
                    </a:lnR>
                    <a:lnT>
                      <a:noFill/>
                    </a:lnT>
                    <a:lnB>
                      <a:noFill/>
                    </a:lnB>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abstract of a journal paper</a:t>
            </a:r>
            <a:endParaRPr lang="en-US" dirty="0"/>
          </a:p>
        </p:txBody>
      </p:sp>
      <p:sp>
        <p:nvSpPr>
          <p:cNvPr id="3" name="内容占位符 2"/>
          <p:cNvSpPr>
            <a:spLocks noGrp="1"/>
          </p:cNvSpPr>
          <p:nvPr>
            <p:ph sz="quarter" idx="1"/>
          </p:nvPr>
        </p:nvSpPr>
        <p:spPr>
          <a:xfrm>
            <a:off x="457200" y="1600200"/>
            <a:ext cx="8147248" cy="4873752"/>
          </a:xfrm>
        </p:spPr>
        <p:txBody>
          <a:bodyPr>
            <a:normAutofit lnSpcReduction="10000"/>
          </a:bodyPr>
          <a:lstStyle/>
          <a:p>
            <a:pPr marL="0" indent="0">
              <a:buNone/>
            </a:pPr>
            <a:r>
              <a:rPr lang="en-US" sz="2800" b="1" dirty="0"/>
              <a:t>What does an abstract usually contain?</a:t>
            </a:r>
            <a:endParaRPr lang="en-US" sz="2800" b="1" dirty="0"/>
          </a:p>
          <a:p>
            <a:pPr marL="0" indent="0">
              <a:buNone/>
            </a:pPr>
            <a:endParaRPr lang="en-US" sz="2800" b="1" dirty="0"/>
          </a:p>
          <a:p>
            <a:r>
              <a:rPr lang="en-US" sz="2800" dirty="0"/>
              <a:t>What you study is about</a:t>
            </a:r>
            <a:endParaRPr lang="en-US" sz="2800" dirty="0"/>
          </a:p>
          <a:p>
            <a:r>
              <a:rPr lang="en-US" sz="2800" dirty="0"/>
              <a:t>Your major results</a:t>
            </a:r>
            <a:endParaRPr lang="en-US" sz="2800" dirty="0"/>
          </a:p>
          <a:p>
            <a:r>
              <a:rPr lang="en-US" sz="2800" dirty="0"/>
              <a:t>Major contributions/implications</a:t>
            </a:r>
            <a:endParaRPr lang="en-US" sz="2800" dirty="0"/>
          </a:p>
          <a:p>
            <a:pPr marL="0" indent="0">
              <a:buNone/>
            </a:pPr>
            <a:endParaRPr lang="en-US" sz="2800" dirty="0"/>
          </a:p>
          <a:p>
            <a:pPr marL="0" indent="0">
              <a:buNone/>
            </a:pPr>
            <a:r>
              <a:rPr lang="en-US" sz="2800" b="1" dirty="0"/>
              <a:t>Are citations or formulae necessary? </a:t>
            </a:r>
            <a:endParaRPr lang="en-US" sz="2800" b="1" dirty="0"/>
          </a:p>
          <a:p>
            <a:pPr marL="0" indent="0">
              <a:buNone/>
            </a:pPr>
            <a:r>
              <a:rPr lang="en-US" altLang="zh-CN" sz="2800" dirty="0"/>
              <a:t>More o</a:t>
            </a:r>
            <a:r>
              <a:rPr lang="en-US" sz="2800" dirty="0"/>
              <a:t>ften than not, the abstract does not require citations; some journals discourage use of mathematical symbols.</a:t>
            </a:r>
            <a:endParaRPr lang="en-US" sz="2800" dirty="0"/>
          </a:p>
          <a:p>
            <a:endParaRPr lang="en-US" dirty="0"/>
          </a:p>
          <a:p>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23528" y="260648"/>
            <a:ext cx="8496944" cy="6141296"/>
          </a:xfrm>
        </p:spPr>
        <p:txBody>
          <a:bodyPr>
            <a:noAutofit/>
          </a:bodyPr>
          <a:lstStyle/>
          <a:p>
            <a:pPr marL="0" indent="0" defTabSz="922020">
              <a:buNone/>
            </a:pPr>
            <a:r>
              <a:rPr lang="en-US" sz="2500" dirty="0"/>
              <a:t>Fishes swim by flapping their tail and other fins. Other sea creatures, such as squid (</a:t>
            </a:r>
            <a:r>
              <a:rPr lang="zh-CN" altLang="en-US" sz="2500" dirty="0"/>
              <a:t>乌贼</a:t>
            </a:r>
            <a:r>
              <a:rPr lang="en-US" sz="2500" dirty="0"/>
              <a:t>) and </a:t>
            </a:r>
            <a:r>
              <a:rPr lang="en-US" sz="2500" dirty="0" err="1"/>
              <a:t>salps</a:t>
            </a:r>
            <a:r>
              <a:rPr lang="en-US" sz="2500" dirty="0"/>
              <a:t> (</a:t>
            </a:r>
            <a:r>
              <a:rPr lang="zh-CN" altLang="en-US" sz="2500" dirty="0"/>
              <a:t>樽海鞘</a:t>
            </a:r>
            <a:r>
              <a:rPr lang="en-US" sz="2500" dirty="0"/>
              <a:t>), eject (</a:t>
            </a:r>
            <a:r>
              <a:rPr lang="zh-CN" altLang="en-US" sz="2500" dirty="0"/>
              <a:t>喷射</a:t>
            </a:r>
            <a:r>
              <a:rPr lang="en-US" sz="2500" dirty="0"/>
              <a:t>) fluid (</a:t>
            </a:r>
            <a:r>
              <a:rPr lang="zh-CN" altLang="en-US" sz="2500" dirty="0"/>
              <a:t>液体</a:t>
            </a:r>
            <a:r>
              <a:rPr lang="en-US" sz="2500" dirty="0"/>
              <a:t>) intermittently (</a:t>
            </a:r>
            <a:r>
              <a:rPr lang="zh-CN" altLang="en-US" sz="2500" dirty="0"/>
              <a:t>间歇地</a:t>
            </a:r>
            <a:r>
              <a:rPr lang="en-US" sz="2500" dirty="0"/>
              <a:t>) as a jet. </a:t>
            </a:r>
            <a:r>
              <a:rPr lang="en-US" sz="2500" b="1" i="1" u="sng" dirty="0"/>
              <a:t>We discuss </a:t>
            </a:r>
            <a:r>
              <a:rPr lang="en-US" sz="2500" i="1" dirty="0"/>
              <a:t>the fluid mechanics behind these propulsion mechanisms (</a:t>
            </a:r>
            <a:r>
              <a:rPr lang="zh-CN" altLang="en-US" sz="2500" i="1" dirty="0"/>
              <a:t>推进机制</a:t>
            </a:r>
            <a:r>
              <a:rPr lang="en-US" sz="2500" i="1" dirty="0"/>
              <a:t>) </a:t>
            </a:r>
            <a:r>
              <a:rPr lang="en-US" sz="2500" b="1" i="1" dirty="0"/>
              <a:t>and show that </a:t>
            </a:r>
            <a:r>
              <a:rPr lang="en-US" sz="2500" i="1" dirty="0"/>
              <a:t>these animals produce optimal vortex (</a:t>
            </a:r>
            <a:r>
              <a:rPr lang="zh-CN" altLang="en-US" sz="2500" i="1" dirty="0"/>
              <a:t>涡流</a:t>
            </a:r>
            <a:r>
              <a:rPr lang="en-US" sz="2500" i="1" dirty="0"/>
              <a:t>) rings, which give the maximum thrust for a given energy input.</a:t>
            </a:r>
            <a:r>
              <a:rPr lang="en-US" sz="2500" dirty="0"/>
              <a:t> </a:t>
            </a:r>
            <a:r>
              <a:rPr lang="en-US" sz="2500" b="1" u="sng" dirty="0"/>
              <a:t>We show that </a:t>
            </a:r>
            <a:r>
              <a:rPr lang="en-US" sz="2500" dirty="0"/>
              <a:t>fishes optimize both their steady swimming efficiency and their ability to accelerate and turn by producing an individual optimal ring with each flap of the tail or fin. </a:t>
            </a:r>
            <a:r>
              <a:rPr lang="en-US" sz="2500" dirty="0" err="1"/>
              <a:t>Salps</a:t>
            </a:r>
            <a:r>
              <a:rPr lang="en-US" sz="2500" dirty="0"/>
              <a:t> produce vortex rings directly by ejecting a volume of fluid through a rear orifice (</a:t>
            </a:r>
            <a:r>
              <a:rPr lang="zh-CN" altLang="en-US" sz="2500" dirty="0"/>
              <a:t>孔口</a:t>
            </a:r>
            <a:r>
              <a:rPr lang="en-US" sz="2500" dirty="0"/>
              <a:t>), and these are also optimal. </a:t>
            </a:r>
            <a:r>
              <a:rPr lang="en-US" sz="2500" b="1" u="sng" dirty="0"/>
              <a:t>An important implication</a:t>
            </a:r>
            <a:r>
              <a:rPr lang="en-US" sz="2500" u="sng" dirty="0"/>
              <a:t> </a:t>
            </a:r>
            <a:r>
              <a:rPr lang="en-US" sz="2500" dirty="0"/>
              <a:t>of this paper is that the repetition of vortex production is not necessary for an individual vortex to have the optimal characteristics. (Linden &amp; Turner 2004)</a:t>
            </a:r>
            <a:endParaRPr lang="en-AU" sz="2500"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51520" y="260648"/>
            <a:ext cx="8496944" cy="6141296"/>
          </a:xfrm>
        </p:spPr>
        <p:txBody>
          <a:bodyPr>
            <a:noAutofit/>
          </a:bodyPr>
          <a:lstStyle/>
          <a:p>
            <a:pPr marL="0" indent="0" defTabSz="922020">
              <a:buNone/>
            </a:pPr>
            <a:r>
              <a:rPr lang="en-US" sz="2500" u="sng" dirty="0"/>
              <a:t>Fishes </a:t>
            </a:r>
            <a:r>
              <a:rPr lang="en-US" sz="2500" dirty="0"/>
              <a:t>swim by flapping their tail and other fins. Other sea creatures, such as squid (</a:t>
            </a:r>
            <a:r>
              <a:rPr lang="zh-CN" altLang="en-US" sz="2500" dirty="0"/>
              <a:t>乌贼</a:t>
            </a:r>
            <a:r>
              <a:rPr lang="en-US" sz="2500" dirty="0"/>
              <a:t>) and </a:t>
            </a:r>
            <a:r>
              <a:rPr lang="en-US" sz="2500" u="sng" dirty="0" err="1"/>
              <a:t>salps</a:t>
            </a:r>
            <a:r>
              <a:rPr lang="en-US" sz="2500" dirty="0"/>
              <a:t> (</a:t>
            </a:r>
            <a:r>
              <a:rPr lang="zh-CN" altLang="en-US" sz="2500" dirty="0"/>
              <a:t>樽海鞘</a:t>
            </a:r>
            <a:r>
              <a:rPr lang="en-US" sz="2500" dirty="0"/>
              <a:t>), </a:t>
            </a:r>
            <a:r>
              <a:rPr lang="en-US" sz="2500" dirty="0">
                <a:solidFill>
                  <a:srgbClr val="00B050"/>
                </a:solidFill>
              </a:rPr>
              <a:t>eject</a:t>
            </a:r>
            <a:r>
              <a:rPr lang="en-US" sz="2500" dirty="0"/>
              <a:t> (</a:t>
            </a:r>
            <a:r>
              <a:rPr lang="zh-CN" altLang="en-US" sz="2500" dirty="0"/>
              <a:t>喷射</a:t>
            </a:r>
            <a:r>
              <a:rPr lang="en-US" sz="2500" dirty="0"/>
              <a:t>) </a:t>
            </a:r>
            <a:r>
              <a:rPr lang="en-US" sz="2500" u="sng" dirty="0"/>
              <a:t>fluid</a:t>
            </a:r>
            <a:r>
              <a:rPr lang="en-US" sz="2500" dirty="0"/>
              <a:t> (</a:t>
            </a:r>
            <a:r>
              <a:rPr lang="zh-CN" altLang="en-US" sz="2500" dirty="0"/>
              <a:t>液体</a:t>
            </a:r>
            <a:r>
              <a:rPr lang="en-US" sz="2500" dirty="0"/>
              <a:t>) intermittently (</a:t>
            </a:r>
            <a:r>
              <a:rPr lang="zh-CN" altLang="en-US" sz="2500" dirty="0"/>
              <a:t>间歇地</a:t>
            </a:r>
            <a:r>
              <a:rPr lang="en-US" sz="2500" dirty="0"/>
              <a:t>) as a jet. We discuss the </a:t>
            </a:r>
            <a:r>
              <a:rPr lang="en-US" sz="2500" u="sng" dirty="0"/>
              <a:t>fluid</a:t>
            </a:r>
            <a:r>
              <a:rPr lang="en-US" sz="2500" dirty="0"/>
              <a:t> </a:t>
            </a:r>
            <a:r>
              <a:rPr lang="en-US" sz="2500" dirty="0">
                <a:solidFill>
                  <a:schemeClr val="accent4"/>
                </a:solidFill>
              </a:rPr>
              <a:t>mechanics</a:t>
            </a:r>
            <a:r>
              <a:rPr lang="en-US" sz="2500" dirty="0"/>
              <a:t> behind these propulsion </a:t>
            </a:r>
            <a:r>
              <a:rPr lang="en-US" sz="2500" dirty="0">
                <a:solidFill>
                  <a:schemeClr val="accent4"/>
                </a:solidFill>
              </a:rPr>
              <a:t>mechanisms</a:t>
            </a:r>
            <a:r>
              <a:rPr lang="en-US" sz="2500" dirty="0"/>
              <a:t> (</a:t>
            </a:r>
            <a:r>
              <a:rPr lang="zh-CN" altLang="en-US" sz="2500" dirty="0"/>
              <a:t>推进机制</a:t>
            </a:r>
            <a:r>
              <a:rPr lang="en-US" sz="2500" dirty="0"/>
              <a:t>) </a:t>
            </a:r>
            <a:r>
              <a:rPr lang="en-US" sz="2500" b="1" dirty="0"/>
              <a:t>and</a:t>
            </a:r>
            <a:r>
              <a:rPr lang="en-US" sz="2500" dirty="0"/>
              <a:t> show that these animals produce </a:t>
            </a:r>
            <a:r>
              <a:rPr lang="en-US" sz="2500" dirty="0">
                <a:solidFill>
                  <a:srgbClr val="0070C0"/>
                </a:solidFill>
              </a:rPr>
              <a:t>optimal</a:t>
            </a:r>
            <a:r>
              <a:rPr lang="en-US" sz="2500" dirty="0"/>
              <a:t> </a:t>
            </a:r>
            <a:r>
              <a:rPr lang="en-US" sz="2500" dirty="0">
                <a:solidFill>
                  <a:srgbClr val="C00000"/>
                </a:solidFill>
              </a:rPr>
              <a:t>vortex (</a:t>
            </a:r>
            <a:r>
              <a:rPr lang="zh-CN" altLang="en-US" sz="2500" dirty="0">
                <a:solidFill>
                  <a:srgbClr val="C00000"/>
                </a:solidFill>
              </a:rPr>
              <a:t>涡流</a:t>
            </a:r>
            <a:r>
              <a:rPr lang="en-US" sz="2500" dirty="0">
                <a:solidFill>
                  <a:srgbClr val="C00000"/>
                </a:solidFill>
              </a:rPr>
              <a:t>) rings</a:t>
            </a:r>
            <a:r>
              <a:rPr lang="en-US" sz="2500" dirty="0"/>
              <a:t>, which give the maximum thrust for a given energy input. We show that</a:t>
            </a:r>
            <a:r>
              <a:rPr lang="en-US" sz="2500" b="1" dirty="0"/>
              <a:t> </a:t>
            </a:r>
            <a:r>
              <a:rPr lang="en-US" sz="2500" u="sng" dirty="0"/>
              <a:t>fishes</a:t>
            </a:r>
            <a:r>
              <a:rPr lang="en-US" sz="2500" dirty="0"/>
              <a:t> </a:t>
            </a:r>
            <a:r>
              <a:rPr lang="en-US" sz="2500" dirty="0">
                <a:solidFill>
                  <a:srgbClr val="0070C0"/>
                </a:solidFill>
              </a:rPr>
              <a:t>optimize</a:t>
            </a:r>
            <a:r>
              <a:rPr lang="en-US" sz="2500" dirty="0"/>
              <a:t> both </a:t>
            </a:r>
            <a:r>
              <a:rPr lang="en-US" sz="2500" i="1" dirty="0"/>
              <a:t>their</a:t>
            </a:r>
            <a:r>
              <a:rPr lang="en-US" sz="2500" dirty="0"/>
              <a:t> steady swimming efficiency and </a:t>
            </a:r>
            <a:r>
              <a:rPr lang="en-US" sz="2500" i="1" dirty="0"/>
              <a:t>their</a:t>
            </a:r>
            <a:r>
              <a:rPr lang="en-US" sz="2500" dirty="0"/>
              <a:t> ability to accelerate and turn by producing an individual </a:t>
            </a:r>
            <a:r>
              <a:rPr lang="en-US" sz="2500" dirty="0">
                <a:solidFill>
                  <a:srgbClr val="0070C0"/>
                </a:solidFill>
              </a:rPr>
              <a:t>optimal </a:t>
            </a:r>
            <a:r>
              <a:rPr lang="en-US" sz="2500" dirty="0">
                <a:solidFill>
                  <a:srgbClr val="C00000"/>
                </a:solidFill>
              </a:rPr>
              <a:t>ring</a:t>
            </a:r>
            <a:r>
              <a:rPr lang="en-US" sz="2500" dirty="0"/>
              <a:t> with each flap of the tail or fin. </a:t>
            </a:r>
            <a:r>
              <a:rPr lang="en-US" sz="2500" u="sng" dirty="0" err="1"/>
              <a:t>Salps</a:t>
            </a:r>
            <a:r>
              <a:rPr lang="en-US" sz="2500" dirty="0"/>
              <a:t> produce </a:t>
            </a:r>
            <a:r>
              <a:rPr lang="en-US" sz="2500" dirty="0">
                <a:solidFill>
                  <a:srgbClr val="C00000"/>
                </a:solidFill>
              </a:rPr>
              <a:t>vortex rings </a:t>
            </a:r>
            <a:r>
              <a:rPr lang="en-US" sz="2500" dirty="0"/>
              <a:t>directly by </a:t>
            </a:r>
            <a:r>
              <a:rPr lang="en-US" sz="2500" dirty="0">
                <a:solidFill>
                  <a:srgbClr val="00B050"/>
                </a:solidFill>
              </a:rPr>
              <a:t>ejecting</a:t>
            </a:r>
            <a:r>
              <a:rPr lang="en-US" sz="2500" dirty="0"/>
              <a:t> a volume of </a:t>
            </a:r>
            <a:r>
              <a:rPr lang="en-US" sz="2500" u="sng" dirty="0"/>
              <a:t>fluid</a:t>
            </a:r>
            <a:r>
              <a:rPr lang="en-US" sz="2500" dirty="0"/>
              <a:t> through a rear orifice (</a:t>
            </a:r>
            <a:r>
              <a:rPr lang="zh-CN" altLang="en-US" sz="2500" dirty="0"/>
              <a:t>孔口</a:t>
            </a:r>
            <a:r>
              <a:rPr lang="en-US" sz="2500" dirty="0"/>
              <a:t>), </a:t>
            </a:r>
            <a:r>
              <a:rPr lang="en-US" sz="2500" b="1" dirty="0"/>
              <a:t>and</a:t>
            </a:r>
            <a:r>
              <a:rPr lang="en-US" sz="2500" dirty="0"/>
              <a:t> these are also </a:t>
            </a:r>
            <a:r>
              <a:rPr lang="en-US" sz="2500" dirty="0">
                <a:solidFill>
                  <a:srgbClr val="0070C0"/>
                </a:solidFill>
              </a:rPr>
              <a:t>optimal</a:t>
            </a:r>
            <a:r>
              <a:rPr lang="en-US" sz="2500" dirty="0"/>
              <a:t>. An important implication of this paper is that the repetition of </a:t>
            </a:r>
            <a:r>
              <a:rPr lang="en-US" sz="2500" dirty="0">
                <a:solidFill>
                  <a:srgbClr val="C00000"/>
                </a:solidFill>
              </a:rPr>
              <a:t>vortex</a:t>
            </a:r>
            <a:r>
              <a:rPr lang="en-US" sz="2500" dirty="0"/>
              <a:t> production is not necessary for an individual </a:t>
            </a:r>
            <a:r>
              <a:rPr lang="en-US" sz="2500" dirty="0">
                <a:solidFill>
                  <a:srgbClr val="C00000"/>
                </a:solidFill>
              </a:rPr>
              <a:t>vortex</a:t>
            </a:r>
            <a:r>
              <a:rPr lang="en-US" sz="2500" dirty="0"/>
              <a:t> to have the </a:t>
            </a:r>
            <a:r>
              <a:rPr lang="en-US" sz="2500" dirty="0">
                <a:solidFill>
                  <a:srgbClr val="0070C0"/>
                </a:solidFill>
              </a:rPr>
              <a:t>optimal</a:t>
            </a:r>
            <a:r>
              <a:rPr lang="en-US" sz="2500" dirty="0"/>
              <a:t> characteristics. (Linden &amp; Turner 2004)</a:t>
            </a:r>
            <a:endParaRPr lang="en-AU" sz="2500"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Agenda</a:t>
            </a:r>
            <a:endParaRPr lang="en-US" dirty="0"/>
          </a:p>
        </p:txBody>
      </p:sp>
      <p:sp>
        <p:nvSpPr>
          <p:cNvPr id="3" name="内容占位符 2"/>
          <p:cNvSpPr>
            <a:spLocks noGrp="1"/>
          </p:cNvSpPr>
          <p:nvPr>
            <p:ph sz="quarter" idx="1"/>
          </p:nvPr>
        </p:nvSpPr>
        <p:spPr/>
        <p:txBody>
          <a:bodyPr>
            <a:normAutofit/>
          </a:bodyPr>
          <a:lstStyle/>
          <a:p>
            <a:r>
              <a:rPr lang="en-US" sz="2800" dirty="0">
                <a:latin typeface="Times New Roman" panose="02020503050405090304" pitchFamily="18" charset="0"/>
                <a:cs typeface="Times New Roman" panose="02020503050405090304" pitchFamily="18" charset="0"/>
              </a:rPr>
              <a:t>Paragraph structure (completeness and clarity)</a:t>
            </a:r>
            <a:endParaRPr lang="en-US" sz="2800" dirty="0">
              <a:latin typeface="Times New Roman" panose="02020503050405090304" pitchFamily="18" charset="0"/>
              <a:cs typeface="Times New Roman" panose="02020503050405090304" pitchFamily="18" charset="0"/>
            </a:endParaRPr>
          </a:p>
          <a:p>
            <a:r>
              <a:rPr lang="en-US" sz="2800" dirty="0">
                <a:latin typeface="Times New Roman" panose="02020503050405090304" pitchFamily="18" charset="0"/>
                <a:cs typeface="Times New Roman" panose="02020503050405090304" pitchFamily="18" charset="0"/>
              </a:rPr>
              <a:t>Unity and coherence</a:t>
            </a:r>
            <a:endParaRPr lang="en-US" sz="3100" dirty="0">
              <a:latin typeface="Times New Roman" panose="02020503050405090304" pitchFamily="18" charset="0"/>
              <a:cs typeface="Times New Roman" panose="02020503050405090304" pitchFamily="18" charset="0"/>
            </a:endParaRPr>
          </a:p>
          <a:p>
            <a:r>
              <a:rPr lang="en-US" sz="2800" dirty="0">
                <a:latin typeface="Times New Roman" panose="02020503050405090304" pitchFamily="18" charset="0"/>
                <a:cs typeface="Times New Roman" panose="02020503050405090304" pitchFamily="18" charset="0"/>
              </a:rPr>
              <a:t>Peer review</a:t>
            </a:r>
            <a:endParaRPr lang="en-US" sz="2800" dirty="0">
              <a:latin typeface="Times New Roman" panose="02020503050405090304" pitchFamily="18" charset="0"/>
              <a:cs typeface="Times New Roman" panose="02020503050405090304" pitchFamily="18" charset="0"/>
            </a:endParaRPr>
          </a:p>
          <a:p>
            <a:r>
              <a:rPr lang="en-GB" sz="2800" dirty="0">
                <a:latin typeface="Times New Roman" panose="02020503050405090304" pitchFamily="18" charset="0"/>
                <a:cs typeface="Times New Roman" panose="02020503050405090304" pitchFamily="18" charset="0"/>
              </a:rPr>
              <a:t>Sharing</a:t>
            </a:r>
            <a:endParaRPr lang="en-US" sz="2800" dirty="0">
              <a:latin typeface="Times New Roman" panose="02020503050405090304" pitchFamily="18" charset="0"/>
              <a:cs typeface="Times New Roman" panose="02020503050405090304" pitchFamily="18" charset="0"/>
            </a:endParaRPr>
          </a:p>
          <a:p>
            <a:r>
              <a:rPr lang="en-US" sz="2800" dirty="0">
                <a:latin typeface="Times New Roman" panose="02020503050405090304" pitchFamily="18" charset="0"/>
                <a:cs typeface="Times New Roman" panose="02020503050405090304" pitchFamily="18" charset="0"/>
              </a:rPr>
              <a:t>Homework</a:t>
            </a:r>
            <a:endParaRPr lang="en-US" sz="2800" dirty="0">
              <a:latin typeface="Times New Roman" panose="02020503050405090304" pitchFamily="18" charset="0"/>
              <a:cs typeface="Times New Roman" panose="0202050305040509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60648"/>
            <a:ext cx="7467600" cy="724942"/>
          </a:xfrm>
        </p:spPr>
        <p:txBody>
          <a:bodyPr/>
          <a:lstStyle/>
          <a:p>
            <a:r>
              <a:rPr lang="en-US" dirty="0"/>
              <a:t>Typical Transition signals</a:t>
            </a:r>
            <a:endParaRPr lang="en-US" dirty="0"/>
          </a:p>
        </p:txBody>
      </p:sp>
      <p:sp>
        <p:nvSpPr>
          <p:cNvPr id="3" name="内容占位符 2"/>
          <p:cNvSpPr>
            <a:spLocks noGrp="1"/>
          </p:cNvSpPr>
          <p:nvPr>
            <p:ph sz="quarter" idx="1"/>
          </p:nvPr>
        </p:nvSpPr>
        <p:spPr/>
        <p:txBody>
          <a:bodyPr>
            <a:normAutofit/>
          </a:bodyPr>
          <a:lstStyle/>
          <a:p>
            <a:endParaRPr lang="en-US" sz="2800" dirty="0">
              <a:latin typeface="Times New Roman" panose="02020503050405090304" pitchFamily="18" charset="0"/>
              <a:cs typeface="Times New Roman" panose="02020503050405090304" pitchFamily="18" charset="0"/>
            </a:endParaRPr>
          </a:p>
          <a:p>
            <a:pPr marL="0" indent="0">
              <a:buNone/>
            </a:pPr>
            <a:r>
              <a:rPr lang="en-US" altLang="zh-CN" sz="2800" b="1" dirty="0">
                <a:latin typeface="Times New Roman" panose="02020503050405090304" pitchFamily="18" charset="0"/>
                <a:cs typeface="Times New Roman" panose="02020503050405090304" pitchFamily="18" charset="0"/>
              </a:rPr>
              <a:t>A few things: </a:t>
            </a:r>
            <a:r>
              <a:rPr lang="en-US" sz="2800" b="1" dirty="0">
                <a:latin typeface="Times New Roman" panose="02020503050405090304" pitchFamily="18" charset="0"/>
                <a:cs typeface="Times New Roman" panose="02020503050405090304" pitchFamily="18" charset="0"/>
              </a:rPr>
              <a:t> </a:t>
            </a:r>
            <a:endParaRPr lang="en-US" sz="2800" b="1" dirty="0">
              <a:latin typeface="Times New Roman" panose="02020503050405090304" pitchFamily="18" charset="0"/>
              <a:cs typeface="Times New Roman" panose="02020503050405090304" pitchFamily="18" charset="0"/>
            </a:endParaRPr>
          </a:p>
          <a:p>
            <a:pPr marL="0" indent="0">
              <a:buNone/>
            </a:pPr>
            <a:r>
              <a:rPr lang="en-US" sz="2800" dirty="0">
                <a:latin typeface="Times New Roman" panose="02020503050405090304" pitchFamily="18" charset="0"/>
                <a:cs typeface="Times New Roman" panose="02020503050405090304" pitchFamily="18" charset="0"/>
              </a:rPr>
              <a:t>#1: Firstly, secondly vs. First, Second</a:t>
            </a:r>
            <a:endParaRPr lang="en-US" sz="2800" dirty="0">
              <a:latin typeface="Times New Roman" panose="02020503050405090304" pitchFamily="18" charset="0"/>
              <a:cs typeface="Times New Roman" panose="02020503050405090304" pitchFamily="18" charset="0"/>
            </a:endParaRPr>
          </a:p>
          <a:p>
            <a:pPr marL="0" indent="0">
              <a:buNone/>
            </a:pPr>
            <a:endParaRPr lang="en-US" sz="2800" dirty="0">
              <a:latin typeface="Times New Roman" panose="02020503050405090304" pitchFamily="18" charset="0"/>
              <a:cs typeface="Times New Roman" panose="02020503050405090304" pitchFamily="18" charset="0"/>
            </a:endParaRPr>
          </a:p>
          <a:p>
            <a:pPr marL="0" indent="0">
              <a:buNone/>
            </a:pPr>
            <a:r>
              <a:rPr lang="en-US" sz="2800" dirty="0">
                <a:latin typeface="Times New Roman" panose="02020503050405090304" pitchFamily="18" charset="0"/>
                <a:cs typeface="Times New Roman" panose="02020503050405090304" pitchFamily="18" charset="0"/>
              </a:rPr>
              <a:t> #2: On one hand… on the other hand vs. </a:t>
            </a:r>
            <a:endParaRPr lang="en-US" sz="2800" dirty="0">
              <a:latin typeface="Times New Roman" panose="02020503050405090304" pitchFamily="18" charset="0"/>
              <a:cs typeface="Times New Roman" panose="02020503050405090304" pitchFamily="18" charset="0"/>
            </a:endParaRPr>
          </a:p>
          <a:p>
            <a:pPr marL="0" indent="0">
              <a:buNone/>
            </a:pPr>
            <a:r>
              <a:rPr lang="en-US" sz="2800" dirty="0">
                <a:latin typeface="Times New Roman" panose="02020503050405090304" pitchFamily="18" charset="0"/>
                <a:cs typeface="Times New Roman" panose="02020503050405090304" pitchFamily="18" charset="0"/>
              </a:rPr>
              <a:t>On the one hand… on the other hand</a:t>
            </a:r>
            <a:endParaRPr lang="en-US" sz="2800" dirty="0">
              <a:latin typeface="Times New Roman" panose="02020503050405090304" pitchFamily="18" charset="0"/>
              <a:cs typeface="Times New Roman" panose="02020503050405090304" pitchFamily="18" charset="0"/>
            </a:endParaRPr>
          </a:p>
          <a:p>
            <a:pPr marL="0" indent="0">
              <a:buNone/>
            </a:pPr>
            <a:endParaRPr lang="en-US" dirty="0">
              <a:latin typeface="Times New Roman" panose="02020503050405090304" pitchFamily="18" charset="0"/>
              <a:cs typeface="Times New Roman" panose="020205030504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Typical Transition signals continued</a:t>
            </a:r>
            <a:endParaRPr lang="en-US" dirty="0"/>
          </a:p>
        </p:txBody>
      </p:sp>
      <p:sp>
        <p:nvSpPr>
          <p:cNvPr id="3" name="内容占位符 2"/>
          <p:cNvSpPr>
            <a:spLocks noGrp="1"/>
          </p:cNvSpPr>
          <p:nvPr>
            <p:ph sz="quarter" idx="1"/>
          </p:nvPr>
        </p:nvSpPr>
        <p:spPr>
          <a:xfrm>
            <a:off x="457200" y="1984248"/>
            <a:ext cx="7715200" cy="4873752"/>
          </a:xfrm>
        </p:spPr>
        <p:txBody>
          <a:bodyPr>
            <a:normAutofit/>
          </a:bodyPr>
          <a:lstStyle/>
          <a:p>
            <a:pPr marL="0" indent="0">
              <a:buNone/>
            </a:pPr>
            <a:r>
              <a:rPr lang="en-US" sz="2800" dirty="0">
                <a:latin typeface="Times New Roman" panose="02020503050405090304" pitchFamily="18" charset="0"/>
                <a:cs typeface="Times New Roman" panose="02020503050405090304" pitchFamily="18" charset="0"/>
              </a:rPr>
              <a:t>#3: Last but not the least vs. Last but not least</a:t>
            </a:r>
            <a:endParaRPr lang="en-US" sz="2800" dirty="0">
              <a:latin typeface="Times New Roman" panose="02020503050405090304" pitchFamily="18" charset="0"/>
              <a:cs typeface="Times New Roman" panose="02020503050405090304" pitchFamily="18" charset="0"/>
            </a:endParaRPr>
          </a:p>
          <a:p>
            <a:pPr marL="0" indent="0">
              <a:buNone/>
            </a:pPr>
            <a:endParaRPr lang="en-US" sz="2800" dirty="0">
              <a:latin typeface="Times New Roman" panose="02020503050405090304" pitchFamily="18" charset="0"/>
              <a:cs typeface="Times New Roman" panose="02020503050405090304" pitchFamily="18" charset="0"/>
            </a:endParaRPr>
          </a:p>
          <a:p>
            <a:pPr marL="0" indent="0">
              <a:buNone/>
            </a:pPr>
            <a:r>
              <a:rPr lang="en-US" sz="2800" dirty="0">
                <a:latin typeface="Times New Roman" panose="02020503050405090304" pitchFamily="18" charset="0"/>
                <a:cs typeface="Times New Roman" panose="02020503050405090304" pitchFamily="18" charset="0"/>
              </a:rPr>
              <a:t>#4: Important vs. importantly </a:t>
            </a:r>
            <a:endParaRPr lang="en-US" sz="2800" dirty="0">
              <a:latin typeface="Times New Roman" panose="02020503050405090304" pitchFamily="18" charset="0"/>
              <a:cs typeface="Times New Roman" panose="02020503050405090304" pitchFamily="18" charset="0"/>
            </a:endParaRPr>
          </a:p>
          <a:p>
            <a:pPr marL="0" indent="0">
              <a:buNone/>
            </a:pPr>
            <a:r>
              <a:rPr lang="en-US" sz="2800" dirty="0">
                <a:latin typeface="Times New Roman" panose="02020503050405090304" pitchFamily="18" charset="0"/>
                <a:cs typeface="Times New Roman" panose="02020503050405090304" pitchFamily="18" charset="0"/>
              </a:rPr>
              <a:t>The former is often used with </a:t>
            </a:r>
            <a:r>
              <a:rPr lang="en-US" sz="2800" i="1" dirty="0">
                <a:latin typeface="Times New Roman" panose="02020503050405090304" pitchFamily="18" charset="0"/>
                <a:cs typeface="Times New Roman" panose="02020503050405090304" pitchFamily="18" charset="0"/>
              </a:rPr>
              <a:t>more</a:t>
            </a:r>
            <a:r>
              <a:rPr lang="en-US" sz="2800" dirty="0">
                <a:latin typeface="Times New Roman" panose="02020503050405090304" pitchFamily="18" charset="0"/>
                <a:cs typeface="Times New Roman" panose="02020503050405090304" pitchFamily="18" charset="0"/>
              </a:rPr>
              <a:t> or </a:t>
            </a:r>
            <a:r>
              <a:rPr lang="en-US" sz="2800" i="1" dirty="0">
                <a:latin typeface="Times New Roman" panose="02020503050405090304" pitchFamily="18" charset="0"/>
                <a:cs typeface="Times New Roman" panose="02020503050405090304" pitchFamily="18" charset="0"/>
              </a:rPr>
              <a:t>most</a:t>
            </a:r>
            <a:r>
              <a:rPr lang="en-US" sz="2800" dirty="0">
                <a:latin typeface="Times New Roman" panose="02020503050405090304" pitchFamily="18" charset="0"/>
                <a:cs typeface="Times New Roman" panose="02020503050405090304" pitchFamily="18" charset="0"/>
              </a:rPr>
              <a:t>; the latter is more flexible and not requiring </a:t>
            </a:r>
            <a:r>
              <a:rPr lang="en-US" sz="2800" i="1" dirty="0">
                <a:latin typeface="Times New Roman" panose="02020503050405090304" pitchFamily="18" charset="0"/>
                <a:cs typeface="Times New Roman" panose="02020503050405090304" pitchFamily="18" charset="0"/>
              </a:rPr>
              <a:t>more</a:t>
            </a:r>
            <a:r>
              <a:rPr lang="en-US" sz="2800" dirty="0">
                <a:latin typeface="Times New Roman" panose="02020503050405090304" pitchFamily="18" charset="0"/>
                <a:cs typeface="Times New Roman" panose="02020503050405090304" pitchFamily="18" charset="0"/>
              </a:rPr>
              <a:t> or </a:t>
            </a:r>
            <a:r>
              <a:rPr lang="en-US" sz="2800" i="1" dirty="0">
                <a:latin typeface="Times New Roman" panose="02020503050405090304" pitchFamily="18" charset="0"/>
                <a:cs typeface="Times New Roman" panose="02020503050405090304" pitchFamily="18" charset="0"/>
              </a:rPr>
              <a:t>most. </a:t>
            </a:r>
            <a:r>
              <a:rPr lang="en-US" dirty="0">
                <a:solidFill>
                  <a:srgbClr val="FF0000"/>
                </a:solidFill>
              </a:rPr>
              <a:t>https://www.merriam-webster.com/</a:t>
            </a:r>
            <a:endParaRPr lang="en-US" dirty="0">
              <a:solidFill>
                <a:srgbClr val="FF0000"/>
              </a:solidFill>
            </a:endParaRPr>
          </a:p>
          <a:p>
            <a:pPr marL="0" indent="0">
              <a:buNone/>
            </a:pPr>
            <a:r>
              <a:rPr lang="en-US" altLang="zh-CN" dirty="0">
                <a:solidFill>
                  <a:srgbClr val="0070C0"/>
                </a:solidFill>
              </a:rPr>
              <a:t>…; second and most </a:t>
            </a:r>
            <a:r>
              <a:rPr lang="en-US" altLang="zh-CN" i="1" dirty="0">
                <a:solidFill>
                  <a:srgbClr val="0070C0"/>
                </a:solidFill>
              </a:rPr>
              <a:t>important</a:t>
            </a:r>
            <a:r>
              <a:rPr lang="en-US" altLang="zh-CN" dirty="0">
                <a:solidFill>
                  <a:srgbClr val="0070C0"/>
                </a:solidFill>
              </a:rPr>
              <a:t>, the book contains no woman character. </a:t>
            </a:r>
            <a:endParaRPr lang="en-US" altLang="zh-CN" dirty="0">
              <a:solidFill>
                <a:srgbClr val="0070C0"/>
              </a:solidFill>
            </a:endParaRPr>
          </a:p>
          <a:p>
            <a:pPr marL="0" indent="0">
              <a:buNone/>
            </a:pPr>
            <a:r>
              <a:rPr lang="en-GB" dirty="0">
                <a:solidFill>
                  <a:srgbClr val="0070C0"/>
                </a:solidFill>
              </a:rPr>
              <a:t>...; importantly, we have to finish it before 30</a:t>
            </a:r>
            <a:r>
              <a:rPr lang="en-GB" baseline="30000" dirty="0">
                <a:solidFill>
                  <a:srgbClr val="0070C0"/>
                </a:solidFill>
              </a:rPr>
              <a:t>th</a:t>
            </a:r>
            <a:r>
              <a:rPr lang="en-GB" dirty="0">
                <a:solidFill>
                  <a:srgbClr val="0070C0"/>
                </a:solidFill>
              </a:rPr>
              <a:t> May.  </a:t>
            </a:r>
            <a:endParaRPr lang="en-US" dirty="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467600" cy="725470"/>
          </a:xfrm>
        </p:spPr>
        <p:txBody>
          <a:bodyPr/>
          <a:lstStyle/>
          <a:p>
            <a:r>
              <a:rPr lang="en-US" altLang="zh-CN" dirty="0"/>
              <a:t>Unity Checklist</a:t>
            </a:r>
            <a:endParaRPr lang="en-US" dirty="0"/>
          </a:p>
        </p:txBody>
      </p:sp>
      <p:sp>
        <p:nvSpPr>
          <p:cNvPr id="3" name="内容占位符 2"/>
          <p:cNvSpPr>
            <a:spLocks noGrp="1"/>
          </p:cNvSpPr>
          <p:nvPr>
            <p:ph sz="quarter" idx="1"/>
          </p:nvPr>
        </p:nvSpPr>
        <p:spPr>
          <a:xfrm>
            <a:off x="457200" y="1643050"/>
            <a:ext cx="8186766" cy="4357718"/>
          </a:xfrm>
        </p:spPr>
        <p:txBody>
          <a:bodyPr>
            <a:normAutofit/>
          </a:bodyPr>
          <a:lstStyle/>
          <a:p>
            <a:pPr marL="457200" indent="-457200">
              <a:buAutoNum type="arabicPeriod"/>
            </a:pPr>
            <a:r>
              <a:rPr lang="en-US" altLang="zh-CN" dirty="0"/>
              <a:t>Does every detail I have selected support the main idea? </a:t>
            </a:r>
            <a:endParaRPr lang="en-US" altLang="zh-CN" dirty="0"/>
          </a:p>
          <a:p>
            <a:pPr marL="457200" indent="-457200">
              <a:buAutoNum type="arabicPeriod"/>
            </a:pPr>
            <a:r>
              <a:rPr lang="en-US" altLang="zh-CN" dirty="0"/>
              <a:t>Have I organized the supporting details in the most logical way? </a:t>
            </a:r>
            <a:endParaRPr lang="en-US" altLang="zh-CN" dirty="0"/>
          </a:p>
          <a:p>
            <a:pPr marL="457200" indent="-457200">
              <a:buAutoNum type="arabicPeriod"/>
            </a:pPr>
            <a:r>
              <a:rPr lang="en-US" altLang="zh-CN" dirty="0"/>
              <a:t>Have I included any sentences that are unnecessary because they simply Restate the main point without adding any new information or meaning? </a:t>
            </a:r>
            <a:endParaRPr lang="en-US" altLang="zh-CN" dirty="0"/>
          </a:p>
          <a:p>
            <a:pPr marL="457200" indent="-457200">
              <a:buAutoNum type="arabicPeriod"/>
            </a:pPr>
            <a:r>
              <a:rPr lang="en-US" altLang="zh-CN" dirty="0"/>
              <a:t>Have I made the relationships between my ideas clear?</a:t>
            </a:r>
            <a:endParaRPr lang="en-US" dirty="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0" indent="0"/>
            <a:r>
              <a:rPr lang="en-US" dirty="0"/>
              <a:t>PEER REVIEW</a:t>
            </a:r>
            <a:endParaRPr lang="en-US" dirty="0"/>
          </a:p>
        </p:txBody>
      </p:sp>
      <p:sp>
        <p:nvSpPr>
          <p:cNvPr id="3" name="内容占位符 2"/>
          <p:cNvSpPr>
            <a:spLocks noGrp="1"/>
          </p:cNvSpPr>
          <p:nvPr>
            <p:ph sz="quarter" idx="1"/>
          </p:nvPr>
        </p:nvSpPr>
        <p:spPr>
          <a:xfrm>
            <a:off x="457200" y="1600200"/>
            <a:ext cx="8363272" cy="4997152"/>
          </a:xfrm>
        </p:spPr>
        <p:txBody>
          <a:bodyPr>
            <a:normAutofit/>
          </a:bodyPr>
          <a:lstStyle/>
          <a:p>
            <a:r>
              <a:rPr lang="en-US" altLang="zh-CN" dirty="0"/>
              <a:t>Topic sentence</a:t>
            </a:r>
            <a:endParaRPr lang="en-US" altLang="zh-CN" dirty="0"/>
          </a:p>
          <a:p>
            <a:r>
              <a:rPr lang="en-US" dirty="0">
                <a:solidFill>
                  <a:srgbClr val="FF0000"/>
                </a:solidFill>
              </a:rPr>
              <a:t>If you have to delete one sentence from your abstract or essay, which one will you delete? What is the reason?</a:t>
            </a:r>
            <a:endParaRPr lang="en-US" dirty="0"/>
          </a:p>
          <a:p>
            <a:pPr lvl="1"/>
            <a:r>
              <a:rPr lang="en-US" dirty="0"/>
              <a:t>Possible reasons: </a:t>
            </a:r>
            <a:endParaRPr lang="en-US" dirty="0"/>
          </a:p>
          <a:p>
            <a:pPr marL="822960" lvl="1" indent="-457200">
              <a:buFont typeface="+mj-lt"/>
              <a:buAutoNum type="alphaUcPeriod"/>
            </a:pPr>
            <a:r>
              <a:rPr lang="en-US" dirty="0"/>
              <a:t>It does not support the main topic. </a:t>
            </a:r>
            <a:endParaRPr lang="en-US" dirty="0"/>
          </a:p>
          <a:p>
            <a:pPr marL="822960" lvl="1" indent="-457200">
              <a:buFont typeface="+mj-lt"/>
              <a:buAutoNum type="alphaUcPeriod"/>
            </a:pPr>
            <a:r>
              <a:rPr lang="en-US" dirty="0"/>
              <a:t>It is not related to other sentences. </a:t>
            </a:r>
            <a:endParaRPr lang="en-US" dirty="0"/>
          </a:p>
          <a:p>
            <a:pPr marL="822960" lvl="1" indent="-457200">
              <a:buFont typeface="+mj-lt"/>
              <a:buAutoNum type="alphaUcPeriod"/>
            </a:pPr>
            <a:r>
              <a:rPr lang="en-US" dirty="0"/>
              <a:t>It is neither relevant nor important.</a:t>
            </a:r>
            <a:endParaRPr lang="en-US" dirty="0"/>
          </a:p>
          <a:p>
            <a:pPr marL="822960" lvl="1" indent="-457200">
              <a:buFont typeface="+mj-lt"/>
              <a:buAutoNum type="alphaUcPeriod"/>
            </a:pPr>
            <a:r>
              <a:rPr lang="en-US" dirty="0"/>
              <a:t>No deletion. My abstract has unity and coherence!</a:t>
            </a:r>
            <a:endParaRPr lang="en-US" dirty="0"/>
          </a:p>
          <a:p>
            <a:r>
              <a:rPr lang="en-US" altLang="zh-CN" dirty="0">
                <a:latin typeface="Times New Roman" panose="02020503050405090304" pitchFamily="18" charset="0"/>
                <a:cs typeface="Times New Roman" panose="02020503050405090304" pitchFamily="18" charset="0"/>
              </a:rPr>
              <a:t>Circle or highlight all transition signals in your abstract.</a:t>
            </a:r>
            <a:endParaRPr lang="en-US" altLang="zh-CN" dirty="0">
              <a:latin typeface="Times New Roman" panose="02020503050405090304" pitchFamily="18" charset="0"/>
              <a:cs typeface="Times New Roman" panose="02020503050405090304" pitchFamily="18" charset="0"/>
            </a:endParaRPr>
          </a:p>
          <a:p>
            <a:pPr lvl="1"/>
            <a:r>
              <a:rPr lang="en-US" altLang="zh-CN" dirty="0">
                <a:latin typeface="Times New Roman" panose="02020503050405090304" pitchFamily="18" charset="0"/>
                <a:cs typeface="Times New Roman" panose="02020503050405090304" pitchFamily="18" charset="0"/>
              </a:rPr>
              <a:t>Discuss if the use of the transitional signals is appropriate.</a:t>
            </a:r>
            <a:endParaRPr lang="en-US" altLang="zh-CN" dirty="0">
              <a:latin typeface="Times New Roman" panose="02020503050405090304" pitchFamily="18" charset="0"/>
              <a:cs typeface="Times New Roman" panose="02020503050405090304" pitchFamily="18" charset="0"/>
            </a:endParaRPr>
          </a:p>
          <a:p>
            <a:pPr lvl="1"/>
            <a:r>
              <a:rPr lang="en-US" altLang="zh-CN" dirty="0">
                <a:latin typeface="Times New Roman" panose="02020503050405090304" pitchFamily="18" charset="0"/>
                <a:cs typeface="Times New Roman" panose="02020503050405090304" pitchFamily="18" charset="0"/>
              </a:rPr>
              <a:t>Do not overuse!</a:t>
            </a:r>
            <a:endParaRPr lang="en-US" altLang="zh-CN" dirty="0">
              <a:latin typeface="Times New Roman" panose="02020503050405090304" pitchFamily="18" charset="0"/>
              <a:cs typeface="Times New Roman" panose="02020503050405090304" pitchFamily="18" charset="0"/>
            </a:endParaRPr>
          </a:p>
          <a:p>
            <a:endParaRPr lang="en-US" altLang="zh-CN" dirty="0">
              <a:latin typeface="Times New Roman" panose="02020503050405090304" pitchFamily="18" charset="0"/>
              <a:cs typeface="Times New Roman" panose="02020503050405090304" pitchFamily="18" charset="0"/>
            </a:endParaRPr>
          </a:p>
          <a:p>
            <a:endParaRPr lang="en-US" dirty="0"/>
          </a:p>
          <a:p>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Homework</a:t>
            </a:r>
            <a:endParaRPr lang="en-US" dirty="0"/>
          </a:p>
        </p:txBody>
      </p:sp>
      <p:sp>
        <p:nvSpPr>
          <p:cNvPr id="3" name="内容占位符 2"/>
          <p:cNvSpPr>
            <a:spLocks noGrp="1"/>
          </p:cNvSpPr>
          <p:nvPr>
            <p:ph sz="quarter" idx="1"/>
          </p:nvPr>
        </p:nvSpPr>
        <p:spPr/>
        <p:txBody>
          <a:bodyPr/>
          <a:lstStyle/>
          <a:p>
            <a:pPr marL="457200" indent="-457200">
              <a:buNone/>
            </a:pPr>
            <a:r>
              <a:rPr lang="en-US" sz="2800" dirty="0"/>
              <a:t>     You need to bring your draft and laptop/tablet to class in Weeks 6-7.</a:t>
            </a:r>
            <a:endParaRPr lang="en-US" sz="2800" dirty="0"/>
          </a:p>
          <a:p>
            <a:pPr marL="457200" indent="-457200">
              <a:buFont typeface="+mj-lt"/>
              <a:buAutoNum type="arabicPeriod"/>
            </a:pPr>
            <a:endParaRPr lang="en-US" sz="2800" dirty="0"/>
          </a:p>
          <a:p>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paragraph</a:t>
            </a:r>
            <a:endParaRPr lang="en-US" dirty="0"/>
          </a:p>
        </p:txBody>
      </p:sp>
      <p:sp>
        <p:nvSpPr>
          <p:cNvPr id="3" name="内容占位符 2"/>
          <p:cNvSpPr>
            <a:spLocks noGrp="1"/>
          </p:cNvSpPr>
          <p:nvPr>
            <p:ph sz="quarter" idx="1"/>
          </p:nvPr>
        </p:nvSpPr>
        <p:spPr>
          <a:xfrm>
            <a:off x="457200" y="1600200"/>
            <a:ext cx="8291264" cy="4873752"/>
          </a:xfrm>
        </p:spPr>
        <p:txBody>
          <a:bodyPr/>
          <a:lstStyle/>
          <a:p>
            <a:pPr marL="0" indent="0">
              <a:buNone/>
            </a:pPr>
            <a:r>
              <a:rPr lang="en-US" sz="2800" dirty="0"/>
              <a:t>What is a paragraph? Could you try defining it? </a:t>
            </a:r>
            <a:endParaRPr lang="en-US" sz="2800" dirty="0"/>
          </a:p>
          <a:p>
            <a:pPr marL="0" indent="0">
              <a:buNone/>
            </a:pPr>
            <a:endParaRPr lang="en-US" sz="2800" dirty="0"/>
          </a:p>
          <a:p>
            <a:pPr marL="0" indent="0">
              <a:buNone/>
            </a:pPr>
            <a:r>
              <a:rPr lang="en-US" sz="2800" dirty="0"/>
              <a:t>A paragraph is a group of </a:t>
            </a:r>
            <a:r>
              <a:rPr lang="en-US" sz="2800" dirty="0">
                <a:solidFill>
                  <a:srgbClr val="FF0000"/>
                </a:solidFill>
              </a:rPr>
              <a:t>related</a:t>
            </a:r>
            <a:r>
              <a:rPr lang="en-US" sz="2800" dirty="0"/>
              <a:t> sentences that discuss </a:t>
            </a:r>
            <a:r>
              <a:rPr lang="en-US" sz="2800" dirty="0">
                <a:solidFill>
                  <a:srgbClr val="FF0000"/>
                </a:solidFill>
              </a:rPr>
              <a:t>one</a:t>
            </a:r>
            <a:r>
              <a:rPr lang="en-US" sz="2800" dirty="0"/>
              <a:t> (and </a:t>
            </a:r>
            <a:r>
              <a:rPr lang="en-US" sz="2800" dirty="0">
                <a:solidFill>
                  <a:srgbClr val="FF0000"/>
                </a:solidFill>
              </a:rPr>
              <a:t>usually only one</a:t>
            </a:r>
            <a:r>
              <a:rPr lang="en-US" sz="2800" dirty="0"/>
              <a:t>) main idea.</a:t>
            </a:r>
            <a:endParaRPr lang="en-US" sz="2800" dirty="0"/>
          </a:p>
          <a:p>
            <a:pPr marL="0" indent="0">
              <a:buNone/>
            </a:pPr>
            <a:endParaRPr lang="en-US" sz="2800" dirty="0"/>
          </a:p>
          <a:p>
            <a:pPr marL="0" indent="0">
              <a:buNone/>
            </a:pPr>
            <a:r>
              <a:rPr lang="en-US" sz="2800" dirty="0"/>
              <a:t>How long/short can a paragraph be?  </a:t>
            </a:r>
            <a:endParaRPr lang="en-US" sz="2800" dirty="0"/>
          </a:p>
          <a:p>
            <a:pPr marL="0" indent="0">
              <a:buNone/>
            </a:pP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04664"/>
            <a:ext cx="7467600" cy="580926"/>
          </a:xfrm>
        </p:spPr>
        <p:txBody>
          <a:bodyPr/>
          <a:lstStyle/>
          <a:p>
            <a:r>
              <a:rPr lang="en-US" dirty="0"/>
              <a:t>paragraph</a:t>
            </a:r>
            <a:endParaRPr lang="en-US" dirty="0"/>
          </a:p>
        </p:txBody>
      </p:sp>
      <p:sp>
        <p:nvSpPr>
          <p:cNvPr id="3" name="内容占位符 2"/>
          <p:cNvSpPr>
            <a:spLocks noGrp="1"/>
          </p:cNvSpPr>
          <p:nvPr>
            <p:ph sz="quarter" idx="1"/>
          </p:nvPr>
        </p:nvSpPr>
        <p:spPr>
          <a:xfrm>
            <a:off x="457200" y="1196752"/>
            <a:ext cx="8291264" cy="5133184"/>
          </a:xfrm>
        </p:spPr>
        <p:txBody>
          <a:bodyPr>
            <a:normAutofit/>
          </a:bodyPr>
          <a:lstStyle/>
          <a:p>
            <a:pPr marL="0" indent="0">
              <a:buNone/>
            </a:pPr>
            <a:r>
              <a:rPr lang="en-US" sz="2800" dirty="0"/>
              <a:t>What does a typical paragraph consist of?</a:t>
            </a:r>
            <a:endParaRPr lang="en-US" sz="2800" dirty="0"/>
          </a:p>
          <a:p>
            <a:pPr marL="274320" lvl="1">
              <a:spcBef>
                <a:spcPts val="600"/>
              </a:spcBef>
              <a:buSzPct val="70000"/>
              <a:buFont typeface="Wingdings" panose="05000000000000000000"/>
              <a:buChar char=""/>
            </a:pPr>
            <a:r>
              <a:rPr lang="en-US" sz="2800" dirty="0"/>
              <a:t>A topic sentence</a:t>
            </a:r>
            <a:endParaRPr lang="en-US" sz="2800" dirty="0"/>
          </a:p>
          <a:p>
            <a:pPr lvl="1"/>
            <a:r>
              <a:rPr lang="en-US" sz="2500" dirty="0"/>
              <a:t>Topic + Controlling idea</a:t>
            </a:r>
            <a:endParaRPr lang="en-US" sz="2500" dirty="0"/>
          </a:p>
          <a:p>
            <a:pPr lvl="1"/>
            <a:r>
              <a:rPr lang="en-US" sz="2500" dirty="0"/>
              <a:t>A complete sentence</a:t>
            </a:r>
            <a:endParaRPr lang="en-US" sz="2500" dirty="0"/>
          </a:p>
          <a:p>
            <a:pPr lvl="1"/>
            <a:r>
              <a:rPr lang="en-GB" sz="2500" dirty="0"/>
              <a:t>Position in a paragraph</a:t>
            </a:r>
            <a:endParaRPr lang="en-US" sz="2500" dirty="0"/>
          </a:p>
          <a:p>
            <a:r>
              <a:rPr lang="en-US" sz="2800" dirty="0"/>
              <a:t>Supporting sentences</a:t>
            </a:r>
            <a:endParaRPr lang="en-US" sz="2800" dirty="0"/>
          </a:p>
          <a:p>
            <a:pPr lvl="1"/>
            <a:r>
              <a:rPr lang="en-US" sz="2500" dirty="0"/>
              <a:t>Specific and factual (examples, statistics quotations)</a:t>
            </a:r>
            <a:endParaRPr lang="en-US" sz="2500" dirty="0"/>
          </a:p>
          <a:p>
            <a:r>
              <a:rPr lang="en-US" sz="2800" dirty="0"/>
              <a:t>A concluding sentence (optional)</a:t>
            </a:r>
            <a:endParaRPr lang="en-US" sz="2800" dirty="0"/>
          </a:p>
          <a:p>
            <a:pPr lvl="1"/>
            <a:r>
              <a:rPr lang="en-US" sz="2500" dirty="0"/>
              <a:t>Summary of main points OR restatement of the topic sentence in different words</a:t>
            </a:r>
            <a:endParaRPr lang="en-US" sz="25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04664"/>
            <a:ext cx="7467600" cy="580926"/>
          </a:xfrm>
        </p:spPr>
        <p:txBody>
          <a:bodyPr/>
          <a:lstStyle/>
          <a:p>
            <a:r>
              <a:rPr lang="en-US" dirty="0"/>
              <a:t>paragraph</a:t>
            </a:r>
            <a:endParaRPr lang="en-US" dirty="0"/>
          </a:p>
        </p:txBody>
      </p:sp>
      <p:sp>
        <p:nvSpPr>
          <p:cNvPr id="3" name="内容占位符 2"/>
          <p:cNvSpPr>
            <a:spLocks noGrp="1"/>
          </p:cNvSpPr>
          <p:nvPr>
            <p:ph sz="quarter" idx="1"/>
          </p:nvPr>
        </p:nvSpPr>
        <p:spPr>
          <a:xfrm>
            <a:off x="457200" y="1196752"/>
            <a:ext cx="8291264" cy="5133184"/>
          </a:xfrm>
        </p:spPr>
        <p:txBody>
          <a:bodyPr>
            <a:normAutofit/>
          </a:bodyPr>
          <a:lstStyle/>
          <a:p>
            <a:r>
              <a:rPr lang="en-US" altLang="zh-CN" sz="2800" dirty="0"/>
              <a:t>Purpose of the Topic Sentence</a:t>
            </a:r>
            <a:endParaRPr lang="en-US" altLang="zh-CN" sz="2800" dirty="0"/>
          </a:p>
          <a:p>
            <a:pPr>
              <a:buNone/>
            </a:pPr>
            <a:endParaRPr lang="en-US" altLang="zh-CN" sz="2800" dirty="0"/>
          </a:p>
          <a:p>
            <a:pPr>
              <a:buNone/>
            </a:pPr>
            <a:r>
              <a:rPr lang="en-US" altLang="zh-CN" sz="2800" dirty="0"/>
              <a:t>   A topic sentence essentially tells readers what the rest of the paragraph is about. </a:t>
            </a:r>
            <a:endParaRPr lang="en-US" altLang="zh-C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04664"/>
            <a:ext cx="7467600" cy="580926"/>
          </a:xfrm>
        </p:spPr>
        <p:txBody>
          <a:bodyPr/>
          <a:lstStyle/>
          <a:p>
            <a:r>
              <a:rPr lang="en-US" dirty="0"/>
              <a:t>paragraph</a:t>
            </a:r>
            <a:endParaRPr lang="en-US" dirty="0"/>
          </a:p>
        </p:txBody>
      </p:sp>
      <p:sp>
        <p:nvSpPr>
          <p:cNvPr id="3" name="内容占位符 2"/>
          <p:cNvSpPr>
            <a:spLocks noGrp="1"/>
          </p:cNvSpPr>
          <p:nvPr>
            <p:ph sz="quarter" idx="1"/>
          </p:nvPr>
        </p:nvSpPr>
        <p:spPr>
          <a:xfrm>
            <a:off x="457200" y="1196752"/>
            <a:ext cx="8291264" cy="5133184"/>
          </a:xfrm>
        </p:spPr>
        <p:txBody>
          <a:bodyPr>
            <a:normAutofit/>
          </a:bodyPr>
          <a:lstStyle/>
          <a:p>
            <a:r>
              <a:rPr lang="en-US" altLang="zh-CN" sz="2800" dirty="0"/>
              <a:t>Topic Sentences and Controlling Ideas</a:t>
            </a:r>
            <a:endParaRPr lang="en-US" altLang="zh-CN" sz="2800" dirty="0"/>
          </a:p>
          <a:p>
            <a:pPr>
              <a:buNone/>
            </a:pPr>
            <a:endParaRPr lang="en-US" altLang="zh-CN" sz="2800" dirty="0"/>
          </a:p>
          <a:p>
            <a:pPr>
              <a:buNone/>
            </a:pPr>
            <a:r>
              <a:rPr lang="en-US" altLang="zh-CN" sz="2800" dirty="0"/>
              <a:t>   Every topic sentence will have a topic and a controlling idea. The controlling idea shows the direction the paragraph will take.</a:t>
            </a:r>
            <a:endParaRPr lang="en-US" altLang="zh-CN"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214290"/>
            <a:ext cx="7467600" cy="580926"/>
          </a:xfrm>
        </p:spPr>
        <p:txBody>
          <a:bodyPr/>
          <a:lstStyle/>
          <a:p>
            <a:r>
              <a:rPr lang="en-US" altLang="zh-CN" sz="3200" dirty="0"/>
              <a:t>Here are some examples:</a:t>
            </a:r>
            <a:endParaRPr lang="en-US" altLang="zh-CN" sz="3200" dirty="0"/>
          </a:p>
        </p:txBody>
      </p:sp>
      <p:sp>
        <p:nvSpPr>
          <p:cNvPr id="3" name="内容占位符 2"/>
          <p:cNvSpPr>
            <a:spLocks noGrp="1"/>
          </p:cNvSpPr>
          <p:nvPr>
            <p:ph sz="quarter" idx="1"/>
          </p:nvPr>
        </p:nvSpPr>
        <p:spPr>
          <a:xfrm>
            <a:off x="214282" y="1000108"/>
            <a:ext cx="8534182" cy="5643602"/>
          </a:xfrm>
        </p:spPr>
        <p:txBody>
          <a:bodyPr>
            <a:noAutofit/>
          </a:bodyPr>
          <a:lstStyle/>
          <a:p>
            <a:pPr>
              <a:buNone/>
            </a:pPr>
            <a:r>
              <a:rPr lang="en-US" altLang="zh-CN" sz="2000" dirty="0"/>
              <a:t>   1. There are many reasons why pollution in ABC Town is the </a:t>
            </a:r>
            <a:r>
              <a:rPr lang="en-US" altLang="zh-CN" sz="2000" dirty="0">
                <a:solidFill>
                  <a:srgbClr val="FF0000"/>
                </a:solidFill>
              </a:rPr>
              <a:t>worst</a:t>
            </a:r>
            <a:r>
              <a:rPr lang="en-US" altLang="zh-CN" sz="2000" dirty="0"/>
              <a:t> in the world.</a:t>
            </a:r>
            <a:endParaRPr lang="en-US" altLang="zh-CN" sz="2000" dirty="0"/>
          </a:p>
          <a:p>
            <a:pPr>
              <a:buNone/>
            </a:pPr>
            <a:endParaRPr lang="en-US" altLang="zh-CN" sz="2000" dirty="0"/>
          </a:p>
          <a:p>
            <a:pPr>
              <a:buNone/>
            </a:pPr>
            <a:r>
              <a:rPr lang="en-US" altLang="zh-CN" sz="2000" dirty="0"/>
              <a:t>   2. To be an effective CEO requires certain </a:t>
            </a:r>
            <a:r>
              <a:rPr lang="en-US" altLang="zh-CN" sz="2000" dirty="0">
                <a:solidFill>
                  <a:srgbClr val="FF0000"/>
                </a:solidFill>
              </a:rPr>
              <a:t>characteristics</a:t>
            </a:r>
            <a:r>
              <a:rPr lang="en-US" altLang="zh-CN" sz="2000" dirty="0"/>
              <a:t>.</a:t>
            </a:r>
            <a:endParaRPr lang="en-US" altLang="zh-CN" sz="2000" dirty="0"/>
          </a:p>
          <a:p>
            <a:pPr>
              <a:buNone/>
            </a:pPr>
            <a:endParaRPr lang="en-US" altLang="zh-CN" sz="2000" dirty="0"/>
          </a:p>
          <a:p>
            <a:pPr>
              <a:buNone/>
            </a:pPr>
            <a:r>
              <a:rPr lang="en-US" altLang="zh-CN" sz="2000" dirty="0"/>
              <a:t>   3. There are many possible contributing factors to </a:t>
            </a:r>
            <a:r>
              <a:rPr lang="en-US" altLang="zh-CN" sz="2000" dirty="0">
                <a:solidFill>
                  <a:srgbClr val="FF0000"/>
                </a:solidFill>
              </a:rPr>
              <a:t>global warming</a:t>
            </a:r>
            <a:r>
              <a:rPr lang="en-US" altLang="zh-CN" sz="2000" dirty="0"/>
              <a:t>.</a:t>
            </a:r>
            <a:endParaRPr lang="en-US" altLang="zh-CN" sz="2000" dirty="0"/>
          </a:p>
          <a:p>
            <a:pPr>
              <a:buNone/>
            </a:pPr>
            <a:endParaRPr lang="en-US" altLang="zh-CN" sz="2000" dirty="0"/>
          </a:p>
          <a:p>
            <a:pPr>
              <a:buNone/>
            </a:pPr>
            <a:r>
              <a:rPr lang="en-US" altLang="zh-CN" sz="2000" dirty="0"/>
              <a:t>    4. Fortune hunters encounter many difficulties when exploring a shipwreck.</a:t>
            </a:r>
            <a:endParaRPr lang="en-US" altLang="zh-CN" sz="2000" dirty="0"/>
          </a:p>
          <a:p>
            <a:pPr>
              <a:buNone/>
            </a:pPr>
            <a:endParaRPr lang="en-US" altLang="zh-CN" sz="2000" dirty="0"/>
          </a:p>
          <a:p>
            <a:pPr>
              <a:buNone/>
            </a:pPr>
            <a:r>
              <a:rPr lang="en-US" altLang="zh-CN" sz="2000" dirty="0"/>
              <a:t>     5. Dogs make wonderful pets because they help you to live longer.</a:t>
            </a:r>
            <a:endParaRPr lang="en-US" altLang="zh-CN" sz="2000" dirty="0"/>
          </a:p>
          <a:p>
            <a:pPr>
              <a:buNone/>
            </a:pPr>
            <a:endParaRPr lang="en-US" altLang="zh-CN" sz="2000" dirty="0"/>
          </a:p>
          <a:p>
            <a:pPr>
              <a:buNone/>
            </a:pPr>
            <a:r>
              <a:rPr lang="en-US" altLang="zh-CN" sz="2000" dirty="0"/>
              <a:t>     6. Crime in poverty-stricken areas occurs as a result of a systemic   discrimination.</a:t>
            </a:r>
            <a:endParaRPr lang="en-US" altLang="zh-C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214290"/>
            <a:ext cx="7467600" cy="580926"/>
          </a:xfrm>
        </p:spPr>
        <p:txBody>
          <a:bodyPr/>
          <a:lstStyle/>
          <a:p>
            <a:pPr lvl="0"/>
            <a:r>
              <a:rPr lang="en-US" altLang="zh-CN" sz="3200" dirty="0"/>
              <a:t>Why is a topic sentence important?</a:t>
            </a:r>
            <a:endParaRPr lang="zh-CN" altLang="zh-CN" sz="3200" dirty="0"/>
          </a:p>
        </p:txBody>
      </p:sp>
      <p:sp>
        <p:nvSpPr>
          <p:cNvPr id="3" name="内容占位符 2"/>
          <p:cNvSpPr>
            <a:spLocks noGrp="1"/>
          </p:cNvSpPr>
          <p:nvPr>
            <p:ph sz="quarter" idx="1"/>
          </p:nvPr>
        </p:nvSpPr>
        <p:spPr>
          <a:xfrm>
            <a:off x="214282" y="1571612"/>
            <a:ext cx="8534182" cy="5072098"/>
          </a:xfrm>
        </p:spPr>
        <p:txBody>
          <a:bodyPr>
            <a:noAutofit/>
          </a:bodyPr>
          <a:lstStyle/>
          <a:p>
            <a:r>
              <a:rPr lang="en-US" altLang="zh-CN" sz="2000" dirty="0"/>
              <a:t>First, it helps you, the author, to stay focused;</a:t>
            </a:r>
            <a:endParaRPr lang="en-US" altLang="zh-CN" sz="2000" dirty="0"/>
          </a:p>
          <a:p>
            <a:endParaRPr lang="en-US" altLang="zh-CN" sz="2000" dirty="0"/>
          </a:p>
          <a:p>
            <a:r>
              <a:rPr lang="en-US" altLang="zh-CN" sz="2000" dirty="0"/>
              <a:t>Second, a clearly stated topic and controlling idea will give readers the tools they need to clearly understand what you have to say.</a:t>
            </a:r>
            <a:endParaRPr lang="en-US" altLang="zh-CN" sz="2000" dirty="0"/>
          </a:p>
          <a:p>
            <a:pPr>
              <a:buNone/>
            </a:pPr>
            <a:endParaRPr lang="en-US" altLang="zh-CN" sz="2000" dirty="0"/>
          </a:p>
          <a:p>
            <a:pPr>
              <a:buNone/>
            </a:pPr>
            <a:r>
              <a:rPr lang="en-US" altLang="zh-CN" sz="2000" dirty="0"/>
              <a:t>    Remember that topic sentences set the tone for the paragraph and should relate back to the thesis or the main idea of the paper.</a:t>
            </a:r>
            <a:endParaRPr lang="en-US" altLang="zh-CN" sz="20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凸显">
  <a:themeElements>
    <a:clrScheme name="复合">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凸显">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凸显">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0</TotalTime>
  <Words>11386</Words>
  <Application>WPS 文字</Application>
  <PresentationFormat>On-screen Show (4:3)</PresentationFormat>
  <Paragraphs>286</Paragraphs>
  <Slides>34</Slides>
  <Notes>7</Notes>
  <HiddenSlides>4</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34</vt:i4>
      </vt:variant>
    </vt:vector>
  </HeadingPairs>
  <TitlesOfParts>
    <vt:vector size="56" baseType="lpstr">
      <vt:lpstr>Arial</vt:lpstr>
      <vt:lpstr>方正书宋_GBK</vt:lpstr>
      <vt:lpstr>Wingdings</vt:lpstr>
      <vt:lpstr>Wingdings</vt:lpstr>
      <vt:lpstr>Wingdings 2</vt:lpstr>
      <vt:lpstr>Times New Roman</vt:lpstr>
      <vt:lpstr>宋体</vt:lpstr>
      <vt:lpstr>Century Schoolbook</vt:lpstr>
      <vt:lpstr>苹方-简</vt:lpstr>
      <vt:lpstr>微软雅黑</vt:lpstr>
      <vt:lpstr>汉仪旗黑KW</vt:lpstr>
      <vt:lpstr>宋体</vt:lpstr>
      <vt:lpstr>Arial Unicode MS</vt:lpstr>
      <vt:lpstr>华文楷体</vt:lpstr>
      <vt:lpstr>汉仪书宋二KW</vt:lpstr>
      <vt:lpstr>Calibri</vt:lpstr>
      <vt:lpstr>Helvetica Neue</vt:lpstr>
      <vt:lpstr>等线</vt:lpstr>
      <vt:lpstr>汉仪中等线KW</vt:lpstr>
      <vt:lpstr>MT Extra</vt:lpstr>
      <vt:lpstr>Webdings</vt:lpstr>
      <vt:lpstr>凸显</vt:lpstr>
      <vt:lpstr>Paragraph Structure, unity and coherence</vt:lpstr>
      <vt:lpstr>Goals</vt:lpstr>
      <vt:lpstr>Agenda</vt:lpstr>
      <vt:lpstr>paragraph</vt:lpstr>
      <vt:lpstr>paragraph</vt:lpstr>
      <vt:lpstr>paragraph</vt:lpstr>
      <vt:lpstr>paragraph</vt:lpstr>
      <vt:lpstr>Here are some examples:</vt:lpstr>
      <vt:lpstr>Why is a topic sentence important?</vt:lpstr>
      <vt:lpstr>How to compose a good topic sentence</vt:lpstr>
      <vt:lpstr>unity</vt:lpstr>
      <vt:lpstr>unity</vt:lpstr>
      <vt:lpstr>unity</vt:lpstr>
      <vt:lpstr>unity</vt:lpstr>
      <vt:lpstr>coherence</vt:lpstr>
      <vt:lpstr>key ways to create coherence in a paragraph</vt:lpstr>
      <vt:lpstr>key ways to create coherence in a paragraph</vt:lpstr>
      <vt:lpstr>Typical Transition signals</vt:lpstr>
      <vt:lpstr>Typical Transition signals</vt:lpstr>
      <vt:lpstr>key ways to create coherence in a paragraph</vt:lpstr>
      <vt:lpstr>key ways to create coherence in a paragraph</vt:lpstr>
      <vt:lpstr>key ways to create coherence in a paragraph</vt:lpstr>
      <vt:lpstr>Model paragraph</vt:lpstr>
      <vt:lpstr>PowerPoint 演示文稿</vt:lpstr>
      <vt:lpstr>PowerPoint 演示文稿</vt:lpstr>
      <vt:lpstr>PowerPoint 演示文稿</vt:lpstr>
      <vt:lpstr>abstract of a journal paper</vt:lpstr>
      <vt:lpstr>PowerPoint 演示文稿</vt:lpstr>
      <vt:lpstr>PowerPoint 演示文稿</vt:lpstr>
      <vt:lpstr>Typical Transition signals</vt:lpstr>
      <vt:lpstr>Typical Transition signals continued</vt:lpstr>
      <vt:lpstr>Unity Checklist</vt:lpstr>
      <vt:lpstr>PEER REVIEW</vt:lpstr>
      <vt:lpstr>Homework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Echo Ke</dc:creator>
  <cp:lastModifiedBy>guyue</cp:lastModifiedBy>
  <cp:revision>166</cp:revision>
  <dcterms:created xsi:type="dcterms:W3CDTF">2019-10-08T06:44:40Z</dcterms:created>
  <dcterms:modified xsi:type="dcterms:W3CDTF">2019-10-08T06:44:40Z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2052-1.0.1.1354</vt:lpwstr>
  </property>
</Properties>
</file>