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5" r:id="rId5"/>
    <p:sldId id="259" r:id="rId6"/>
    <p:sldId id="260" r:id="rId7"/>
    <p:sldId id="261" r:id="rId8"/>
    <p:sldId id="262" r:id="rId9"/>
    <p:sldId id="263" r:id="rId10"/>
    <p:sldId id="293" r:id="rId11"/>
    <p:sldId id="294" r:id="rId12"/>
    <p:sldId id="295" r:id="rId13"/>
    <p:sldId id="296" r:id="rId14"/>
    <p:sldId id="266" r:id="rId15"/>
    <p:sldId id="264" r:id="rId16"/>
    <p:sldId id="268" r:id="rId17"/>
    <p:sldId id="267" r:id="rId18"/>
    <p:sldId id="297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80" r:id="rId30"/>
    <p:sldId id="281" r:id="rId31"/>
    <p:sldId id="282" r:id="rId32"/>
    <p:sldId id="283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522" y="72"/>
      </p:cViewPr>
      <p:guideLst>
        <p:guide orient="horz" pos="2160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9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90204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9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9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90204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9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825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9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9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9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Types of Sentences I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Week 6</a:t>
            </a:r>
            <a:endParaRPr lang="en-US" altLang="zh-CN" dirty="0"/>
          </a:p>
          <a:p>
            <a:r>
              <a:rPr lang="en-US" altLang="zh-CN" dirty="0"/>
              <a:t>By Mao </a:t>
            </a:r>
            <a:r>
              <a:rPr lang="en-US" altLang="zh-CN" dirty="0" err="1"/>
              <a:t>Chengting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AutoNum type="arabicPeriod"/>
            </a:pPr>
            <a:r>
              <a:rPr lang="en-US" altLang="zh-CN" dirty="0"/>
              <a:t>My father never attended the military parades in the city</a:t>
            </a:r>
            <a:r>
              <a:rPr lang="en-US" altLang="zh-CN" b="1" dirty="0"/>
              <a:t>, for </a:t>
            </a:r>
            <a:r>
              <a:rPr lang="en-US" altLang="zh-CN" dirty="0"/>
              <a:t>he hated war. 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/>
              <a:t>All the candidate claim to understand Europeans</a:t>
            </a:r>
            <a:r>
              <a:rPr lang="en-US" altLang="zh-CN" b="1" dirty="0"/>
              <a:t>, but/yet </a:t>
            </a:r>
            <a:r>
              <a:rPr lang="en-US" altLang="zh-CN" dirty="0"/>
              <a:t>none has ever lived in Europe. 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/>
              <a:t>Many of the settlers had never farmed before</a:t>
            </a:r>
            <a:r>
              <a:rPr lang="en-US" altLang="zh-CN" b="1" dirty="0"/>
              <a:t>, nor </a:t>
            </a:r>
            <a:r>
              <a:rPr lang="en-US" altLang="zh-CN" dirty="0"/>
              <a:t>were they ready for the brutal winters. 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/>
              <a:t>Burning fossil fuels causes holes in the ozone layer</a:t>
            </a:r>
            <a:r>
              <a:rPr lang="en-US" altLang="zh-CN" b="1" dirty="0"/>
              <a:t>, so </a:t>
            </a:r>
            <a:r>
              <a:rPr lang="en-US" altLang="zh-CN" dirty="0"/>
              <a:t>we need to develop other sources of energy. 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/>
              <a:t>Every country should take action to use alternative energy</a:t>
            </a:r>
            <a:r>
              <a:rPr lang="en-US" altLang="zh-CN" b="1" dirty="0"/>
              <a:t>, or </a:t>
            </a:r>
            <a:r>
              <a:rPr lang="en-US" altLang="zh-CN" dirty="0"/>
              <a:t>the future generations will suffer the consequences.</a:t>
            </a:r>
            <a:endParaRPr lang="en-US" altLang="zh-CN" dirty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687416"/>
          </a:xfrm>
        </p:spPr>
        <p:txBody>
          <a:bodyPr>
            <a:normAutofit fontScale="92500"/>
          </a:bodyPr>
          <a:lstStyle/>
          <a:p>
            <a:pPr marL="457200" indent="-457200">
              <a:buAutoNum type="arabicPeriod"/>
            </a:pPr>
            <a:r>
              <a:rPr lang="en-US" altLang="zh-CN" dirty="0"/>
              <a:t>The planned negotiations will mainly cover issues that have not been resolved for example whether the US will lift tariff on Chinese products. </a:t>
            </a:r>
            <a:endParaRPr lang="en-US" altLang="zh-CN" dirty="0"/>
          </a:p>
          <a:p>
            <a:pPr marL="457200" indent="-457200">
              <a:buFont typeface="Arial" panose="020B0604020202090204" pitchFamily="34" charset="0"/>
              <a:buAutoNum type="arabicPeriod"/>
            </a:pPr>
            <a:r>
              <a:rPr lang="en-US" altLang="zh-CN" dirty="0"/>
              <a:t>ICT is reaching out to help people in the poorest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for example fruit farmers in the remote countryside can receive weather reports that tell them whether to make precautions. 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/>
              <a:t>In addition, when the farmers have the ripe fruit ready for sale they can find out the current market prices for that particular kind so that they can set an advantageous price.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/>
              <a:t>The worldwide reach of the Internet is also providing employment opportunities in developing countries and as greater numbers of people learn the technology these opportunities will expand. </a:t>
            </a:r>
            <a:endParaRPr lang="en-US" altLang="zh-CN" dirty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687416"/>
          </a:xfrm>
        </p:spPr>
        <p:txBody>
          <a:bodyPr>
            <a:normAutofit fontScale="92500"/>
          </a:bodyPr>
          <a:lstStyle/>
          <a:p>
            <a:pPr marL="457200" indent="-457200">
              <a:buAutoNum type="arabicPeriod"/>
            </a:pPr>
            <a:r>
              <a:rPr lang="en-US" altLang="zh-CN" dirty="0"/>
              <a:t>The planned negotiations will mainly cover issues that have not been resolved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dirty="0"/>
              <a:t> for example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/>
              <a:t>whether the US will lift tariff on Chinese products. 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/>
              <a:t>ICT is reaching out to help people in the poorest</a:t>
            </a:r>
            <a:r>
              <a:rPr lang="en-US" altLang="zh-CN" dirty="0">
                <a:solidFill>
                  <a:srgbClr val="FF0000"/>
                </a:solidFill>
              </a:rPr>
              <a:t>; </a:t>
            </a:r>
            <a:r>
              <a:rPr lang="en-US" altLang="zh-CN" dirty="0"/>
              <a:t>for example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dirty="0"/>
              <a:t> fruit farmers in the remote countryside can receive weather reports that tell them whether to make precautions. 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/>
              <a:t>In addition, when the farmers have the ripe fruit ready for sale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dirty="0"/>
              <a:t> they can find out the current market prices for that particular kind so as to make better decisions.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/>
              <a:t>The worldwide Internet connectivity is also providing employment opportunities in developing countries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/>
              <a:t>and as greater numbers of people learn the technology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dirty="0"/>
              <a:t> these opportunities will expand. </a:t>
            </a:r>
            <a:endParaRPr lang="en-US" altLang="zh-CN" dirty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8382000" cy="16764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parallel structures &amp; sentence problems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085184"/>
            <a:ext cx="6781800" cy="1087016"/>
          </a:xfrm>
        </p:spPr>
        <p:txBody>
          <a:bodyPr/>
          <a:lstStyle/>
          <a:p>
            <a:r>
              <a:rPr lang="en-US" altLang="zh-CN" dirty="0"/>
              <a:t>Parallelism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762000" y="609600"/>
            <a:ext cx="3657600" cy="4331567"/>
          </a:xfrm>
        </p:spPr>
        <p:txBody>
          <a:bodyPr/>
          <a:lstStyle/>
          <a:p>
            <a:r>
              <a:rPr lang="en-US" altLang="zh-CN" dirty="0"/>
              <a:t>Taking courses for one’s major is as important as to take general courses.</a:t>
            </a:r>
            <a:endParaRPr lang="en-US" altLang="zh-CN" dirty="0"/>
          </a:p>
          <a:p>
            <a:r>
              <a:rPr lang="en-US" altLang="zh-CN" dirty="0"/>
              <a:t>Einstein is not only a genius in physics but also he is a musician.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3657600" cy="4331567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Taking</a:t>
            </a:r>
            <a:r>
              <a:rPr lang="en-US" altLang="zh-CN" dirty="0"/>
              <a:t> courses for one’s major is as important as </a:t>
            </a:r>
            <a:r>
              <a:rPr lang="en-US" altLang="zh-CN" dirty="0">
                <a:solidFill>
                  <a:srgbClr val="FF0000"/>
                </a:solidFill>
              </a:rPr>
              <a:t>taking</a:t>
            </a:r>
            <a:r>
              <a:rPr lang="en-US" altLang="zh-CN" dirty="0"/>
              <a:t> general courses.</a:t>
            </a:r>
            <a:endParaRPr lang="en-US" altLang="zh-CN" dirty="0"/>
          </a:p>
          <a:p>
            <a:r>
              <a:rPr lang="en-US" altLang="zh-CN" dirty="0"/>
              <a:t>Einstein is </a:t>
            </a:r>
            <a:r>
              <a:rPr lang="en-US" altLang="zh-CN" dirty="0">
                <a:solidFill>
                  <a:srgbClr val="FF0000"/>
                </a:solidFill>
              </a:rPr>
              <a:t>not only a genius</a:t>
            </a:r>
            <a:r>
              <a:rPr lang="en-US" altLang="zh-CN" dirty="0"/>
              <a:t> in physics </a:t>
            </a:r>
            <a:r>
              <a:rPr lang="en-US" altLang="zh-CN" dirty="0">
                <a:solidFill>
                  <a:srgbClr val="FF0000"/>
                </a:solidFill>
              </a:rPr>
              <a:t>but also a musician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8202488" cy="1600200"/>
          </a:xfrm>
        </p:spPr>
        <p:txBody>
          <a:bodyPr>
            <a:normAutofit fontScale="90000"/>
          </a:bodyPr>
          <a:lstStyle/>
          <a:p>
            <a:r>
              <a:rPr lang="en-US" dirty="0"/>
              <a:t>Parallelism with correlative (paired) conjunctions: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and, or, but</a:t>
            </a:r>
            <a:endParaRPr lang="en-US" dirty="0"/>
          </a:p>
          <a:p>
            <a:r>
              <a:rPr lang="en-US" dirty="0"/>
              <a:t>both…and…</a:t>
            </a:r>
            <a:endParaRPr lang="en-US" dirty="0"/>
          </a:p>
          <a:p>
            <a:r>
              <a:rPr lang="en-US" dirty="0"/>
              <a:t>either… or…</a:t>
            </a:r>
            <a:endParaRPr lang="en-US" dirty="0"/>
          </a:p>
          <a:p>
            <a:r>
              <a:rPr lang="en-US" dirty="0"/>
              <a:t>neither…nor…</a:t>
            </a:r>
            <a:endParaRPr lang="en-US" dirty="0"/>
          </a:p>
          <a:p>
            <a:r>
              <a:rPr lang="en-US" dirty="0"/>
              <a:t>not only…but also…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P1: Fragments  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zh-CN" dirty="0"/>
              <a:t>X: The teacher whom I respected the most in high school.</a:t>
            </a:r>
            <a:endParaRPr lang="en-US" altLang="zh-CN" dirty="0"/>
          </a:p>
          <a:p>
            <a:pPr marL="68580" indent="0">
              <a:buNone/>
            </a:pPr>
            <a:endParaRPr lang="en-US" altLang="zh-CN" dirty="0"/>
          </a:p>
          <a:p>
            <a:pPr marL="6858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V:</a:t>
            </a:r>
            <a:r>
              <a:rPr lang="en-US" altLang="zh-CN" dirty="0">
                <a:solidFill>
                  <a:srgbClr val="FF0000"/>
                </a:solidFill>
              </a:rPr>
              <a:t> The teacher </a:t>
            </a:r>
            <a:r>
              <a:rPr lang="en-US" altLang="zh-CN" dirty="0"/>
              <a:t>I respected the most in high school </a:t>
            </a:r>
            <a:r>
              <a:rPr lang="en-US" altLang="zh-CN" dirty="0">
                <a:solidFill>
                  <a:srgbClr val="FF0000"/>
                </a:solidFill>
              </a:rPr>
              <a:t>was Mr. Smith</a:t>
            </a:r>
            <a:r>
              <a:rPr lang="en-US" altLang="zh-CN" dirty="0"/>
              <a:t>.</a:t>
            </a:r>
            <a:endParaRPr lang="en-US" altLang="zh-CN" dirty="0"/>
          </a:p>
          <a:p>
            <a:pPr marL="68580" indent="0">
              <a:buNone/>
            </a:pPr>
            <a:endParaRPr lang="en-US" altLang="zh-CN" dirty="0"/>
          </a:p>
          <a:p>
            <a:pPr marL="6858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Hint: Always check subject-verb-(object).</a:t>
            </a:r>
            <a:endParaRPr lang="en-US" altLang="zh-CN" dirty="0">
              <a:solidFill>
                <a:srgbClr val="FF0000"/>
              </a:solidFill>
            </a:endParaRPr>
          </a:p>
          <a:p>
            <a:pPr marL="6858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725144"/>
            <a:ext cx="1809750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The common goal for mankind to live in peace and harmony. 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Second, the fact that summer in this area is much hotter than other places.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For example, many students join interest clubs to spend their spare time. 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Although people do believe that all men are created equal.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P2: Run-ons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zh-CN" dirty="0"/>
              <a:t>X  Getting married is easy staying married is another matter.</a:t>
            </a:r>
            <a:endParaRPr lang="en-US" altLang="zh-CN" dirty="0"/>
          </a:p>
          <a:p>
            <a:pPr marL="68580" indent="0">
              <a:buNone/>
            </a:pPr>
            <a:r>
              <a:rPr lang="en-US" altLang="zh-CN" dirty="0"/>
              <a:t>     Getting married is easy, staying married is another matter.</a:t>
            </a:r>
            <a:endParaRPr lang="en-US" altLang="zh-CN" dirty="0"/>
          </a:p>
          <a:p>
            <a:pPr marL="68580" indent="0">
              <a:buNone/>
            </a:pPr>
            <a:endParaRPr lang="en-US" altLang="zh-CN" dirty="0"/>
          </a:p>
          <a:p>
            <a:pPr marL="68580" indent="0">
              <a:buNone/>
            </a:pPr>
            <a:r>
              <a:rPr lang="en-US" altLang="zh-CN" dirty="0"/>
              <a:t>     Getting married is easy, but staying married is another matter.</a:t>
            </a:r>
            <a:endParaRPr lang="en-US" altLang="zh-CN" dirty="0"/>
          </a:p>
          <a:p>
            <a:pPr marL="68580" indent="0">
              <a:buNone/>
            </a:pPr>
            <a:r>
              <a:rPr lang="en-US" altLang="zh-CN" dirty="0"/>
              <a:t>     Getting married is easy; (however,) staying married is another matter.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509120"/>
            <a:ext cx="1656184" cy="16561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118360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X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2437243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3284983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P3: Choppy sentences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zh-CN" dirty="0"/>
              <a:t>X: Oliver left his homeland. Then he lived in a foster family. Then he got his documents. Then he traveled to Australia. And he lives there now.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V: </a:t>
            </a:r>
            <a:r>
              <a:rPr lang="en-US" altLang="zh-CN" dirty="0">
                <a:solidFill>
                  <a:srgbClr val="FF0000"/>
                </a:solidFill>
              </a:rPr>
              <a:t>After</a:t>
            </a:r>
            <a:r>
              <a:rPr lang="en-US" altLang="zh-CN" dirty="0"/>
              <a:t> Oliver left his homeland, he lived in a foster family for several months. </a:t>
            </a:r>
            <a:r>
              <a:rPr lang="en-US" altLang="zh-CN" dirty="0">
                <a:solidFill>
                  <a:srgbClr val="FF0000"/>
                </a:solidFill>
              </a:rPr>
              <a:t>As soon as </a:t>
            </a:r>
            <a:r>
              <a:rPr lang="en-US" altLang="zh-CN" dirty="0"/>
              <a:t>he got his documents, he traveled to Australia, </a:t>
            </a:r>
            <a:r>
              <a:rPr lang="en-US" altLang="zh-CN" dirty="0">
                <a:solidFill>
                  <a:srgbClr val="FF0000"/>
                </a:solidFill>
              </a:rPr>
              <a:t>where</a:t>
            </a:r>
            <a:r>
              <a:rPr lang="en-US" altLang="zh-CN" dirty="0"/>
              <a:t> he lives now.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789040"/>
            <a:ext cx="2191504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altLang="zh-CN" sz="3200" dirty="0"/>
              <a:t>Types of sentences</a:t>
            </a:r>
            <a:endParaRPr lang="en-US" altLang="zh-CN" sz="3200" dirty="0"/>
          </a:p>
          <a:p>
            <a:pPr marL="525780" indent="-457200">
              <a:buFont typeface="+mj-lt"/>
              <a:buAutoNum type="arabicPeriod"/>
            </a:pPr>
            <a:r>
              <a:rPr lang="en-US" altLang="zh-CN" sz="3200" dirty="0"/>
              <a:t>Parallel structures &amp; Sentence problems</a:t>
            </a:r>
            <a:endParaRPr lang="en-US" altLang="zh-CN" sz="3200" dirty="0"/>
          </a:p>
          <a:p>
            <a:pPr marL="525780" indent="-457200">
              <a:buFont typeface="+mj-lt"/>
              <a:buAutoNum type="arabicPeriod"/>
            </a:pPr>
            <a:r>
              <a:rPr lang="en-US" altLang="zh-CN" sz="3200" dirty="0"/>
              <a:t>Noun clauses</a:t>
            </a:r>
            <a:endParaRPr lang="en-US" altLang="zh-CN" sz="3200" dirty="0"/>
          </a:p>
          <a:p>
            <a:pPr marL="525780" indent="-457200">
              <a:buFont typeface="+mj-lt"/>
              <a:buAutoNum type="arabicPeriod"/>
            </a:pPr>
            <a:r>
              <a:rPr lang="en-US" altLang="zh-CN" sz="3200" dirty="0"/>
              <a:t>Common English mistakes by Chinese native speakers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P4: Stringy sentences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zh-CN" dirty="0"/>
              <a:t>X: Oliver left his homeland, </a:t>
            </a:r>
            <a:r>
              <a:rPr lang="en-US" altLang="zh-CN" u="sng" dirty="0"/>
              <a:t>and</a:t>
            </a:r>
            <a:r>
              <a:rPr lang="en-US" altLang="zh-CN" dirty="0"/>
              <a:t> he lived in a foster family for several months, </a:t>
            </a:r>
            <a:r>
              <a:rPr lang="en-US" altLang="zh-CN" u="sng" dirty="0"/>
              <a:t>but</a:t>
            </a:r>
            <a:r>
              <a:rPr lang="en-US" altLang="zh-CN" dirty="0"/>
              <a:t> finally he got his documents, so he traveled to Australia, </a:t>
            </a:r>
            <a:r>
              <a:rPr lang="en-US" altLang="zh-CN" u="sng" dirty="0"/>
              <a:t>and</a:t>
            </a:r>
            <a:r>
              <a:rPr lang="en-US" altLang="zh-CN" dirty="0"/>
              <a:t> he lives there now.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V: </a:t>
            </a:r>
            <a:r>
              <a:rPr lang="en-US" altLang="zh-CN" dirty="0">
                <a:solidFill>
                  <a:srgbClr val="FF0000"/>
                </a:solidFill>
              </a:rPr>
              <a:t>After</a:t>
            </a:r>
            <a:r>
              <a:rPr lang="en-US" altLang="zh-CN" dirty="0"/>
              <a:t> Oliver left his homeland, he lived in a foster family for several months. </a:t>
            </a:r>
            <a:r>
              <a:rPr lang="en-US" altLang="zh-CN" dirty="0">
                <a:solidFill>
                  <a:srgbClr val="FF0000"/>
                </a:solidFill>
              </a:rPr>
              <a:t>As soon as </a:t>
            </a:r>
            <a:r>
              <a:rPr lang="en-US" altLang="zh-CN" dirty="0"/>
              <a:t>he got his documents, he traveled to Australia, </a:t>
            </a:r>
            <a:r>
              <a:rPr lang="en-US" altLang="zh-CN" dirty="0">
                <a:solidFill>
                  <a:srgbClr val="FF0000"/>
                </a:solidFill>
              </a:rPr>
              <a:t>and</a:t>
            </a:r>
            <a:r>
              <a:rPr lang="en-US" altLang="zh-CN" dirty="0"/>
              <a:t> lives there now.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4740175"/>
            <a:ext cx="1944216" cy="1400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Noun clauses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Noun Clauses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zh-CN" dirty="0"/>
              <a:t>Types:</a:t>
            </a:r>
            <a:endParaRPr lang="en-US" altLang="zh-CN" dirty="0"/>
          </a:p>
          <a:p>
            <a:pPr marL="525780" indent="-457200">
              <a:buFont typeface="+mj-lt"/>
              <a:buAutoNum type="alphaLcParenR"/>
            </a:pPr>
            <a:r>
              <a:rPr lang="en-US" altLang="zh-CN" dirty="0"/>
              <a:t>That clauses</a:t>
            </a:r>
            <a:endParaRPr lang="en-US" altLang="zh-CN" dirty="0"/>
          </a:p>
          <a:p>
            <a:pPr marL="525780" indent="-457200">
              <a:buFont typeface="+mj-lt"/>
              <a:buAutoNum type="alphaLcParenR"/>
            </a:pPr>
            <a:r>
              <a:rPr lang="en-US" altLang="zh-CN" dirty="0"/>
              <a:t>Subjunctive noun clauses</a:t>
            </a:r>
            <a:endParaRPr lang="en-US" altLang="zh-CN" dirty="0"/>
          </a:p>
          <a:p>
            <a:pPr marL="525780" indent="-457200">
              <a:buFont typeface="+mj-lt"/>
              <a:buAutoNum type="alphaLcParenR"/>
            </a:pPr>
            <a:r>
              <a:rPr lang="en-US" altLang="zh-CN" dirty="0"/>
              <a:t>Question clauses</a:t>
            </a:r>
            <a:endParaRPr lang="en-US" altLang="zh-CN" dirty="0"/>
          </a:p>
          <a:p>
            <a:pPr marL="525780" indent="-457200">
              <a:buFont typeface="+mj-lt"/>
              <a:buAutoNum type="alphaLcParenR"/>
            </a:pPr>
            <a:r>
              <a:rPr lang="en-US" altLang="zh-CN" dirty="0"/>
              <a:t>If/whether clauses </a:t>
            </a:r>
            <a:endParaRPr lang="en-US" altLang="zh-CN" dirty="0"/>
          </a:p>
          <a:p>
            <a:pPr marL="68580" indent="0">
              <a:buNone/>
            </a:pPr>
            <a:endParaRPr lang="en-US" altLang="zh-CN" dirty="0"/>
          </a:p>
          <a:p>
            <a:pPr marL="68580" indent="0">
              <a:buNone/>
            </a:pPr>
            <a:r>
              <a:rPr lang="en-US" altLang="zh-CN" dirty="0"/>
              <a:t>What’s the function of noun/noun clause in a sentence?</a:t>
            </a:r>
            <a:endParaRPr lang="en-US" altLang="zh-CN" dirty="0"/>
          </a:p>
          <a:p>
            <a:r>
              <a:rPr lang="en-US" altLang="zh-CN" dirty="0"/>
              <a:t>To be the </a:t>
            </a:r>
            <a:r>
              <a:rPr lang="en-US" altLang="zh-CN" dirty="0">
                <a:solidFill>
                  <a:srgbClr val="FF0000"/>
                </a:solidFill>
              </a:rPr>
              <a:t>subject</a:t>
            </a:r>
            <a:r>
              <a:rPr lang="en-US" altLang="zh-CN" dirty="0"/>
              <a:t> or the </a:t>
            </a:r>
            <a:r>
              <a:rPr lang="en-US" altLang="zh-CN" dirty="0">
                <a:solidFill>
                  <a:srgbClr val="FF0000"/>
                </a:solidFill>
              </a:rPr>
              <a:t>object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That clauses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685800"/>
            <a:ext cx="7770440" cy="3886200"/>
          </a:xfrm>
        </p:spPr>
        <p:txBody>
          <a:bodyPr/>
          <a:lstStyle/>
          <a:p>
            <a:r>
              <a:rPr lang="en-US" altLang="zh-CN" dirty="0"/>
              <a:t>Formed from </a:t>
            </a:r>
            <a:r>
              <a:rPr lang="en-US" altLang="zh-CN" dirty="0">
                <a:solidFill>
                  <a:srgbClr val="FF0000"/>
                </a:solidFill>
              </a:rPr>
              <a:t>statements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Introduced by subordinator </a:t>
            </a:r>
            <a:r>
              <a:rPr lang="en-US" altLang="zh-CN" i="1" dirty="0">
                <a:solidFill>
                  <a:srgbClr val="FF0000"/>
                </a:solidFill>
              </a:rPr>
              <a:t>that</a:t>
            </a:r>
            <a:endParaRPr lang="en-US" altLang="zh-CN" i="1" dirty="0">
              <a:solidFill>
                <a:srgbClr val="FF0000"/>
              </a:solidFill>
            </a:endParaRPr>
          </a:p>
          <a:p>
            <a:r>
              <a:rPr lang="en-US" altLang="zh-CN" i="1" dirty="0">
                <a:solidFill>
                  <a:srgbClr val="FF0000"/>
                </a:solidFill>
              </a:rPr>
              <a:t>That</a:t>
            </a:r>
            <a:r>
              <a:rPr lang="en-US" altLang="zh-CN" dirty="0"/>
              <a:t> can be omitted if the noun clause serves as the object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e.g.: The prize-winning writer and his wife told the press (that) they were enjoying their visit.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e.g.: That his book is a critical success is beyond doubt. </a:t>
            </a:r>
            <a:endParaRPr lang="en-US" altLang="zh-CN" dirty="0"/>
          </a:p>
        </p:txBody>
      </p:sp>
      <p:sp>
        <p:nvSpPr>
          <p:cNvPr id="4" name="圆角矩形标注 3"/>
          <p:cNvSpPr/>
          <p:nvPr/>
        </p:nvSpPr>
        <p:spPr>
          <a:xfrm>
            <a:off x="7380312" y="1520788"/>
            <a:ext cx="864096" cy="504056"/>
          </a:xfrm>
          <a:prstGeom prst="wedgeRoundRectCallout">
            <a:avLst>
              <a:gd name="adj1" fmla="val -19392"/>
              <a:gd name="adj2" fmla="val 711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宾语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54416" cy="1600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 Subjunctive noun clauses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Verb in base form</a:t>
            </a:r>
            <a:endParaRPr lang="en-US" altLang="zh-CN" dirty="0"/>
          </a:p>
          <a:p>
            <a:r>
              <a:rPr lang="en-US" altLang="zh-CN" dirty="0"/>
              <a:t>Occur after verbs and adjectives of urgency, advisability, necessity, and desirability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e.g.: The president of the University </a:t>
            </a:r>
            <a:r>
              <a:rPr lang="en-US" altLang="zh-CN" dirty="0">
                <a:solidFill>
                  <a:srgbClr val="FF0000"/>
                </a:solidFill>
              </a:rPr>
              <a:t>demanded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that </a:t>
            </a:r>
            <a:r>
              <a:rPr lang="en-US" altLang="zh-CN" dirty="0">
                <a:solidFill>
                  <a:schemeClr val="tx1"/>
                </a:solidFill>
              </a:rPr>
              <a:t>whoever fails more than 3 courses </a:t>
            </a:r>
            <a:r>
              <a:rPr lang="en-US" altLang="zh-CN" dirty="0">
                <a:solidFill>
                  <a:srgbClr val="FF0000"/>
                </a:solidFill>
              </a:rPr>
              <a:t>be</a:t>
            </a:r>
            <a:r>
              <a:rPr lang="en-US" altLang="zh-CN" dirty="0">
                <a:solidFill>
                  <a:schemeClr val="tx1"/>
                </a:solidFill>
              </a:rPr>
              <a:t> expelled. 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Question clauses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27376"/>
          </a:xfrm>
        </p:spPr>
        <p:txBody>
          <a:bodyPr/>
          <a:lstStyle/>
          <a:p>
            <a:r>
              <a:rPr lang="en-US" altLang="zh-CN" dirty="0"/>
              <a:t>Formed with </a:t>
            </a:r>
            <a:r>
              <a:rPr lang="en-US" altLang="zh-CN" dirty="0" err="1"/>
              <a:t>wh</a:t>
            </a:r>
            <a:r>
              <a:rPr lang="en-US" altLang="zh-CN" dirty="0"/>
              <a:t>- question;</a:t>
            </a:r>
            <a:endParaRPr lang="en-US" altLang="zh-CN" dirty="0"/>
          </a:p>
          <a:p>
            <a:r>
              <a:rPr lang="en-US" altLang="zh-CN" dirty="0"/>
              <a:t>Use subject-verb statement word order</a:t>
            </a:r>
            <a:endParaRPr lang="en-US" altLang="zh-CN" dirty="0"/>
          </a:p>
          <a:p>
            <a:r>
              <a:rPr lang="en-US" altLang="zh-CN" dirty="0"/>
              <a:t>“Do”, “does”, “did” disappear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e.g.: The police do not know who committed the robbery.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     The police do not know when the robbery happened.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X:    The police do not know when did the robbery happen.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e.g.: What is your name? </a:t>
            </a:r>
            <a:r>
              <a:rPr lang="en-US" altLang="zh-CN" dirty="0">
                <a:sym typeface="Wingdings" panose="05000000000000000000" pitchFamily="2" charset="2"/>
              </a:rPr>
              <a:t> He asks what your name is.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229200"/>
            <a:ext cx="6781800" cy="943000"/>
          </a:xfrm>
        </p:spPr>
        <p:txBody>
          <a:bodyPr/>
          <a:lstStyle/>
          <a:p>
            <a:r>
              <a:rPr lang="en-US" altLang="zh-CN" dirty="0"/>
              <a:t>4. If/whether clauses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99384"/>
          </a:xfrm>
        </p:spPr>
        <p:txBody>
          <a:bodyPr/>
          <a:lstStyle/>
          <a:p>
            <a:r>
              <a:rPr lang="en-US" altLang="zh-CN" dirty="0"/>
              <a:t>Formed from yes/no questions</a:t>
            </a:r>
            <a:endParaRPr lang="en-US" altLang="zh-CN" dirty="0"/>
          </a:p>
          <a:p>
            <a:r>
              <a:rPr lang="en-US" altLang="zh-CN" dirty="0"/>
              <a:t>Introduces by subordinator if or whether; whether is more formal than if;</a:t>
            </a:r>
            <a:endParaRPr lang="en-US" altLang="zh-CN" dirty="0"/>
          </a:p>
          <a:p>
            <a:r>
              <a:rPr lang="en-US" altLang="zh-CN" dirty="0"/>
              <a:t>Use subject-verb statement word order</a:t>
            </a:r>
            <a:endParaRPr lang="en-US" altLang="zh-CN" dirty="0"/>
          </a:p>
          <a:p>
            <a:r>
              <a:rPr lang="en-US" altLang="zh-CN" dirty="0"/>
              <a:t>“Do, does, did” disappear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e.g.: The question is whether foreign companies understand the local business environment </a:t>
            </a:r>
            <a:r>
              <a:rPr lang="en-US" altLang="zh-CN" dirty="0">
                <a:solidFill>
                  <a:srgbClr val="FF0000"/>
                </a:solidFill>
              </a:rPr>
              <a:t>(or not)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e.g.: </a:t>
            </a:r>
            <a:r>
              <a:rPr lang="en-US" altLang="zh-CN" dirty="0"/>
              <a:t>No one knows if the experiment will succeed </a:t>
            </a:r>
            <a:r>
              <a:rPr lang="en-US" altLang="zh-CN" dirty="0">
                <a:solidFill>
                  <a:srgbClr val="FF0000"/>
                </a:solidFill>
              </a:rPr>
              <a:t>(or not) 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276600"/>
            <a:ext cx="8676456" cy="16764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Common English Mistakes Made by Native Chinese Speakers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6101" y="4941168"/>
            <a:ext cx="7920880" cy="1143000"/>
          </a:xfrm>
        </p:spPr>
        <p:txBody>
          <a:bodyPr>
            <a:normAutofit/>
          </a:bodyPr>
          <a:lstStyle/>
          <a:p>
            <a:r>
              <a:rPr lang="en-US" dirty="0"/>
              <a:t>According to research…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3717032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http://www.pgbovine.net/chinese-english-mistakes.htm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7" t="26114" r="786" b="3447"/>
          <a:stretch>
            <a:fillRect/>
          </a:stretch>
        </p:blipFill>
        <p:spPr bwMode="auto">
          <a:xfrm>
            <a:off x="618808" y="692696"/>
            <a:ext cx="7755466" cy="275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mistakes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GENDER CONFUSION</a:t>
            </a:r>
            <a:endParaRPr lang="en-US" dirty="0"/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SINGULAR/PLURAL NOUN CONFUSION</a:t>
            </a:r>
            <a:endParaRPr lang="en-US" dirty="0"/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SUBJECT-VERB AGREEMENT CONFUSION</a:t>
            </a:r>
            <a:endParaRPr lang="en-US" dirty="0"/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VERB TENSE CONFUSION</a:t>
            </a:r>
            <a:endParaRPr lang="en-US" dirty="0"/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OMITTING OR INSERTING ARTICLES</a:t>
            </a:r>
            <a:endParaRPr lang="en-US" dirty="0"/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CONFUSING PREPOSITIONS</a:t>
            </a:r>
            <a:endParaRPr lang="en-US" dirty="0"/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MIXING UP FIRST AND LAST NAMES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Types of sentences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8202488" cy="16002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 of multiple mistakes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685800"/>
            <a:ext cx="8202488" cy="3886200"/>
          </a:xfrm>
        </p:spPr>
        <p:txBody>
          <a:bodyPr>
            <a:normAutofit lnSpcReduction="20000"/>
          </a:bodyPr>
          <a:lstStyle/>
          <a:p>
            <a:r>
              <a:rPr lang="en-US" sz="2800" dirty="0"/>
              <a:t>"Yesterday I go to market to buy three duck."</a:t>
            </a:r>
            <a:endParaRPr lang="en-US" sz="2800" dirty="0"/>
          </a:p>
          <a:p>
            <a:r>
              <a:rPr lang="en-US" sz="2800" dirty="0"/>
              <a:t>"Mary like to eat meat; he definitely not vegetarian."</a:t>
            </a:r>
            <a:endParaRPr lang="en-US" sz="2800" dirty="0"/>
          </a:p>
          <a:p>
            <a:r>
              <a:rPr lang="en-US" sz="2800" dirty="0"/>
              <a:t>"He like to go to mall to shop for the clothing."</a:t>
            </a:r>
            <a:endParaRPr lang="en-US" sz="2800" dirty="0"/>
          </a:p>
          <a:p>
            <a:r>
              <a:rPr lang="en-US" sz="2800" dirty="0"/>
              <a:t>"Last week he get</a:t>
            </a:r>
            <a:r>
              <a:rPr lang="en-US" sz="2800" dirty="0"/>
              <a:t> good job at big city."</a:t>
            </a:r>
            <a:endParaRPr lang="en-US" sz="2800" dirty="0"/>
          </a:p>
          <a:p>
            <a:r>
              <a:rPr lang="en-US" sz="2800" dirty="0">
                <a:sym typeface="+mn-ea"/>
              </a:rPr>
              <a:t>Yesterday I </a:t>
            </a:r>
            <a:r>
              <a:rPr lang="en-US" sz="2800" dirty="0">
                <a:solidFill>
                  <a:schemeClr val="accent1"/>
                </a:solidFill>
                <a:sym typeface="+mn-ea"/>
              </a:rPr>
              <a:t>went</a:t>
            </a:r>
            <a:r>
              <a:rPr lang="en-US" sz="2800" dirty="0">
                <a:sym typeface="+mn-ea"/>
              </a:rPr>
              <a:t> to </a:t>
            </a:r>
            <a:r>
              <a:rPr lang="en-US" sz="2800" dirty="0">
                <a:solidFill>
                  <a:schemeClr val="accent1"/>
                </a:solidFill>
                <a:sym typeface="+mn-ea"/>
              </a:rPr>
              <a:t>a</a:t>
            </a:r>
            <a:r>
              <a:rPr lang="en-US" sz="2800" dirty="0">
                <a:sym typeface="+mn-ea"/>
              </a:rPr>
              <a:t> market to buy three ducks</a:t>
            </a:r>
            <a:endParaRPr lang="en-US" sz="2800" dirty="0">
              <a:sym typeface="+mn-ea"/>
            </a:endParaRPr>
          </a:p>
          <a:p>
            <a:r>
              <a:rPr lang="en-US" sz="2800" dirty="0">
                <a:sym typeface="+mn-ea"/>
              </a:rPr>
              <a:t>Mary like</a:t>
            </a:r>
            <a:r>
              <a:rPr lang="en-US" sz="2800" dirty="0">
                <a:solidFill>
                  <a:schemeClr val="accent1"/>
                </a:solidFill>
                <a:sym typeface="+mn-ea"/>
              </a:rPr>
              <a:t>s</a:t>
            </a:r>
            <a:r>
              <a:rPr lang="en-US" sz="2800" dirty="0">
                <a:sym typeface="+mn-ea"/>
              </a:rPr>
              <a:t> to eat meat, </a:t>
            </a:r>
            <a:r>
              <a:rPr lang="en-US" sz="2800" dirty="0">
                <a:solidFill>
                  <a:schemeClr val="accent1"/>
                </a:solidFill>
                <a:sym typeface="+mn-ea"/>
              </a:rPr>
              <a:t>so </a:t>
            </a:r>
            <a:r>
              <a:rPr lang="en-US" sz="2800" dirty="0">
                <a:solidFill>
                  <a:schemeClr val="accent1"/>
                </a:solidFill>
                <a:sym typeface="+mn-ea"/>
              </a:rPr>
              <a:t>she </a:t>
            </a:r>
            <a:r>
              <a:rPr lang="en-US" sz="2800" dirty="0">
                <a:sym typeface="+mn-ea"/>
              </a:rPr>
              <a:t>definitely is not a vegetarian.</a:t>
            </a:r>
            <a:endParaRPr lang="en-US" sz="2800" dirty="0">
              <a:sym typeface="+mn-ea"/>
            </a:endParaRPr>
          </a:p>
          <a:p>
            <a:r>
              <a:rPr lang="en-US" sz="2800" dirty="0">
                <a:sym typeface="+mn-ea"/>
              </a:rPr>
              <a:t>He like</a:t>
            </a:r>
            <a:r>
              <a:rPr lang="en-US" sz="2800" dirty="0">
                <a:solidFill>
                  <a:schemeClr val="accent1"/>
                </a:solidFill>
                <a:sym typeface="+mn-ea"/>
              </a:rPr>
              <a:t>s </a:t>
            </a:r>
            <a:r>
              <a:rPr lang="en-US" sz="2800" dirty="0">
                <a:sym typeface="+mn-ea"/>
              </a:rPr>
              <a:t>to go to </a:t>
            </a:r>
            <a:r>
              <a:rPr lang="en-US" sz="2800" dirty="0">
                <a:solidFill>
                  <a:schemeClr val="accent1"/>
                </a:solidFill>
                <a:sym typeface="+mn-ea"/>
              </a:rPr>
              <a:t>a</a:t>
            </a:r>
            <a:r>
              <a:rPr lang="en-US" sz="2800" dirty="0">
                <a:sym typeface="+mn-ea"/>
              </a:rPr>
              <a:t> mall to shop for (</a:t>
            </a:r>
            <a:r>
              <a:rPr lang="zh-CN" altLang="en-US" sz="2800" dirty="0">
                <a:solidFill>
                  <a:schemeClr val="accent1"/>
                </a:solidFill>
                <a:sym typeface="+mn-ea"/>
              </a:rPr>
              <a:t>无</a:t>
            </a:r>
            <a:r>
              <a:rPr lang="en-US" altLang="zh-CN" sz="2800" dirty="0">
                <a:solidFill>
                  <a:schemeClr val="accent1"/>
                </a:solidFill>
                <a:sym typeface="+mn-ea"/>
              </a:rPr>
              <a:t>the</a:t>
            </a:r>
            <a:r>
              <a:rPr lang="en-US" sz="2800" dirty="0">
                <a:sym typeface="+mn-ea"/>
              </a:rPr>
              <a:t>)clothing.</a:t>
            </a:r>
            <a:endParaRPr lang="en-US" sz="2800" dirty="0">
              <a:sym typeface="+mn-ea"/>
            </a:endParaRPr>
          </a:p>
          <a:p>
            <a:r>
              <a:rPr lang="en-US" sz="2800" dirty="0">
                <a:sym typeface="+mn-ea"/>
              </a:rPr>
              <a:t>Last week he </a:t>
            </a:r>
            <a:r>
              <a:rPr lang="en-US" sz="2800" dirty="0">
                <a:solidFill>
                  <a:schemeClr val="accent1"/>
                </a:solidFill>
                <a:sym typeface="+mn-ea"/>
              </a:rPr>
              <a:t>got a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2800" dirty="0">
                <a:sym typeface="+mn-ea"/>
              </a:rPr>
              <a:t>good job </a:t>
            </a:r>
            <a:r>
              <a:rPr lang="en-US" sz="2800" dirty="0">
                <a:solidFill>
                  <a:schemeClr val="accent1"/>
                </a:solidFill>
                <a:sym typeface="+mn-ea"/>
              </a:rPr>
              <a:t>in a </a:t>
            </a:r>
            <a:r>
              <a:rPr lang="en-US" sz="2800" dirty="0">
                <a:sym typeface="+mn-ea"/>
              </a:rPr>
              <a:t>big city</a:t>
            </a:r>
            <a:endParaRPr lang="en-US" sz="2800" dirty="0">
              <a:sym typeface="+mn-ea"/>
            </a:endParaRPr>
          </a:p>
          <a:p>
            <a:endParaRPr lang="en-US" sz="2800" dirty="0"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5780" indent="-457200">
              <a:buFont typeface="+mj-lt"/>
              <a:buAutoNum type="arabicPeriod"/>
            </a:pPr>
            <a:r>
              <a:rPr lang="en-US" sz="2800" dirty="0"/>
              <a:t>Types of sentences: </a:t>
            </a:r>
            <a:r>
              <a:rPr lang="en-US" sz="2800" dirty="0">
                <a:solidFill>
                  <a:srgbClr val="FF0000"/>
                </a:solidFill>
              </a:rPr>
              <a:t>Balance!</a:t>
            </a:r>
            <a:endParaRPr lang="en-US" sz="2800" dirty="0">
              <a:solidFill>
                <a:srgbClr val="FF0000"/>
              </a:solidFill>
            </a:endParaRPr>
          </a:p>
          <a:p>
            <a:pPr marL="525780" indent="-457200">
              <a:buFont typeface="+mj-lt"/>
              <a:buAutoNum type="arabicPeriod"/>
            </a:pPr>
            <a:r>
              <a:rPr lang="en-US" sz="2800" dirty="0"/>
              <a:t>Using </a:t>
            </a:r>
            <a:r>
              <a:rPr lang="en-US" sz="2800" dirty="0">
                <a:solidFill>
                  <a:schemeClr val="tx1"/>
                </a:solidFill>
              </a:rPr>
              <a:t>parallel </a:t>
            </a:r>
            <a:r>
              <a:rPr lang="en-US" sz="2800" dirty="0"/>
              <a:t>structures and fixing sentence problems: </a:t>
            </a:r>
            <a:r>
              <a:rPr lang="en-US" sz="2800" dirty="0">
                <a:solidFill>
                  <a:srgbClr val="FF0000"/>
                </a:solidFill>
              </a:rPr>
              <a:t>Parallelism!</a:t>
            </a:r>
            <a:endParaRPr lang="en-US" sz="2800" dirty="0">
              <a:solidFill>
                <a:srgbClr val="FF0000"/>
              </a:solidFill>
            </a:endParaRPr>
          </a:p>
          <a:p>
            <a:pPr marL="525780" indent="-457200">
              <a:buFont typeface="+mj-lt"/>
              <a:buAutoNum type="arabicPeriod"/>
            </a:pPr>
            <a:r>
              <a:rPr lang="en-US" sz="2800" dirty="0"/>
              <a:t>Noun clauses: </a:t>
            </a:r>
            <a:r>
              <a:rPr lang="en-US" sz="2800" dirty="0">
                <a:solidFill>
                  <a:srgbClr val="FF0000"/>
                </a:solidFill>
              </a:rPr>
              <a:t>Editing!</a:t>
            </a:r>
            <a:endParaRPr lang="en-US" sz="2800" dirty="0">
              <a:solidFill>
                <a:srgbClr val="FF0000"/>
              </a:solidFill>
            </a:endParaRPr>
          </a:p>
          <a:p>
            <a:pPr marL="525780" indent="-4572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Common English mistakes made by native Chinese speakers: </a:t>
            </a:r>
            <a:r>
              <a:rPr lang="en-US" sz="2800" dirty="0">
                <a:solidFill>
                  <a:srgbClr val="FF0000"/>
                </a:solidFill>
              </a:rPr>
              <a:t>Keep editing!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229200"/>
            <a:ext cx="9138592" cy="943000"/>
          </a:xfrm>
        </p:spPr>
        <p:txBody>
          <a:bodyPr>
            <a:normAutofit/>
          </a:bodyPr>
          <a:lstStyle/>
          <a:p>
            <a:r>
              <a:rPr lang="en-US" altLang="zh-CN" dirty="0"/>
              <a:t>Types of sentences-Clauses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Independent clause (sentence)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Academic integrity is important.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sun rose.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Stanley broke the university rule.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Dependent clause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4031304" cy="30480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Because</a:t>
            </a:r>
            <a:r>
              <a:rPr lang="en-US" altLang="zh-CN" dirty="0"/>
              <a:t> academic integrity is important, …</a:t>
            </a:r>
            <a:endParaRPr lang="en-US" altLang="zh-CN" dirty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When</a:t>
            </a:r>
            <a:r>
              <a:rPr lang="en-US" altLang="zh-CN" dirty="0"/>
              <a:t> the sun rose, …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Since</a:t>
            </a:r>
            <a:r>
              <a:rPr lang="en-US" altLang="zh-CN" dirty="0"/>
              <a:t> Stanley broke the university rule, …</a:t>
            </a:r>
            <a:endParaRPr lang="zh-CN" altLang="en-US" dirty="0"/>
          </a:p>
        </p:txBody>
      </p:sp>
      <p:sp>
        <p:nvSpPr>
          <p:cNvPr id="8" name="圆角矩形标注 7"/>
          <p:cNvSpPr/>
          <p:nvPr/>
        </p:nvSpPr>
        <p:spPr>
          <a:xfrm>
            <a:off x="4860604" y="4537968"/>
            <a:ext cx="3600400" cy="720080"/>
          </a:xfrm>
          <a:prstGeom prst="wedgeRoundRectCallout">
            <a:avLst>
              <a:gd name="adj1" fmla="val -36365"/>
              <a:gd name="adj2" fmla="val -977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Subordinators: </a:t>
            </a:r>
            <a:r>
              <a:rPr lang="zh-CN" altLang="en-US" dirty="0"/>
              <a:t>主从连词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Kinds of Sentences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5780" indent="-457200">
              <a:buFont typeface="+mj-lt"/>
              <a:buAutoNum type="alphaLcParenR"/>
            </a:pPr>
            <a:r>
              <a:rPr lang="en-US" altLang="zh-CN" dirty="0"/>
              <a:t>Simple sentence</a:t>
            </a:r>
            <a:endParaRPr lang="en-US" altLang="zh-CN" dirty="0"/>
          </a:p>
          <a:p>
            <a:pPr marL="525780" indent="-457200">
              <a:buFont typeface="+mj-lt"/>
              <a:buAutoNum type="alphaLcParenR"/>
            </a:pPr>
            <a:r>
              <a:rPr lang="en-US" altLang="zh-CN" dirty="0"/>
              <a:t>Compound sentence</a:t>
            </a:r>
            <a:endParaRPr lang="en-US" altLang="zh-CN" dirty="0"/>
          </a:p>
          <a:p>
            <a:pPr marL="525780" indent="-457200">
              <a:buFont typeface="+mj-lt"/>
              <a:buAutoNum type="alphaLcParenR"/>
            </a:pPr>
            <a:r>
              <a:rPr lang="en-US" altLang="zh-CN" dirty="0"/>
              <a:t>Complex sentence</a:t>
            </a:r>
            <a:endParaRPr lang="en-US" altLang="zh-CN" dirty="0"/>
          </a:p>
          <a:p>
            <a:pPr marL="525780" indent="-457200">
              <a:buFont typeface="+mj-lt"/>
              <a:buAutoNum type="alphaLcParenR"/>
            </a:pPr>
            <a:r>
              <a:rPr lang="en-US" altLang="zh-CN" dirty="0"/>
              <a:t>A compound-complex sentence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8237984" cy="1600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Simple &amp; Compound Sentences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Simple sentence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One independent clause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e.g.: </a:t>
            </a:r>
            <a:br>
              <a:rPr lang="en-US" altLang="zh-CN" dirty="0"/>
            </a:br>
            <a:r>
              <a:rPr lang="en-US" altLang="zh-CN" dirty="0"/>
              <a:t>She is good at math.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Compound sentence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683912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Two or more independent clauses joined together.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e.g.:</a:t>
            </a:r>
            <a:endParaRPr lang="en-US" altLang="zh-CN" dirty="0"/>
          </a:p>
          <a:p>
            <a:pPr>
              <a:buFontTx/>
              <a:buChar char="-"/>
            </a:pPr>
            <a:r>
              <a:rPr lang="en-US" altLang="zh-CN" dirty="0"/>
              <a:t>She is good at math, </a:t>
            </a:r>
            <a:r>
              <a:rPr lang="en-US" altLang="zh-CN" dirty="0">
                <a:solidFill>
                  <a:srgbClr val="FF0000"/>
                </a:solidFill>
              </a:rPr>
              <a:t>so</a:t>
            </a:r>
            <a:r>
              <a:rPr lang="en-US" altLang="zh-CN" dirty="0"/>
              <a:t> she figured it out quickly.</a:t>
            </a:r>
            <a:endParaRPr lang="en-US" altLang="zh-CN" dirty="0"/>
          </a:p>
          <a:p>
            <a:pPr>
              <a:buFontTx/>
              <a:buChar char="-"/>
            </a:pPr>
            <a:r>
              <a:rPr lang="en-US" altLang="zh-CN" dirty="0"/>
              <a:t>She is good at math; (therefore,) she figured it out quickly.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(FAN BOYS: for, and, nor, but, or, yet, </a:t>
            </a:r>
            <a:r>
              <a:rPr lang="en-US" altLang="zh-CN" b="1" dirty="0" smtClean="0">
                <a:solidFill>
                  <a:srgbClr val="FF0000"/>
                </a:solidFill>
              </a:rPr>
              <a:t>so)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>
          <a:xfrm>
            <a:off x="7956376" y="520349"/>
            <a:ext cx="1043608" cy="432048"/>
          </a:xfrm>
          <a:prstGeom prst="wedgeRoundRectCallout">
            <a:avLst>
              <a:gd name="adj1" fmla="val -67081"/>
              <a:gd name="adj2" fmla="val 651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并列句</a:t>
            </a:r>
            <a:endParaRPr lang="zh-CN" altLang="en-US" dirty="0"/>
          </a:p>
        </p:txBody>
      </p:sp>
      <p:sp>
        <p:nvSpPr>
          <p:cNvPr id="8" name="圆角矩形标注 7"/>
          <p:cNvSpPr/>
          <p:nvPr/>
        </p:nvSpPr>
        <p:spPr>
          <a:xfrm>
            <a:off x="5899343" y="2097044"/>
            <a:ext cx="2826060" cy="337160"/>
          </a:xfrm>
          <a:prstGeom prst="wedgeRoundRectCallout">
            <a:avLst>
              <a:gd name="adj1" fmla="val 14917"/>
              <a:gd name="adj2" fmla="val 1158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Coordinators: </a:t>
            </a:r>
            <a:r>
              <a:rPr lang="zh-CN" altLang="en-US" sz="2000" dirty="0"/>
              <a:t>并列连词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8130480" cy="1600200"/>
          </a:xfrm>
        </p:spPr>
        <p:txBody>
          <a:bodyPr>
            <a:normAutofit/>
          </a:bodyPr>
          <a:lstStyle/>
          <a:p>
            <a:r>
              <a:rPr lang="en-US" altLang="zh-CN" dirty="0"/>
              <a:t>Complex sentences (</a:t>
            </a:r>
            <a:r>
              <a:rPr lang="zh-CN" altLang="en-US" dirty="0"/>
              <a:t>复合句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 </a:t>
            </a:r>
            <a:r>
              <a:rPr lang="en-US" altLang="zh-CN" u="sng" dirty="0"/>
              <a:t>independent clause</a:t>
            </a:r>
            <a:r>
              <a:rPr lang="en-US" altLang="zh-CN" dirty="0"/>
              <a:t> + one or more </a:t>
            </a:r>
            <a:r>
              <a:rPr lang="en-US" altLang="zh-CN" u="sng" dirty="0"/>
              <a:t>dependent clauses</a:t>
            </a:r>
            <a:endParaRPr lang="en-US" altLang="zh-CN" u="sng" dirty="0"/>
          </a:p>
          <a:p>
            <a:pPr lvl="1"/>
            <a:r>
              <a:rPr lang="en-US" altLang="zh-CN" dirty="0"/>
              <a:t>Noun clause:</a:t>
            </a:r>
            <a:br>
              <a:rPr lang="en-US" altLang="zh-CN" dirty="0"/>
            </a:br>
            <a:r>
              <a:rPr lang="en-US" altLang="zh-CN" dirty="0"/>
              <a:t>e.g.: She does not agree </a:t>
            </a:r>
            <a:r>
              <a:rPr lang="en-US" altLang="zh-CN" dirty="0">
                <a:solidFill>
                  <a:srgbClr val="0070C0"/>
                </a:solidFill>
              </a:rPr>
              <a:t>that math is easy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r>
              <a:rPr lang="en-US" altLang="zh-CN" dirty="0"/>
              <a:t>Adverb clause:</a:t>
            </a:r>
            <a:br>
              <a:rPr lang="en-US" altLang="zh-CN" dirty="0"/>
            </a:br>
            <a:r>
              <a:rPr lang="en-US" altLang="zh-CN" dirty="0"/>
              <a:t>e.g.: </a:t>
            </a:r>
            <a:r>
              <a:rPr lang="en-US" altLang="zh-CN" dirty="0">
                <a:solidFill>
                  <a:srgbClr val="0070C0"/>
                </a:solidFill>
              </a:rPr>
              <a:t>Because math is easy</a:t>
            </a:r>
            <a:r>
              <a:rPr lang="en-US" altLang="zh-CN" dirty="0"/>
              <a:t>, I learned it quickly.</a:t>
            </a:r>
            <a:endParaRPr lang="en-US" altLang="zh-CN" dirty="0"/>
          </a:p>
          <a:p>
            <a:pPr lvl="1"/>
            <a:r>
              <a:rPr lang="en-US" altLang="zh-CN" dirty="0"/>
              <a:t>Adjective clause:</a:t>
            </a:r>
            <a:br>
              <a:rPr lang="en-US" altLang="zh-CN" dirty="0"/>
            </a:br>
            <a:r>
              <a:rPr lang="en-US" altLang="zh-CN" dirty="0"/>
              <a:t>e.g.: The lady </a:t>
            </a:r>
            <a:r>
              <a:rPr lang="en-US" altLang="zh-CN" dirty="0">
                <a:solidFill>
                  <a:srgbClr val="0070C0"/>
                </a:solidFill>
              </a:rPr>
              <a:t>I met in the canteen the other day </a:t>
            </a:r>
            <a:r>
              <a:rPr lang="en-US" altLang="zh-CN" dirty="0"/>
              <a:t>was our dean. </a:t>
            </a: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1979712" y="693560"/>
            <a:ext cx="1584176" cy="468052"/>
          </a:xfrm>
          <a:prstGeom prst="wedgeRoundRectCallout">
            <a:avLst>
              <a:gd name="adj1" fmla="val -2707"/>
              <a:gd name="adj2" fmla="val 869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主句</a:t>
            </a:r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6421328" y="693560"/>
            <a:ext cx="1512168" cy="468052"/>
          </a:xfrm>
          <a:prstGeom prst="wedgeRoundRectCallout">
            <a:avLst>
              <a:gd name="adj1" fmla="val -21947"/>
              <a:gd name="adj2" fmla="val 1032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从句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8382000" cy="1600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Compound-complex sentences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compound-complex sentence </a:t>
            </a:r>
            <a:r>
              <a:rPr lang="en-US" altLang="zh-CN" dirty="0">
                <a:solidFill>
                  <a:srgbClr val="FF0000"/>
                </a:solidFill>
              </a:rPr>
              <a:t>has two independent clauses, and one or more dependent </a:t>
            </a:r>
            <a:r>
              <a:rPr lang="en-US" altLang="zh-CN" dirty="0"/>
              <a:t>clauses.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e.g.:</a:t>
            </a:r>
            <a:endParaRPr lang="en-US" altLang="zh-CN" dirty="0"/>
          </a:p>
          <a:p>
            <a:pPr marL="68580" indent="0">
              <a:buNone/>
            </a:pPr>
            <a:r>
              <a:rPr lang="en-US" altLang="zh-CN" i="1" dirty="0"/>
              <a:t>Because English grammar is easy, I learned it quickly, but it took me several years to master writing.</a:t>
            </a:r>
            <a:endParaRPr lang="en-US" altLang="zh-CN" i="1" dirty="0"/>
          </a:p>
          <a:p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5220072" y="3068960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827584" y="3429000"/>
            <a:ext cx="5112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580112" y="3861048"/>
            <a:ext cx="165618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compound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>
            <a:endCxn id="8" idx="0"/>
          </p:cNvCxnSpPr>
          <p:nvPr/>
        </p:nvCxnSpPr>
        <p:spPr>
          <a:xfrm flipH="1">
            <a:off x="6408204" y="3068960"/>
            <a:ext cx="396044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8" idx="1"/>
          </p:cNvCxnSpPr>
          <p:nvPr/>
        </p:nvCxnSpPr>
        <p:spPr>
          <a:xfrm>
            <a:off x="3275856" y="3429000"/>
            <a:ext cx="2304256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99592" y="2636912"/>
            <a:ext cx="66967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4139952" y="2420888"/>
            <a:ext cx="28803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427984" y="2132856"/>
            <a:ext cx="129614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complex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 1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AutoNum type="arabicPeriod"/>
            </a:pPr>
            <a:r>
              <a:rPr lang="en-US" altLang="zh-CN" dirty="0"/>
              <a:t>My father never attended the military parades in the city. He hated war. 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/>
              <a:t>All the candidate claim to understand Europeans. None has ever lived in Europe. 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/>
              <a:t>Many of the settlers had never farmed before. They were not ready for the brutal winters. 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/>
              <a:t>Burning fossil fuels causes holes in the ozone layer. We need to develop other sources of energy. 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/>
              <a:t>Every country should take action to use alternative energy. The future generations will suffer the consequences.</a:t>
            </a:r>
            <a:endParaRPr lang="en-US" altLang="zh-CN" dirty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7894</Words>
  <Application>WPS 演示</Application>
  <PresentationFormat>On-screen Show (4:3)</PresentationFormat>
  <Paragraphs>275</Paragraphs>
  <Slides>31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Arial</vt:lpstr>
      <vt:lpstr>方正书宋_GBK</vt:lpstr>
      <vt:lpstr>Wingdings</vt:lpstr>
      <vt:lpstr>Times New Roman</vt:lpstr>
      <vt:lpstr>Impact</vt:lpstr>
      <vt:lpstr>微软雅黑</vt:lpstr>
      <vt:lpstr>汉仪旗黑KW</vt:lpstr>
      <vt:lpstr>宋体</vt:lpstr>
      <vt:lpstr>Arial Unicode MS</vt:lpstr>
      <vt:lpstr>汉仪书宋二KW</vt:lpstr>
      <vt:lpstr>Calibri</vt:lpstr>
      <vt:lpstr>Helvetica Neue</vt:lpstr>
      <vt:lpstr>NewsPrint</vt:lpstr>
      <vt:lpstr>Types of Sentences I</vt:lpstr>
      <vt:lpstr>Goals</vt:lpstr>
      <vt:lpstr>1. Types of sentences</vt:lpstr>
      <vt:lpstr>Types of sentences-Clauses</vt:lpstr>
      <vt:lpstr>4 Kinds of Sentences</vt:lpstr>
      <vt:lpstr>Simple &amp; Compound Sentences</vt:lpstr>
      <vt:lpstr>Complex sentences (复合句)</vt:lpstr>
      <vt:lpstr>Compound-complex sentences</vt:lpstr>
      <vt:lpstr>Practice 1 </vt:lpstr>
      <vt:lpstr>Keys </vt:lpstr>
      <vt:lpstr>Practice 2</vt:lpstr>
      <vt:lpstr>Keys</vt:lpstr>
      <vt:lpstr>parallel structures &amp; sentence problems</vt:lpstr>
      <vt:lpstr>Parallelism</vt:lpstr>
      <vt:lpstr>Parallelism with correlative (paired) conjunctions:</vt:lpstr>
      <vt:lpstr>P1: Fragments  </vt:lpstr>
      <vt:lpstr>Exercise</vt:lpstr>
      <vt:lpstr>P2: Run-ons</vt:lpstr>
      <vt:lpstr>P3: Choppy sentences</vt:lpstr>
      <vt:lpstr>P4: Stringy sentences</vt:lpstr>
      <vt:lpstr>Noun clauses</vt:lpstr>
      <vt:lpstr>Noun Clauses</vt:lpstr>
      <vt:lpstr>1. That clauses</vt:lpstr>
      <vt:lpstr>2. Subjunctive noun clauses </vt:lpstr>
      <vt:lpstr>3. Question clauses</vt:lpstr>
      <vt:lpstr>4. If/whether clauses </vt:lpstr>
      <vt:lpstr>Common English Mistakes Made by Native Chinese Speakers</vt:lpstr>
      <vt:lpstr>According to research…</vt:lpstr>
      <vt:lpstr>Common mistakes</vt:lpstr>
      <vt:lpstr>Examples of multiple mistakes</vt:lpstr>
      <vt:lpstr>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Sentences I</dc:title>
  <dc:creator>Administrator</dc:creator>
  <cp:lastModifiedBy>guyue</cp:lastModifiedBy>
  <cp:revision>109</cp:revision>
  <dcterms:created xsi:type="dcterms:W3CDTF">2019-10-15T06:52:46Z</dcterms:created>
  <dcterms:modified xsi:type="dcterms:W3CDTF">2019-10-15T06:52:46Z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2052-1.0.1.1354</vt:lpwstr>
  </property>
</Properties>
</file>