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3" r:id="rId27"/>
    <p:sldId id="293" r:id="rId28"/>
    <p:sldId id="294" r:id="rId29"/>
    <p:sldId id="295" r:id="rId30"/>
    <p:sldId id="285" r:id="rId31"/>
    <p:sldId id="286" r:id="rId32"/>
    <p:sldId id="287" r:id="rId33"/>
    <p:sldId id="288" r:id="rId34"/>
    <p:sldId id="289" r:id="rId35"/>
    <p:sldId id="290" r:id="rId36"/>
    <p:sldId id="296" r:id="rId37"/>
    <p:sldId id="291" r:id="rId38"/>
    <p:sldId id="292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333" autoAdjust="0"/>
  </p:normalViewPr>
  <p:slideViewPr>
    <p:cSldViewPr snapToGrid="0">
      <p:cViewPr varScale="1">
        <p:scale>
          <a:sx n="82" d="100"/>
          <a:sy n="82" d="100"/>
        </p:scale>
        <p:origin x="17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90B63-385E-4675-93ED-1AC30A824711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ACD2DD-5B8F-4980-839B-80494B3993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303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hihu.com/question/27039635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/>
            <a:r>
              <a:rPr lang="en-US" altLang="zh-CN" dirty="0">
                <a:ea typeface="+mn-ea"/>
              </a:rPr>
              <a:t>1. </a:t>
            </a:r>
            <a:r>
              <a:rPr lang="zh-CN" altLang="en-US" dirty="0">
                <a:ea typeface="+mn-ea"/>
              </a:rPr>
              <a:t>给一个标题页</a:t>
            </a:r>
          </a:p>
          <a:p>
            <a:pPr lvl="0" eaLnBrk="1" hangingPunct="1"/>
            <a:r>
              <a:rPr lang="zh-CN" altLang="en-US" dirty="0">
                <a:ea typeface="+mn-ea"/>
              </a:rPr>
              <a:t>问题</a:t>
            </a:r>
            <a:r>
              <a:rPr lang="en-US" altLang="zh-CN" dirty="0">
                <a:ea typeface="+mn-ea"/>
              </a:rPr>
              <a:t>: </a:t>
            </a:r>
            <a:r>
              <a:rPr lang="zh-CN" altLang="en-US" dirty="0">
                <a:ea typeface="+mn-ea"/>
              </a:rPr>
              <a:t>提出 </a:t>
            </a:r>
            <a:r>
              <a:rPr lang="en-US" altLang="zh-CN" dirty="0">
                <a:ea typeface="+mn-ea"/>
              </a:rPr>
              <a:t>P, NP</a:t>
            </a:r>
            <a:r>
              <a:rPr lang="zh-CN" altLang="en-US" dirty="0">
                <a:ea typeface="+mn-ea"/>
              </a:rPr>
              <a:t>， </a:t>
            </a:r>
            <a:r>
              <a:rPr lang="en-US" altLang="zh-CN" dirty="0">
                <a:ea typeface="+mn-ea"/>
              </a:rPr>
              <a:t>NPC</a:t>
            </a:r>
            <a:r>
              <a:rPr lang="zh-CN" altLang="en-US" dirty="0">
                <a:ea typeface="+mn-ea"/>
              </a:rPr>
              <a:t>问题的用意何在？ 能在编程中解决什么问题？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ACD2DD-5B8F-4980-839B-80494B3993E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818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即使一个问题是</a:t>
            </a:r>
            <a:r>
              <a:rPr lang="en-US" altLang="zh-CN" dirty="0"/>
              <a:t>NPC</a:t>
            </a:r>
            <a:r>
              <a:rPr lang="zh-CN" altLang="en-US" dirty="0"/>
              <a:t>问题，我们也有解决办法。解决</a:t>
            </a:r>
            <a:r>
              <a:rPr lang="en-US" altLang="zh-CN" dirty="0"/>
              <a:t>NPC</a:t>
            </a:r>
            <a:r>
              <a:rPr lang="zh-CN" altLang="en-US" dirty="0"/>
              <a:t>问题的常用办法有两种：</a:t>
            </a:r>
            <a:endParaRPr lang="en-US" altLang="zh-CN" dirty="0"/>
          </a:p>
          <a:p>
            <a:r>
              <a:rPr lang="en-US" altLang="zh-CN" dirty="0"/>
              <a:t>1 </a:t>
            </a:r>
            <a:r>
              <a:rPr lang="zh-CN" altLang="en-US" dirty="0"/>
              <a:t>如果实际输入数据比较小，则采用指数级的算法能很好的解决问题。（回溯法、动态规划）</a:t>
            </a:r>
            <a:endParaRPr lang="en-US" altLang="zh-CN" dirty="0"/>
          </a:p>
          <a:p>
            <a:r>
              <a:rPr lang="en-US" altLang="zh-CN" dirty="0"/>
              <a:t>2 </a:t>
            </a:r>
            <a:r>
              <a:rPr lang="zh-CN" altLang="en-US" dirty="0"/>
              <a:t>近似算法</a:t>
            </a:r>
            <a:endParaRPr lang="en-US" altLang="zh-CN" dirty="0"/>
          </a:p>
          <a:p>
            <a:r>
              <a:rPr lang="zh-CN" altLang="en-US" dirty="0"/>
              <a:t>在实际应用中，近似最优解一般都能满足要求。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ACD2DD-5B8F-4980-839B-80494B3993E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0203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ACD2DD-5B8F-4980-839B-80494B3993E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1015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后面会解释实例规模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ACD2DD-5B8F-4980-839B-80494B3993EE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4897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令</a:t>
                </a:r>
                <a:r>
                  <a:rPr lang="en-US" altLang="zh-CN" dirty="0"/>
                  <a:t>t=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/>
                  <a:t>) </a:t>
                </a:r>
                <a:r>
                  <a:rPr lang="zh-CN" altLang="en-US" dirty="0"/>
                  <a:t>那么</a:t>
                </a:r>
                <a:r>
                  <a:rPr lang="en-US" altLang="zh-CN" dirty="0" err="1"/>
                  <a:t>nb</a:t>
                </a:r>
                <a:r>
                  <a:rPr lang="en-US" altLang="zh-CN" dirty="0"/>
                  <a:t>=n*2^t</a:t>
                </a:r>
                <a:r>
                  <a:rPr lang="zh-CN" altLang="en-US" dirty="0"/>
                  <a:t>，是关于实例规模的指数函数</a:t>
                </a: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令</a:t>
                </a:r>
                <a:r>
                  <a:rPr lang="en-US" altLang="zh-CN" dirty="0"/>
                  <a:t>t=</a:t>
                </a:r>
                <a:r>
                  <a:rPr lang="en-US" altLang="zh-CN" i="0">
                    <a:latin typeface="Cambria Math" panose="02040503050406030204" pitchFamily="18" charset="0"/>
                  </a:rPr>
                  <a:t>log</a:t>
                </a:r>
                <a:r>
                  <a:rPr lang="zh-CN" altLang="zh-CN" i="0">
                    <a:latin typeface="Cambria Math" panose="02040503050406030204" pitchFamily="18" charset="0"/>
                  </a:rPr>
                  <a:t>_</a:t>
                </a:r>
                <a:r>
                  <a:rPr lang="en-US" altLang="zh-CN" i="0">
                    <a:latin typeface="Cambria Math" panose="02040503050406030204" pitchFamily="18" charset="0"/>
                  </a:rPr>
                  <a:t>2  (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𝑏</a:t>
                </a:r>
                <a:r>
                  <a:rPr lang="en-US" altLang="zh-CN" dirty="0"/>
                  <a:t>) </a:t>
                </a:r>
                <a:r>
                  <a:rPr lang="zh-CN" altLang="en-US" dirty="0"/>
                  <a:t>那么</a:t>
                </a:r>
                <a:r>
                  <a:rPr lang="en-US" altLang="zh-CN" dirty="0" err="1"/>
                  <a:t>nb</a:t>
                </a:r>
                <a:r>
                  <a:rPr lang="en-US" altLang="zh-CN" dirty="0"/>
                  <a:t>=n*2^t</a:t>
                </a:r>
                <a:r>
                  <a:rPr lang="zh-CN" altLang="en-US" dirty="0"/>
                  <a:t>，是关于实例规模的指数函数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ACD2DD-5B8F-4980-839B-80494B3993EE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1545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ACD2DD-5B8F-4980-839B-80494B3993EE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6726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固定近似比的一般采用</a:t>
            </a:r>
            <a:r>
              <a:rPr lang="en-US" altLang="zh-CN" dirty="0"/>
              <a:t>η = …</a:t>
            </a:r>
          </a:p>
          <a:p>
            <a:r>
              <a:rPr lang="zh-CN" altLang="en-US" dirty="0"/>
              <a:t>近似比与输入规模有关的，采用上界来表示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ACD2DD-5B8F-4980-839B-80494B3993EE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5374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ACD2DD-5B8F-4980-839B-80494B3993EE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5296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是算法第五行选出来的边集合，</a:t>
            </a:r>
            <a:r>
              <a:rPr lang="en-US" altLang="zh-CN" dirty="0"/>
              <a:t>C</a:t>
            </a:r>
            <a:r>
              <a:rPr lang="zh-CN" altLang="en-US" dirty="0"/>
              <a:t>*是一个最优覆盖，</a:t>
            </a:r>
            <a:r>
              <a:rPr lang="en-US" altLang="zh-CN" dirty="0"/>
              <a:t>C</a:t>
            </a:r>
            <a:r>
              <a:rPr lang="zh-CN" altLang="en-US" dirty="0"/>
              <a:t>* </a:t>
            </a:r>
            <a:r>
              <a:rPr lang="zh-CN" altLang="en-US" b="1" dirty="0"/>
              <a:t>至少</a:t>
            </a:r>
            <a:r>
              <a:rPr lang="zh-CN" altLang="en-US" dirty="0"/>
              <a:t>包含</a:t>
            </a:r>
            <a:r>
              <a:rPr lang="en-US" altLang="zh-CN" dirty="0"/>
              <a:t>A</a:t>
            </a:r>
            <a:r>
              <a:rPr lang="zh-CN" altLang="en-US" dirty="0"/>
              <a:t>中的每条边的一个端点。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因此，</a:t>
            </a:r>
            <a:r>
              <a:rPr lang="en-US" altLang="zh-CN" dirty="0"/>
              <a:t>A</a:t>
            </a:r>
            <a:r>
              <a:rPr lang="zh-CN" altLang="en-US" dirty="0"/>
              <a:t>中不会有两条边共用一个顶点。不会有两条边共用</a:t>
            </a:r>
            <a:r>
              <a:rPr lang="en-US" altLang="zh-CN" dirty="0"/>
              <a:t>C</a:t>
            </a:r>
            <a:r>
              <a:rPr lang="zh-CN" altLang="en-US" dirty="0"/>
              <a:t>* 中的顶点。所以</a:t>
            </a:r>
            <a:r>
              <a:rPr lang="en-US" altLang="zh-CN" i="1" dirty="0">
                <a:solidFill>
                  <a:srgbClr val="FF0000"/>
                </a:solidFill>
              </a:rPr>
              <a:t>C</a:t>
            </a:r>
            <a:r>
              <a:rPr lang="en-US" altLang="zh-CN" dirty="0">
                <a:solidFill>
                  <a:srgbClr val="FF0000"/>
                </a:solidFill>
              </a:rPr>
              <a:t>* </a:t>
            </a:r>
            <a:r>
              <a:rPr lang="en-US" altLang="zh-CN" dirty="0">
                <a:solidFill>
                  <a:srgbClr val="FF0000"/>
                </a:solidFill>
                <a:cs typeface="Times New Roman" panose="02020603050405020304" pitchFamily="18" charset="0"/>
              </a:rPr>
              <a:t>≥ |A|.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另外，该算法第五行挑出来的边，都不在</a:t>
            </a:r>
            <a:r>
              <a:rPr lang="en-US" altLang="zh-CN" dirty="0">
                <a:solidFill>
                  <a:srgbClr val="FF0000"/>
                </a:solidFill>
                <a:cs typeface="Times New Roman" panose="02020603050405020304" pitchFamily="18" charset="0"/>
              </a:rPr>
              <a:t>C</a:t>
            </a:r>
            <a:r>
              <a:rPr lang="zh-CN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中（和集合</a:t>
            </a:r>
            <a:r>
              <a:rPr lang="en-US" altLang="zh-CN" dirty="0">
                <a:solidFill>
                  <a:srgbClr val="FF0000"/>
                </a:solidFill>
                <a:cs typeface="Times New Roman" panose="02020603050405020304" pitchFamily="18" charset="0"/>
              </a:rPr>
              <a:t>C</a:t>
            </a:r>
            <a:r>
              <a:rPr lang="zh-CN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没有交集），所以</a:t>
            </a:r>
            <a:r>
              <a:rPr lang="en-US" altLang="zh-CN" dirty="0">
                <a:solidFill>
                  <a:srgbClr val="FF0000"/>
                </a:solidFill>
              </a:rPr>
              <a:t>|C| = 2|A|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因此 </a:t>
            </a:r>
            <a:r>
              <a:rPr lang="en-US" altLang="zh-CN" dirty="0"/>
              <a:t>|</a:t>
            </a:r>
            <a:r>
              <a:rPr lang="en-US" altLang="zh-CN" i="1" dirty="0">
                <a:solidFill>
                  <a:srgbClr val="0000FF"/>
                </a:solidFill>
              </a:rPr>
              <a:t>C</a:t>
            </a:r>
            <a:r>
              <a:rPr lang="en-US" altLang="zh-CN" dirty="0">
                <a:solidFill>
                  <a:srgbClr val="0000FF"/>
                </a:solidFill>
              </a:rPr>
              <a:t>| = 2|</a:t>
            </a:r>
            <a:r>
              <a:rPr lang="en-US" altLang="zh-CN" i="1" dirty="0">
                <a:solidFill>
                  <a:srgbClr val="0000FF"/>
                </a:solidFill>
              </a:rPr>
              <a:t>A</a:t>
            </a:r>
            <a:r>
              <a:rPr lang="en-US" altLang="zh-CN" dirty="0">
                <a:solidFill>
                  <a:srgbClr val="0000FF"/>
                </a:solidFill>
              </a:rPr>
              <a:t>| ≤ 2|</a:t>
            </a:r>
            <a:r>
              <a:rPr lang="en-US" altLang="zh-CN" i="1" dirty="0">
                <a:solidFill>
                  <a:srgbClr val="0000FF"/>
                </a:solidFill>
              </a:rPr>
              <a:t>C</a:t>
            </a:r>
            <a:r>
              <a:rPr lang="en-US" altLang="zh-CN" dirty="0">
                <a:solidFill>
                  <a:srgbClr val="0000FF"/>
                </a:solidFill>
              </a:rPr>
              <a:t>*|.</a:t>
            </a:r>
            <a:r>
              <a:rPr lang="en-US" altLang="zh-CN" dirty="0"/>
              <a:t> </a:t>
            </a:r>
            <a:r>
              <a:rPr lang="zh-CN" altLang="en-US" dirty="0"/>
              <a:t>所以该顶点覆盖算法的近似比为</a:t>
            </a:r>
            <a:r>
              <a:rPr lang="en-US" altLang="zh-CN" dirty="0"/>
              <a:t>2.</a:t>
            </a:r>
            <a:endParaRPr lang="en-US" altLang="zh-CN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ACD2DD-5B8F-4980-839B-80494B3993EE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4311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黑点表示点元素</a:t>
            </a:r>
            <a:endParaRPr lang="en-US" altLang="zh-CN" dirty="0"/>
          </a:p>
          <a:p>
            <a:r>
              <a:rPr lang="zh-CN" altLang="en-US" dirty="0"/>
              <a:t>而</a:t>
            </a:r>
            <a:r>
              <a:rPr lang="en-US" altLang="zh-CN" dirty="0"/>
              <a:t>F</a:t>
            </a:r>
            <a:r>
              <a:rPr lang="zh-CN" altLang="en-US" dirty="0"/>
              <a:t>中的</a:t>
            </a:r>
            <a:r>
              <a:rPr lang="en-US" altLang="zh-CN" dirty="0"/>
              <a:t>S1</a:t>
            </a:r>
            <a:r>
              <a:rPr lang="zh-CN" altLang="en-US" dirty="0"/>
              <a:t>表示点集合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ACD2DD-5B8F-4980-839B-80494B3993EE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818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Study the class of problems for which no reasonably fast algorithms have been found, but no one can prove that fast algorithms do not exist.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本页来自 英文讲义 </a:t>
            </a:r>
            <a:r>
              <a:rPr lang="en-US" altLang="zh-CN" dirty="0"/>
              <a:t>NP-Completeness</a:t>
            </a:r>
            <a:r>
              <a:rPr lang="zh-CN" altLang="en-US" dirty="0"/>
              <a:t>中的</a:t>
            </a:r>
            <a:r>
              <a:rPr lang="en-US" altLang="zh-CN" dirty="0"/>
              <a:t>slide 4. 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ACD2DD-5B8F-4980-839B-80494B3993E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330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本页用求序列中位数问题作为</a:t>
            </a:r>
            <a:r>
              <a:rPr lang="en-US" altLang="zh-CN" dirty="0"/>
              <a:t>P</a:t>
            </a:r>
            <a:r>
              <a:rPr lang="zh-CN" altLang="en-US" dirty="0"/>
              <a:t>问题的例子。</a:t>
            </a:r>
            <a:endParaRPr lang="en-US" altLang="zh-CN" dirty="0"/>
          </a:p>
          <a:p>
            <a:r>
              <a:rPr lang="zh-CN" altLang="en-US" dirty="0"/>
              <a:t>找序列中位数的算法见本科算法设计与分析第三章，中位数问题。 “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个数中选取中位数需要的比较操作的次数介于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1.5</a:t>
            </a:r>
            <a:r>
              <a:rPr lang="en-US" altLang="zh-CN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zh-TW" altLang="en-US" b="1" dirty="0">
                <a:latin typeface="Times New Roman" panose="02020603050405020304" pitchFamily="18" charset="0"/>
                <a:ea typeface="PMingLiU" pitchFamily="18" charset="-12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5.43</a:t>
            </a:r>
            <a:r>
              <a:rPr lang="en-US" altLang="zh-CN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之间</a:t>
            </a:r>
            <a:r>
              <a:rPr lang="zh-CN" altLang="en-US" dirty="0"/>
              <a:t>”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思考：遍历序列，分别统计大于</a:t>
            </a:r>
            <a:r>
              <a:rPr lang="en-US" altLang="zh-CN" dirty="0"/>
              <a:t>k</a:t>
            </a:r>
            <a:r>
              <a:rPr lang="zh-CN" altLang="en-US" dirty="0"/>
              <a:t>的数量</a:t>
            </a:r>
            <a:r>
              <a:rPr lang="en-US" altLang="zh-CN" dirty="0"/>
              <a:t>a</a:t>
            </a:r>
            <a:r>
              <a:rPr lang="zh-CN" altLang="en-US" dirty="0"/>
              <a:t>，小于</a:t>
            </a:r>
            <a:r>
              <a:rPr lang="en-US" altLang="zh-CN" dirty="0"/>
              <a:t>k</a:t>
            </a:r>
            <a:r>
              <a:rPr lang="zh-CN" altLang="en-US" dirty="0"/>
              <a:t>的数量</a:t>
            </a:r>
            <a:r>
              <a:rPr lang="en-US" altLang="zh-CN" dirty="0"/>
              <a:t>b</a:t>
            </a:r>
            <a:r>
              <a:rPr lang="zh-CN" altLang="en-US" dirty="0"/>
              <a:t>，等于</a:t>
            </a:r>
            <a:r>
              <a:rPr lang="en-US" altLang="zh-CN" dirty="0"/>
              <a:t>k</a:t>
            </a:r>
            <a:r>
              <a:rPr lang="zh-CN" altLang="en-US" dirty="0"/>
              <a:t>的数量</a:t>
            </a:r>
            <a:r>
              <a:rPr lang="en-US" altLang="zh-CN" dirty="0"/>
              <a:t>c</a:t>
            </a:r>
            <a:r>
              <a:rPr lang="zh-CN" altLang="en-US" dirty="0"/>
              <a:t>，若</a:t>
            </a:r>
            <a:r>
              <a:rPr lang="en-US" altLang="zh-CN" dirty="0"/>
              <a:t>a</a:t>
            </a:r>
            <a:r>
              <a:rPr lang="zh-CN" altLang="en-US" dirty="0"/>
              <a:t>与</a:t>
            </a:r>
            <a:r>
              <a:rPr lang="en-US" altLang="zh-CN" dirty="0"/>
              <a:t>b</a:t>
            </a:r>
            <a:r>
              <a:rPr lang="zh-CN" altLang="en-US" dirty="0"/>
              <a:t>的差值小于等于</a:t>
            </a:r>
            <a:r>
              <a:rPr lang="en-US" altLang="zh-CN" dirty="0"/>
              <a:t>c</a:t>
            </a:r>
            <a:r>
              <a:rPr lang="zh-CN" altLang="en-US" dirty="0"/>
              <a:t>，则</a:t>
            </a:r>
            <a:r>
              <a:rPr lang="en-US" altLang="zh-CN" dirty="0"/>
              <a:t>k</a:t>
            </a:r>
            <a:r>
              <a:rPr lang="zh-CN" altLang="en-US" dirty="0"/>
              <a:t>是中位数</a:t>
            </a:r>
            <a:endParaRPr lang="en-US" altLang="zh-CN" dirty="0"/>
          </a:p>
          <a:p>
            <a:r>
              <a:rPr lang="zh-CN" altLang="en-US" dirty="0"/>
              <a:t>即</a:t>
            </a:r>
            <a:r>
              <a:rPr lang="en-US" altLang="zh-CN" dirty="0"/>
              <a:t>abs</a:t>
            </a:r>
            <a:r>
              <a:rPr lang="zh-CN" altLang="en-US" dirty="0"/>
              <a:t>（</a:t>
            </a:r>
            <a:r>
              <a:rPr lang="en-US" altLang="zh-CN" dirty="0"/>
              <a:t>a-b</a:t>
            </a:r>
            <a:r>
              <a:rPr lang="zh-CN" altLang="en-US" dirty="0"/>
              <a:t>）</a:t>
            </a:r>
            <a:r>
              <a:rPr lang="en-US" altLang="zh-CN" dirty="0"/>
              <a:t>&lt;=c </a:t>
            </a:r>
            <a:r>
              <a:rPr lang="zh-CN" altLang="en-US" dirty="0"/>
              <a:t>则输出</a:t>
            </a:r>
            <a:r>
              <a:rPr lang="en-US" altLang="zh-CN" dirty="0"/>
              <a:t>yes</a:t>
            </a:r>
            <a:r>
              <a:rPr lang="zh-CN" altLang="en-US" dirty="0"/>
              <a:t>，否则输出</a:t>
            </a:r>
            <a:r>
              <a:rPr lang="en-US" altLang="zh-CN" dirty="0"/>
              <a:t>no    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ACD2DD-5B8F-4980-839B-80494B3993E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96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3-SAT</a:t>
            </a:r>
            <a:r>
              <a:rPr lang="zh-CN" altLang="en-US" dirty="0"/>
              <a:t>问题如何解答？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变量扩展到</a:t>
            </a:r>
            <a:r>
              <a:rPr lang="en-US" altLang="zh-CN" dirty="0"/>
              <a:t>n</a:t>
            </a:r>
            <a:r>
              <a:rPr lang="zh-CN" altLang="en-US" dirty="0"/>
              <a:t>，则算法复杂度为</a:t>
            </a:r>
            <a:r>
              <a:rPr lang="en-US" altLang="zh-CN" dirty="0"/>
              <a:t>O(2^n)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ACD2DD-5B8F-4980-839B-80494B3993E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602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求中位数是一个</a:t>
            </a:r>
            <a:r>
              <a:rPr lang="en-US" altLang="zh-CN" dirty="0"/>
              <a:t>NP</a:t>
            </a:r>
            <a:r>
              <a:rPr lang="zh-CN" altLang="en-US" dirty="0"/>
              <a:t>问题，因为</a:t>
            </a:r>
            <a:r>
              <a:rPr lang="en-US" altLang="zh-CN" dirty="0"/>
              <a:t>P</a:t>
            </a:r>
            <a:r>
              <a:rPr lang="zh-CN" altLang="en-US" dirty="0"/>
              <a:t>问题都是</a:t>
            </a:r>
            <a:r>
              <a:rPr lang="en-US" altLang="zh-CN" dirty="0"/>
              <a:t>NP</a:t>
            </a:r>
            <a:r>
              <a:rPr lang="zh-CN" altLang="en-US" dirty="0"/>
              <a:t>问题（多项式时间内可解，则多项式时间内一定可验证）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判断哈密顿问题的一个实例</a:t>
            </a:r>
            <a:r>
              <a:rPr lang="en-US" altLang="zh-CN" dirty="0"/>
              <a:t>1-2-3-4-1</a:t>
            </a:r>
            <a:r>
              <a:rPr lang="zh-CN" altLang="en-US" dirty="0"/>
              <a:t>是否是一个哈密顿环</a:t>
            </a:r>
            <a:r>
              <a:rPr lang="en-US" altLang="zh-CN" dirty="0"/>
              <a:t>(</a:t>
            </a:r>
            <a:r>
              <a:rPr lang="zh-CN" altLang="en-US" dirty="0"/>
              <a:t>一个回路不重复地经过它的所有顶点</a:t>
            </a:r>
            <a:r>
              <a:rPr lang="en-US" altLang="zh-CN" dirty="0"/>
              <a:t>).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验证一个路径是汉密尔顿换的步骤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(1)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验证该路径是否是一个环</a:t>
            </a:r>
          </a:p>
          <a:p>
            <a:pPr lvl="0"/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(2)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验证该路径上节点的个数是否等于图中节点总数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+1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CN" altLang="en-US" dirty="0"/>
              <a:t>，其时间复杂度为</a:t>
            </a:r>
            <a:r>
              <a:rPr lang="en-US" altLang="zh-CN" dirty="0"/>
              <a:t>O(n)</a:t>
            </a:r>
          </a:p>
          <a:p>
            <a:r>
              <a:rPr lang="en-US" altLang="zh-CN" dirty="0"/>
              <a:t>n</a:t>
            </a:r>
            <a:r>
              <a:rPr lang="zh-CN" altLang="en-US" dirty="0"/>
              <a:t>为图中节点的个数</a:t>
            </a:r>
            <a:endParaRPr lang="en-US" altLang="zh-CN" dirty="0"/>
          </a:p>
          <a:p>
            <a:r>
              <a:rPr lang="zh-CN" altLang="en-US" dirty="0"/>
              <a:t>目前没有多项式时间的算法可以解</a:t>
            </a:r>
            <a:r>
              <a:rPr lang="en-US" altLang="zh-CN" dirty="0"/>
              <a:t>HCP</a:t>
            </a:r>
            <a:r>
              <a:rPr lang="zh-CN" altLang="en-US" dirty="0"/>
              <a:t>问题，但是也没有证明它不存在多项式时间的解法，所以不能确定它是否是一个</a:t>
            </a:r>
            <a:r>
              <a:rPr lang="en-US" altLang="zh-CN" dirty="0"/>
              <a:t>P</a:t>
            </a:r>
            <a:r>
              <a:rPr lang="zh-CN" altLang="en-US" dirty="0"/>
              <a:t>问题。这也是著名的</a:t>
            </a:r>
            <a:r>
              <a:rPr lang="en-US" altLang="zh-CN" dirty="0"/>
              <a:t>P</a:t>
            </a:r>
            <a:r>
              <a:rPr lang="zh-CN" altLang="en-US" dirty="0"/>
              <a:t>是否等于</a:t>
            </a:r>
            <a:r>
              <a:rPr lang="en-US" altLang="zh-CN" dirty="0"/>
              <a:t>NP</a:t>
            </a:r>
            <a:r>
              <a:rPr lang="zh-CN" altLang="en-US" dirty="0"/>
              <a:t>的问题</a:t>
            </a:r>
            <a:endParaRPr lang="en-US" altLang="zh-CN" dirty="0"/>
          </a:p>
          <a:p>
            <a:r>
              <a:rPr lang="zh-CN" altLang="en-US" dirty="0"/>
              <a:t>这类问题后面也会介绍，称为</a:t>
            </a:r>
            <a:r>
              <a:rPr lang="en-US" altLang="zh-CN" dirty="0"/>
              <a:t>NPC</a:t>
            </a:r>
            <a:r>
              <a:rPr lang="zh-CN" altLang="en-US" dirty="0"/>
              <a:t>问题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ACD2DD-5B8F-4980-839B-80494B3993E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56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X</a:t>
            </a:r>
            <a:r>
              <a:rPr lang="zh-CN" altLang="en-US" dirty="0"/>
              <a:t>：</a:t>
            </a:r>
            <a:r>
              <a:rPr lang="en-US" altLang="zh-CN" dirty="0"/>
              <a:t>{</a:t>
            </a:r>
            <a:r>
              <a:rPr lang="en-US" altLang="zh-CN" dirty="0" err="1"/>
              <a:t>false,true,false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Y</a:t>
            </a:r>
            <a:r>
              <a:rPr lang="zh-CN" altLang="en-US" dirty="0"/>
              <a:t>：</a:t>
            </a:r>
            <a:r>
              <a:rPr lang="en-US" altLang="zh-CN" dirty="0"/>
              <a:t>{0,1,0}</a:t>
            </a:r>
          </a:p>
          <a:p>
            <a:r>
              <a:rPr lang="en-US" altLang="zh-CN" dirty="0"/>
              <a:t>Y </a:t>
            </a:r>
            <a:r>
              <a:rPr lang="zh-CN" altLang="en-US" dirty="0"/>
              <a:t>的输出是</a:t>
            </a:r>
            <a:r>
              <a:rPr lang="en-US" altLang="zh-CN" dirty="0"/>
              <a:t>yes</a:t>
            </a:r>
            <a:r>
              <a:rPr lang="zh-CN" altLang="en-US" dirty="0"/>
              <a:t>，则</a:t>
            </a:r>
            <a:r>
              <a:rPr lang="en-US" altLang="zh-CN" dirty="0"/>
              <a:t>X</a:t>
            </a:r>
            <a:r>
              <a:rPr lang="zh-CN" altLang="en-US" dirty="0"/>
              <a:t>的输出是</a:t>
            </a:r>
            <a:r>
              <a:rPr lang="en-US" altLang="zh-CN" dirty="0"/>
              <a:t>yes</a:t>
            </a:r>
          </a:p>
          <a:p>
            <a:r>
              <a:rPr lang="en-US" altLang="zh-CN" dirty="0"/>
              <a:t>X</a:t>
            </a:r>
            <a:r>
              <a:rPr lang="zh-CN" altLang="en-US" dirty="0"/>
              <a:t>：</a:t>
            </a:r>
            <a:r>
              <a:rPr lang="en-US" altLang="zh-CN" dirty="0"/>
              <a:t>{</a:t>
            </a:r>
            <a:r>
              <a:rPr lang="en-US" altLang="zh-CN" dirty="0" err="1"/>
              <a:t>false,false,false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Y</a:t>
            </a:r>
            <a:r>
              <a:rPr lang="zh-CN" altLang="en-US" dirty="0"/>
              <a:t>：</a:t>
            </a:r>
            <a:r>
              <a:rPr lang="en-US" altLang="zh-CN" dirty="0"/>
              <a:t>{0,0,0}</a:t>
            </a:r>
          </a:p>
          <a:p>
            <a:r>
              <a:rPr lang="en-US" altLang="zh-CN" dirty="0"/>
              <a:t>Y </a:t>
            </a:r>
            <a:r>
              <a:rPr lang="zh-CN" altLang="en-US" dirty="0"/>
              <a:t>的输出是</a:t>
            </a:r>
            <a:r>
              <a:rPr lang="en-US" altLang="zh-CN" dirty="0"/>
              <a:t>no</a:t>
            </a:r>
            <a:r>
              <a:rPr lang="zh-CN" altLang="en-US" dirty="0"/>
              <a:t>，则</a:t>
            </a:r>
            <a:r>
              <a:rPr lang="en-US" altLang="zh-CN" dirty="0"/>
              <a:t>X</a:t>
            </a:r>
            <a:r>
              <a:rPr lang="zh-CN" altLang="en-US" dirty="0"/>
              <a:t>的输出是</a:t>
            </a:r>
            <a:r>
              <a:rPr lang="en-US" altLang="zh-CN" dirty="0"/>
              <a:t>no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ACD2DD-5B8F-4980-839B-80494B3993E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63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3-SAT</a:t>
            </a:r>
            <a:r>
              <a:rPr lang="zh-CN" altLang="en-US" dirty="0"/>
              <a:t>是一个</a:t>
            </a:r>
            <a:r>
              <a:rPr lang="en-US" altLang="zh-CN" dirty="0"/>
              <a:t>NPC</a:t>
            </a:r>
            <a:r>
              <a:rPr lang="zh-CN" altLang="en-US" dirty="0"/>
              <a:t>问题的证明</a:t>
            </a:r>
            <a:endParaRPr lang="en-US" altLang="zh-CN" dirty="0"/>
          </a:p>
          <a:p>
            <a:r>
              <a:rPr lang="en-US" altLang="zh-CN" dirty="0"/>
              <a:t>http://www.cs.toronto.edu/~sacook/homepage/1971.pdf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ACD2DD-5B8F-4980-839B-80494B3993E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648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左图为</a:t>
            </a:r>
            <a:r>
              <a:rPr lang="en-US" altLang="zh-CN" dirty="0"/>
              <a:t>G</a:t>
            </a:r>
            <a:r>
              <a:rPr lang="zh-CN" altLang="en-US" dirty="0"/>
              <a:t>用于描述</a:t>
            </a:r>
            <a:r>
              <a:rPr lang="en-US" altLang="zh-CN" dirty="0"/>
              <a:t>HSP</a:t>
            </a:r>
            <a:r>
              <a:rPr lang="zh-CN" altLang="en-US" dirty="0"/>
              <a:t>问题，右图为</a:t>
            </a:r>
            <a:r>
              <a:rPr lang="en-US" altLang="zh-CN" dirty="0"/>
              <a:t>G’</a:t>
            </a:r>
            <a:r>
              <a:rPr lang="zh-CN" altLang="en-US" dirty="0"/>
              <a:t>用于描述</a:t>
            </a:r>
            <a:r>
              <a:rPr lang="en-US" altLang="zh-CN" dirty="0"/>
              <a:t>TSP</a:t>
            </a:r>
            <a:r>
              <a:rPr lang="zh-CN" altLang="en-US" dirty="0"/>
              <a:t>问题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n=4(</a:t>
            </a:r>
            <a:r>
              <a:rPr lang="zh-CN" altLang="en-US" dirty="0"/>
              <a:t>顶点个数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则</a:t>
            </a:r>
            <a:r>
              <a:rPr lang="en-US" altLang="zh-CN" dirty="0"/>
              <a:t>k=n=4</a:t>
            </a:r>
          </a:p>
          <a:p>
            <a:r>
              <a:rPr lang="en-US" altLang="zh-CN" dirty="0"/>
              <a:t>TSP</a:t>
            </a:r>
            <a:r>
              <a:rPr lang="zh-CN" altLang="en-US" dirty="0"/>
              <a:t>问题，可以由</a:t>
            </a:r>
            <a:r>
              <a:rPr lang="en-US" altLang="zh-CN" dirty="0"/>
              <a:t>HSP</a:t>
            </a:r>
            <a:r>
              <a:rPr lang="zh-CN" altLang="en-US" dirty="0"/>
              <a:t>问题通过规约函数</a:t>
            </a:r>
            <a:r>
              <a:rPr lang="en-US" altLang="zh-CN" dirty="0"/>
              <a:t>T</a:t>
            </a:r>
            <a:r>
              <a:rPr lang="zh-CN" altLang="en-US" dirty="0"/>
              <a:t>得到，而我们已知哈密顿环问题是</a:t>
            </a:r>
            <a:r>
              <a:rPr lang="en-US" altLang="zh-CN" dirty="0"/>
              <a:t>NPC</a:t>
            </a:r>
            <a:r>
              <a:rPr lang="zh-CN" altLang="en-US" dirty="0"/>
              <a:t>问题，所以</a:t>
            </a:r>
            <a:r>
              <a:rPr lang="en-US" altLang="zh-CN" dirty="0"/>
              <a:t>TSP</a:t>
            </a:r>
            <a:r>
              <a:rPr lang="zh-CN" altLang="en-US" dirty="0"/>
              <a:t>也是</a:t>
            </a:r>
            <a:r>
              <a:rPr lang="en-US" altLang="zh-CN" dirty="0"/>
              <a:t>NPC</a:t>
            </a:r>
            <a:r>
              <a:rPr lang="zh-CN" altLang="en-US" dirty="0"/>
              <a:t>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ACD2DD-5B8F-4980-839B-80494B3993E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1902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hlinkClick r:id="rId3"/>
              </a:rPr>
              <a:t>参考资料</a:t>
            </a:r>
            <a:endParaRPr lang="en-US" altLang="zh-CN" dirty="0">
              <a:hlinkClick r:id="rId3"/>
            </a:endParaRPr>
          </a:p>
          <a:p>
            <a:r>
              <a:rPr lang="en-US" altLang="zh-CN" dirty="0">
                <a:hlinkClick r:id="rId3"/>
              </a:rPr>
              <a:t>https://www.zhihu.com/question/27039635</a:t>
            </a:r>
            <a:endParaRPr lang="en-US" altLang="zh-CN" dirty="0"/>
          </a:p>
          <a:p>
            <a:r>
              <a:rPr lang="zh-CN" altLang="en-US" dirty="0"/>
              <a:t>为什么验证一个答案的正确性这么重要？</a:t>
            </a:r>
            <a:endParaRPr lang="en-US" altLang="zh-CN" dirty="0"/>
          </a:p>
          <a:p>
            <a:r>
              <a:rPr lang="zh-CN" altLang="en-US" dirty="0"/>
              <a:t>答：最早是数学家在做这些工作，他们希望机器能帮助他们证明各种定理。</a:t>
            </a:r>
            <a:endParaRPr lang="en-US" altLang="zh-CN" dirty="0"/>
          </a:p>
          <a:p>
            <a:r>
              <a:rPr lang="zh-CN" altLang="en-US" dirty="0"/>
              <a:t>数学家经常干两件事，</a:t>
            </a:r>
            <a:r>
              <a:rPr lang="en-US" altLang="zh-CN" dirty="0"/>
              <a:t>1 </a:t>
            </a:r>
            <a:r>
              <a:rPr lang="zh-CN" altLang="en-US" dirty="0"/>
              <a:t>给出猜想 </a:t>
            </a:r>
            <a:r>
              <a:rPr lang="en-US" altLang="zh-CN" dirty="0"/>
              <a:t>2 </a:t>
            </a:r>
            <a:r>
              <a:rPr lang="zh-CN" altLang="en-US" dirty="0"/>
              <a:t>验证某个猜想是不是对的。</a:t>
            </a:r>
            <a:endParaRPr lang="en-US" altLang="zh-CN" dirty="0"/>
          </a:p>
          <a:p>
            <a:r>
              <a:rPr lang="zh-CN" altLang="en-US" dirty="0"/>
              <a:t>直觉上验证比求解更容易一些，但是如果有人证明</a:t>
            </a:r>
            <a:r>
              <a:rPr lang="en-US" altLang="zh-CN" dirty="0"/>
              <a:t>P=NP</a:t>
            </a:r>
            <a:r>
              <a:rPr lang="zh-CN" altLang="en-US" dirty="0"/>
              <a:t>，也就是说验证和求解在数学上是等价的（但是目前没有）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为什么把</a:t>
            </a:r>
            <a:r>
              <a:rPr lang="en-US" altLang="zh-CN" dirty="0"/>
              <a:t>NP</a:t>
            </a:r>
            <a:r>
              <a:rPr lang="zh-CN" altLang="en-US" dirty="0"/>
              <a:t>中最难的问题（</a:t>
            </a:r>
            <a:r>
              <a:rPr lang="en-US" altLang="zh-CN" dirty="0"/>
              <a:t>NPC</a:t>
            </a:r>
            <a:r>
              <a:rPr lang="zh-CN" altLang="en-US" dirty="0"/>
              <a:t>问题）拿出来讲？（）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答：最开始的时候，大家不知道</a:t>
            </a:r>
            <a:r>
              <a:rPr lang="en-US" altLang="zh-CN" dirty="0"/>
              <a:t>NP</a:t>
            </a:r>
            <a:r>
              <a:rPr lang="zh-CN" altLang="en-US" dirty="0"/>
              <a:t>的定义是存在所谓 </a:t>
            </a:r>
            <a:r>
              <a:rPr lang="zh-CN" altLang="en-US" b="1" dirty="0"/>
              <a:t>最难的 </a:t>
            </a:r>
            <a:r>
              <a:rPr lang="zh-CN" altLang="en-US" dirty="0"/>
              <a:t>这么一个东西的，各类问题没有固定的比较标准。搞不好就没有这么一个最难的东西。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直到一个叫</a:t>
            </a:r>
            <a:r>
              <a:rPr lang="en-US" altLang="zh-CN" dirty="0"/>
              <a:t>Cook</a:t>
            </a:r>
            <a:r>
              <a:rPr lang="zh-CN" altLang="en-US" dirty="0"/>
              <a:t>的数学家做了点</a:t>
            </a:r>
            <a:r>
              <a:rPr lang="en-US" altLang="zh-CN" dirty="0"/>
              <a:t>CS</a:t>
            </a:r>
            <a:r>
              <a:rPr lang="zh-CN" altLang="en-US" dirty="0"/>
              <a:t>的工作，最后还悲惨的没拿到教职，用教授的话说：“</a:t>
            </a:r>
            <a:r>
              <a:rPr lang="en-US" altLang="zh-CN" dirty="0"/>
              <a:t>He's in the wrong department.” </a:t>
            </a:r>
            <a:r>
              <a:rPr lang="zh-CN" altLang="en-US" dirty="0"/>
              <a:t>他证明了任何一个</a:t>
            </a:r>
            <a:r>
              <a:rPr lang="en-US" altLang="zh-CN" dirty="0"/>
              <a:t>NP</a:t>
            </a:r>
            <a:r>
              <a:rPr lang="zh-CN" altLang="en-US" dirty="0"/>
              <a:t>形式的问题都可以转换成 </a:t>
            </a:r>
            <a:r>
              <a:rPr lang="en-US" altLang="zh-CN" b="1" dirty="0"/>
              <a:t>3SAT </a:t>
            </a:r>
            <a:r>
              <a:rPr lang="zh-CN" altLang="en-US" dirty="0"/>
              <a:t>（某个</a:t>
            </a:r>
            <a:r>
              <a:rPr lang="en-US" altLang="zh-CN" dirty="0"/>
              <a:t>NP</a:t>
            </a:r>
            <a:r>
              <a:rPr lang="zh-CN" altLang="en-US" dirty="0"/>
              <a:t>问题），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最开始这篇文章没得到什么重视，直到一个非常出名的计算机科学家</a:t>
            </a:r>
            <a:r>
              <a:rPr lang="en-US" altLang="zh-CN" dirty="0"/>
              <a:t>Levin</a:t>
            </a:r>
            <a:r>
              <a:rPr lang="zh-CN" altLang="en-US" dirty="0"/>
              <a:t>看到了这篇文章，突然意识到如果这么多问题都等价于 </a:t>
            </a:r>
            <a:r>
              <a:rPr lang="en-US" altLang="zh-CN" b="1" dirty="0"/>
              <a:t>3SAT </a:t>
            </a:r>
            <a:r>
              <a:rPr lang="zh-CN" altLang="en-US" dirty="0"/>
              <a:t>问题，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那这就很好地揭示了</a:t>
            </a:r>
            <a:r>
              <a:rPr lang="zh-CN" altLang="en-US" b="1" dirty="0"/>
              <a:t>为什么之前那么多算法问题都找不到快速的（多项式级）算法</a:t>
            </a:r>
            <a:r>
              <a:rPr lang="zh-CN" altLang="en-US" dirty="0"/>
              <a:t>，因为都和</a:t>
            </a:r>
            <a:r>
              <a:rPr lang="en-US" altLang="zh-CN" b="1" dirty="0"/>
              <a:t>3SAT</a:t>
            </a:r>
            <a:r>
              <a:rPr lang="zh-CN" altLang="en-US" dirty="0"/>
              <a:t>一样难嘛；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另外可以用 </a:t>
            </a:r>
            <a:r>
              <a:rPr lang="en-US" altLang="zh-CN" b="1" dirty="0"/>
              <a:t>3SAT</a:t>
            </a:r>
            <a:r>
              <a:rPr lang="zh-CN" altLang="en-US" dirty="0"/>
              <a:t> 作为对各种计算问题的分界线，那</a:t>
            </a:r>
            <a:r>
              <a:rPr lang="zh-CN" altLang="en-US" b="1" dirty="0"/>
              <a:t>以后只要发现是</a:t>
            </a:r>
            <a:r>
              <a:rPr lang="en-US" altLang="zh-CN" b="1" dirty="0"/>
              <a:t>NP-complete</a:t>
            </a:r>
            <a:r>
              <a:rPr lang="zh-CN" altLang="en-US" b="1" dirty="0"/>
              <a:t>的问题，大家就不用对于每个问题找解法了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由此衍生了很多对于</a:t>
            </a:r>
            <a:r>
              <a:rPr lang="en-US" altLang="zh-CN" dirty="0"/>
              <a:t>complexity class</a:t>
            </a:r>
            <a:r>
              <a:rPr lang="zh-CN" altLang="en-US" dirty="0"/>
              <a:t>的研究，而</a:t>
            </a:r>
            <a:r>
              <a:rPr lang="en-US" altLang="zh-CN" dirty="0"/>
              <a:t>cook-</a:t>
            </a:r>
            <a:r>
              <a:rPr lang="en-US" altLang="zh-CN" dirty="0" err="1"/>
              <a:t>levin</a:t>
            </a:r>
            <a:r>
              <a:rPr lang="zh-CN" altLang="en-US" dirty="0"/>
              <a:t>这种把</a:t>
            </a:r>
            <a:r>
              <a:rPr lang="en-US" altLang="zh-CN" dirty="0"/>
              <a:t>NP</a:t>
            </a:r>
            <a:r>
              <a:rPr lang="zh-CN" altLang="en-US" dirty="0"/>
              <a:t>问题化为</a:t>
            </a:r>
            <a:r>
              <a:rPr lang="en-US" altLang="zh-CN" b="1" dirty="0"/>
              <a:t>3SAT</a:t>
            </a:r>
            <a:r>
              <a:rPr lang="zh-CN" altLang="en-US" dirty="0"/>
              <a:t>的思想一次又一次起到了至关重要的作用。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许多具有实际意义的问题都是</a:t>
            </a:r>
            <a:r>
              <a:rPr lang="en-US" altLang="zh-CN" dirty="0"/>
              <a:t>NP</a:t>
            </a:r>
            <a:r>
              <a:rPr lang="zh-CN" altLang="en-US" dirty="0"/>
              <a:t>完全问题。我们不知道如何在多项式时间内求得最优解。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但是这些问题往往十分重要，我们不能因此而放弃对它们的求解。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ACD2DD-5B8F-4980-839B-80494B3993E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32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C0DBE-4218-4975-8F01-F8AAD3C73718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05C9-3D40-4507-9E01-285E228974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147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C0DBE-4218-4975-8F01-F8AAD3C73718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05C9-3D40-4507-9E01-285E228974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7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C0DBE-4218-4975-8F01-F8AAD3C73718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05C9-3D40-4507-9E01-285E228974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631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C0DBE-4218-4975-8F01-F8AAD3C73718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05C9-3D40-4507-9E01-285E228974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980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C0DBE-4218-4975-8F01-F8AAD3C73718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05C9-3D40-4507-9E01-285E228974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201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C0DBE-4218-4975-8F01-F8AAD3C73718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05C9-3D40-4507-9E01-285E228974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396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C0DBE-4218-4975-8F01-F8AAD3C73718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05C9-3D40-4507-9E01-285E228974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972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C0DBE-4218-4975-8F01-F8AAD3C73718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05C9-3D40-4507-9E01-285E228974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811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C0DBE-4218-4975-8F01-F8AAD3C73718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05C9-3D40-4507-9E01-285E228974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28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C0DBE-4218-4975-8F01-F8AAD3C73718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05C9-3D40-4507-9E01-285E228974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78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C0DBE-4218-4975-8F01-F8AAD3C73718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05C9-3D40-4507-9E01-285E228974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8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C0DBE-4218-4975-8F01-F8AAD3C73718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A05C9-3D40-4507-9E01-285E228974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76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B1A926-CB41-47A4-9C26-BCEB3BDC71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NP-complete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4948BE-F7EE-4773-BFD1-FA63BE6E1F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558778"/>
            <a:ext cx="6858000" cy="1600199"/>
          </a:xfrm>
        </p:spPr>
        <p:txBody>
          <a:bodyPr>
            <a:normAutofit fontScale="92500" lnSpcReduction="10000"/>
          </a:bodyPr>
          <a:lstStyle/>
          <a:p>
            <a:endParaRPr lang="en-US" altLang="zh-CN" dirty="0"/>
          </a:p>
          <a:p>
            <a:r>
              <a:rPr lang="zh-CN" altLang="en-US" dirty="0"/>
              <a:t>教  授：何震宇</a:t>
            </a:r>
            <a:endParaRPr lang="en-US" altLang="zh-CN" dirty="0"/>
          </a:p>
          <a:p>
            <a:pPr algn="r"/>
            <a:endParaRPr lang="en-US" altLang="zh-CN" dirty="0"/>
          </a:p>
          <a:p>
            <a:pPr algn="r"/>
            <a:r>
              <a:rPr lang="en-US" altLang="zh-CN"/>
              <a:t>2019-11-02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0736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0A61A1-3B81-4332-ABC2-2B30C4C2C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808" y="692760"/>
            <a:ext cx="7886700" cy="1325563"/>
          </a:xfrm>
        </p:spPr>
        <p:txBody>
          <a:bodyPr/>
          <a:lstStyle/>
          <a:p>
            <a:r>
              <a:rPr lang="en-US" altLang="zh-CN" dirty="0"/>
              <a:t>2.2  </a:t>
            </a:r>
            <a:r>
              <a:rPr lang="zh-CN" altLang="en-US" dirty="0"/>
              <a:t>优化问题与判定问题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FED467-E73A-41CC-A7CB-83D373CB2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中位数问题：</a:t>
            </a:r>
            <a:endParaRPr lang="en-US" altLang="zh-CN" dirty="0"/>
          </a:p>
          <a:p>
            <a:pPr lvl="1"/>
            <a:r>
              <a:rPr lang="zh-CN" altLang="en-US" dirty="0"/>
              <a:t>求序列</a:t>
            </a:r>
            <a:r>
              <a:rPr lang="en-US" altLang="zh-CN" dirty="0"/>
              <a:t>{3,1,2,4,7}</a:t>
            </a:r>
            <a:r>
              <a:rPr lang="zh-CN" altLang="en-US" dirty="0"/>
              <a:t>的中位数</a:t>
            </a:r>
            <a:endParaRPr lang="en-US" altLang="zh-CN" dirty="0"/>
          </a:p>
          <a:p>
            <a:pPr lvl="1"/>
            <a:r>
              <a:rPr lang="zh-CN" altLang="en-US" dirty="0"/>
              <a:t>判断</a:t>
            </a:r>
            <a:r>
              <a:rPr lang="en-US" altLang="zh-CN" dirty="0"/>
              <a:t>k=3</a:t>
            </a:r>
            <a:r>
              <a:rPr lang="zh-CN" altLang="en-US" dirty="0"/>
              <a:t>是否是上述序列的中位数</a:t>
            </a:r>
            <a:endParaRPr lang="en-US" altLang="zh-CN" dirty="0"/>
          </a:p>
          <a:p>
            <a:r>
              <a:rPr lang="zh-CN" altLang="en-US" dirty="0"/>
              <a:t>最大值问题：</a:t>
            </a:r>
            <a:endParaRPr lang="en-US" altLang="zh-CN" dirty="0"/>
          </a:p>
          <a:p>
            <a:pPr lvl="1"/>
            <a:r>
              <a:rPr lang="zh-CN" altLang="en-US" dirty="0"/>
              <a:t>求序列</a:t>
            </a:r>
            <a:r>
              <a:rPr lang="en-US" altLang="zh-CN" dirty="0"/>
              <a:t>{3,1,2,4,7}</a:t>
            </a:r>
            <a:r>
              <a:rPr lang="zh-CN" altLang="en-US" dirty="0"/>
              <a:t>的最大值</a:t>
            </a:r>
            <a:endParaRPr lang="en-US" altLang="zh-CN" dirty="0"/>
          </a:p>
          <a:p>
            <a:pPr lvl="1"/>
            <a:r>
              <a:rPr lang="zh-CN" altLang="en-US" dirty="0"/>
              <a:t>判断</a:t>
            </a:r>
            <a:r>
              <a:rPr lang="en-US" altLang="zh-CN" dirty="0"/>
              <a:t>k=4</a:t>
            </a:r>
            <a:r>
              <a:rPr lang="zh-CN" altLang="en-US" dirty="0"/>
              <a:t>是否是上述序列的最大值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一个问题一般可以分为两类：优化问题和判定问题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0762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AC1A0F-8DB9-4EDA-A1DF-06B78644F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98880"/>
            <a:ext cx="7886700" cy="1325563"/>
          </a:xfrm>
        </p:spPr>
        <p:txBody>
          <a:bodyPr/>
          <a:lstStyle/>
          <a:p>
            <a:r>
              <a:rPr lang="en-US" altLang="zh-CN" dirty="0"/>
              <a:t>2.2  </a:t>
            </a:r>
            <a:r>
              <a:rPr lang="zh-CN" altLang="en-US" dirty="0"/>
              <a:t>优化问题与判定问题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45F99E-E99C-4E6D-A12C-BF72AB345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优化问题：构造一个解，使目标函数的值最大或最小。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判定问题：一个问题有两种可能的结果，是或否。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Example</a:t>
            </a:r>
            <a:r>
              <a:rPr lang="zh-CN" altLang="en-US" dirty="0"/>
              <a:t>：</a:t>
            </a:r>
            <a:r>
              <a:rPr lang="en-US" altLang="zh-CN" dirty="0"/>
              <a:t>TSP(Traveling Salesman Problem, </a:t>
            </a:r>
            <a:r>
              <a:rPr lang="zh-CN" altLang="en-US" dirty="0"/>
              <a:t>旅行商</a:t>
            </a:r>
            <a:r>
              <a:rPr lang="en-US" altLang="zh-CN" dirty="0"/>
              <a:t>)</a:t>
            </a:r>
            <a:r>
              <a:rPr lang="zh-CN" altLang="en-US" dirty="0"/>
              <a:t>问题</a:t>
            </a:r>
            <a:endParaRPr lang="en-US" altLang="zh-CN" dirty="0"/>
          </a:p>
          <a:p>
            <a:pPr lvl="1"/>
            <a:r>
              <a:rPr lang="zh-CN" altLang="en-US" dirty="0"/>
              <a:t>优化问题：给定一个带权图，找一个权重和最小的哈密顿环。</a:t>
            </a:r>
            <a:endParaRPr lang="en-US" altLang="zh-CN" dirty="0"/>
          </a:p>
          <a:p>
            <a:pPr lvl="1"/>
            <a:r>
              <a:rPr lang="zh-CN" altLang="en-US" dirty="0"/>
              <a:t>判定问题：给定一个带权图和一个数</a:t>
            </a:r>
            <a:r>
              <a:rPr lang="en-US" altLang="zh-CN" dirty="0"/>
              <a:t>k</a:t>
            </a:r>
            <a:r>
              <a:rPr lang="zh-CN" altLang="en-US" dirty="0"/>
              <a:t>，是否存在一个哈密顿环的总权重小于等于</a:t>
            </a:r>
            <a:r>
              <a:rPr lang="en-US" altLang="zh-CN" dirty="0"/>
              <a:t>k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198092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447CB8-5F55-43D4-815E-5EEBE1E9F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116765" cy="1325563"/>
          </a:xfrm>
        </p:spPr>
        <p:txBody>
          <a:bodyPr/>
          <a:lstStyle/>
          <a:p>
            <a:r>
              <a:rPr lang="en-US" altLang="zh-CN" dirty="0"/>
              <a:t>2.3  NP</a:t>
            </a:r>
            <a:r>
              <a:rPr lang="zh-CN" altLang="en-US" dirty="0"/>
              <a:t>问题（</a:t>
            </a:r>
            <a:r>
              <a:rPr lang="en-US" altLang="zh-CN" dirty="0"/>
              <a:t>non-deterministic polynomial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AF4018-3623-403E-8BAB-A78D49C1A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825625"/>
            <a:ext cx="9048306" cy="4351338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问题：</a:t>
            </a:r>
            <a:r>
              <a:rPr lang="en-US" altLang="zh-CN" dirty="0"/>
              <a:t>bool</a:t>
            </a:r>
            <a:r>
              <a:rPr lang="zh-CN" altLang="en-US" dirty="0"/>
              <a:t>集合</a:t>
            </a:r>
            <a:r>
              <a:rPr lang="en-US" altLang="zh-CN" dirty="0"/>
              <a:t>{x</a:t>
            </a:r>
            <a:r>
              <a:rPr lang="en-US" altLang="zh-CN" baseline="-25000" dirty="0"/>
              <a:t>1</a:t>
            </a:r>
            <a:r>
              <a:rPr lang="en-US" altLang="zh-CN" dirty="0"/>
              <a:t>,x</a:t>
            </a:r>
            <a:r>
              <a:rPr lang="en-US" altLang="zh-CN" baseline="-25000" dirty="0"/>
              <a:t>2</a:t>
            </a:r>
            <a:r>
              <a:rPr lang="en-US" altLang="zh-CN" dirty="0"/>
              <a:t>,x</a:t>
            </a:r>
            <a:r>
              <a:rPr lang="en-US" altLang="zh-CN" baseline="-25000" dirty="0"/>
              <a:t>3</a:t>
            </a:r>
            <a:r>
              <a:rPr lang="en-US" altLang="zh-CN" dirty="0"/>
              <a:t>,x</a:t>
            </a:r>
            <a:r>
              <a:rPr lang="en-US" altLang="zh-CN" baseline="-25000" dirty="0"/>
              <a:t>4</a:t>
            </a:r>
            <a:r>
              <a:rPr lang="en-US" altLang="zh-CN" dirty="0"/>
              <a:t>,x</a:t>
            </a:r>
            <a:r>
              <a:rPr lang="en-US" altLang="zh-CN" baseline="-25000" dirty="0"/>
              <a:t>5</a:t>
            </a:r>
            <a:r>
              <a:rPr lang="en-US" altLang="zh-CN" dirty="0"/>
              <a:t>}</a:t>
            </a:r>
            <a:r>
              <a:rPr lang="zh-CN" altLang="en-US" dirty="0"/>
              <a:t>，是否存在一组赋值使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(x</a:t>
            </a:r>
            <a:r>
              <a:rPr lang="en-US" altLang="zh-CN" baseline="-25000" dirty="0"/>
              <a:t>1</a:t>
            </a:r>
            <a:r>
              <a:rPr lang="en-US" altLang="zh-CN" dirty="0"/>
              <a:t> || x</a:t>
            </a:r>
            <a:r>
              <a:rPr lang="en-US" altLang="zh-CN" baseline="-25000" dirty="0"/>
              <a:t>2</a:t>
            </a:r>
            <a:r>
              <a:rPr lang="en-US" altLang="zh-CN" dirty="0"/>
              <a:t> || x</a:t>
            </a:r>
            <a:r>
              <a:rPr lang="en-US" altLang="zh-CN" baseline="-25000" dirty="0"/>
              <a:t>3</a:t>
            </a:r>
            <a:r>
              <a:rPr lang="en-US" altLang="zh-CN" dirty="0"/>
              <a:t>)&amp;&amp;(x</a:t>
            </a:r>
            <a:r>
              <a:rPr lang="en-US" altLang="zh-CN" baseline="-25000" dirty="0"/>
              <a:t>1</a:t>
            </a:r>
            <a:r>
              <a:rPr lang="en-US" altLang="zh-CN" dirty="0"/>
              <a:t> || !x</a:t>
            </a:r>
            <a:r>
              <a:rPr lang="en-US" altLang="zh-CN" baseline="-25000" dirty="0"/>
              <a:t>2</a:t>
            </a:r>
            <a:r>
              <a:rPr lang="en-US" altLang="zh-CN" dirty="0"/>
              <a:t> || !x</a:t>
            </a:r>
            <a:r>
              <a:rPr lang="en-US" altLang="zh-CN" baseline="-25000" dirty="0"/>
              <a:t>3</a:t>
            </a:r>
            <a:r>
              <a:rPr lang="en-US" altLang="zh-CN" dirty="0"/>
              <a:t>)&amp;&amp;(!x</a:t>
            </a:r>
            <a:r>
              <a:rPr lang="en-US" altLang="zh-CN" baseline="-25000" dirty="0"/>
              <a:t>1</a:t>
            </a:r>
            <a:r>
              <a:rPr lang="en-US" altLang="zh-CN" dirty="0"/>
              <a:t> || x</a:t>
            </a:r>
            <a:r>
              <a:rPr lang="en-US" altLang="zh-CN" baseline="-25000" dirty="0"/>
              <a:t>4</a:t>
            </a:r>
            <a:r>
              <a:rPr lang="en-US" altLang="zh-CN" dirty="0"/>
              <a:t> || x</a:t>
            </a:r>
            <a:r>
              <a:rPr lang="en-US" altLang="zh-CN" baseline="-25000" dirty="0"/>
              <a:t>5</a:t>
            </a:r>
            <a:r>
              <a:rPr lang="en-US" altLang="zh-CN" dirty="0"/>
              <a:t>)==true</a:t>
            </a:r>
            <a:r>
              <a:rPr lang="zh-CN" altLang="en-US" dirty="0"/>
              <a:t>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3-SAT</a:t>
            </a:r>
            <a:r>
              <a:rPr lang="zh-CN" altLang="en-US" dirty="0"/>
              <a:t>问题）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思考：</a:t>
            </a:r>
            <a:endParaRPr lang="en-US" altLang="zh-CN" dirty="0"/>
          </a:p>
          <a:p>
            <a:pPr lvl="1"/>
            <a:r>
              <a:rPr lang="zh-CN" altLang="en-US" dirty="0"/>
              <a:t>如何解决上述问题</a:t>
            </a:r>
            <a:endParaRPr lang="en-US" altLang="zh-CN" dirty="0"/>
          </a:p>
          <a:p>
            <a:pPr lvl="1"/>
            <a:r>
              <a:rPr lang="zh-CN" altLang="en-US" dirty="0"/>
              <a:t>如果给一组解</a:t>
            </a:r>
            <a:r>
              <a:rPr lang="en-US" altLang="zh-CN" dirty="0"/>
              <a:t>x</a:t>
            </a:r>
            <a:r>
              <a:rPr lang="en-US" altLang="zh-CN" baseline="-25000" dirty="0"/>
              <a:t>i</a:t>
            </a:r>
            <a:r>
              <a:rPr lang="en-US" altLang="zh-CN" dirty="0"/>
              <a:t>={0,1,1,0,1}</a:t>
            </a:r>
            <a:r>
              <a:rPr lang="zh-CN" altLang="en-US" dirty="0"/>
              <a:t>是否存在一个多形式时间的算法验证该解的正确性</a:t>
            </a:r>
            <a:endParaRPr lang="en-US" altLang="zh-CN" dirty="0"/>
          </a:p>
          <a:p>
            <a:pPr lvl="1"/>
            <a:r>
              <a:rPr lang="zh-CN" altLang="en-US" dirty="0"/>
              <a:t>是否存在一个多项式时间的算法来解决上述问题（目前没找到）</a:t>
            </a:r>
            <a:endParaRPr lang="en-US" altLang="zh-CN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59A0BDA-C2EE-491D-B5D4-93656CFE33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07898"/>
              </p:ext>
            </p:extLst>
          </p:nvPr>
        </p:nvGraphicFramePr>
        <p:xfrm>
          <a:off x="2649414" y="2979426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46756318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3638824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86363214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42803827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55927295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x1</a:t>
                      </a:r>
                      <a:endParaRPr lang="zh-CN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x2</a:t>
                      </a:r>
                      <a:endParaRPr lang="zh-CN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x3</a:t>
                      </a:r>
                      <a:endParaRPr lang="zh-CN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x4</a:t>
                      </a:r>
                      <a:endParaRPr lang="zh-CN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x5</a:t>
                      </a:r>
                      <a:endParaRPr lang="zh-CN" alt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8192456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0</a:t>
                      </a:r>
                      <a:endParaRPr lang="zh-CN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0</a:t>
                      </a:r>
                      <a:endParaRPr lang="zh-CN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0</a:t>
                      </a:r>
                      <a:endParaRPr lang="zh-CN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0</a:t>
                      </a:r>
                      <a:endParaRPr lang="zh-CN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0</a:t>
                      </a:r>
                      <a:endParaRPr lang="zh-CN" alt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4055817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0</a:t>
                      </a:r>
                      <a:endParaRPr lang="zh-CN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0</a:t>
                      </a:r>
                      <a:endParaRPr lang="zh-CN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0</a:t>
                      </a:r>
                      <a:endParaRPr lang="zh-CN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0</a:t>
                      </a:r>
                      <a:endParaRPr lang="zh-CN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877885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…</a:t>
                      </a:r>
                      <a:endParaRPr lang="zh-CN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…</a:t>
                      </a:r>
                      <a:endParaRPr lang="zh-CN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…</a:t>
                      </a:r>
                      <a:endParaRPr lang="zh-CN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…</a:t>
                      </a:r>
                      <a:endParaRPr lang="zh-CN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…</a:t>
                      </a:r>
                      <a:endParaRPr lang="zh-CN" alt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96870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781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BA965A-A7A1-4DAD-A590-A72C7B36B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1037"/>
            <a:ext cx="7886700" cy="1325563"/>
          </a:xfrm>
        </p:spPr>
        <p:txBody>
          <a:bodyPr/>
          <a:lstStyle/>
          <a:p>
            <a:r>
              <a:rPr lang="en-US" altLang="zh-CN" dirty="0"/>
              <a:t>2.3  NP</a:t>
            </a:r>
            <a:r>
              <a:rPr lang="zh-CN" altLang="en-US" dirty="0"/>
              <a:t>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E6DB1E-0737-4AC5-A580-227C8589B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NP</a:t>
            </a:r>
            <a:r>
              <a:rPr lang="zh-CN" altLang="en-US" dirty="0"/>
              <a:t>问题的定义：在多项式时间内能被验证的问题。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考虑：</a:t>
            </a:r>
            <a:endParaRPr lang="en-US" altLang="zh-CN" dirty="0"/>
          </a:p>
          <a:p>
            <a:pPr lvl="1"/>
            <a:r>
              <a:rPr lang="zh-CN" altLang="en-US" dirty="0"/>
              <a:t>求中位数是</a:t>
            </a:r>
            <a:r>
              <a:rPr lang="en-US" altLang="zh-CN" dirty="0"/>
              <a:t>NP</a:t>
            </a:r>
            <a:r>
              <a:rPr lang="zh-CN" altLang="en-US" dirty="0"/>
              <a:t>问题吗？</a:t>
            </a:r>
            <a:endParaRPr lang="en-US" altLang="zh-CN" dirty="0"/>
          </a:p>
          <a:p>
            <a:pPr lvl="1"/>
            <a:r>
              <a:rPr lang="zh-CN" altLang="en-US" dirty="0"/>
              <a:t>哈密顿环问题（</a:t>
            </a:r>
            <a:r>
              <a:rPr lang="en-US" altLang="zh-CN" dirty="0"/>
              <a:t>HCP</a:t>
            </a:r>
            <a:r>
              <a:rPr lang="zh-CN" altLang="en-US" dirty="0"/>
              <a:t>）是一个</a:t>
            </a:r>
            <a:r>
              <a:rPr lang="en-US" altLang="zh-CN" dirty="0"/>
              <a:t>NP</a:t>
            </a:r>
            <a:r>
              <a:rPr lang="zh-CN" altLang="en-US" dirty="0"/>
              <a:t>问题吗？是一个</a:t>
            </a:r>
            <a:r>
              <a:rPr lang="en-US" altLang="zh-CN" dirty="0"/>
              <a:t>P</a:t>
            </a:r>
            <a:r>
              <a:rPr lang="zh-CN" altLang="en-US" dirty="0"/>
              <a:t>问题吗？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ECC50B4-2214-4C98-AD22-AA9C0D43A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113" y="5132443"/>
            <a:ext cx="1181595" cy="1237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630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73D04-8A18-4605-B0DD-81EA39F72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1037"/>
            <a:ext cx="7886700" cy="1325563"/>
          </a:xfrm>
        </p:spPr>
        <p:txBody>
          <a:bodyPr/>
          <a:lstStyle/>
          <a:p>
            <a:r>
              <a:rPr lang="en-US" altLang="zh-CN" dirty="0"/>
              <a:t>2.4  P</a:t>
            </a:r>
            <a:r>
              <a:rPr lang="zh-CN" altLang="en-US" dirty="0"/>
              <a:t>问题与</a:t>
            </a:r>
            <a:r>
              <a:rPr lang="en-US" altLang="zh-CN" dirty="0"/>
              <a:t>NP</a:t>
            </a:r>
            <a:r>
              <a:rPr lang="zh-CN" altLang="en-US" dirty="0"/>
              <a:t>问题的关系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ADE078-F667-44E4-BB95-95A2A1DBA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4"/>
            <a:ext cx="8202529" cy="4635333"/>
          </a:xfrm>
        </p:spPr>
        <p:txBody>
          <a:bodyPr/>
          <a:lstStyle/>
          <a:p>
            <a:r>
              <a:rPr lang="zh-CN" altLang="en-US" dirty="0"/>
              <a:t>显然所有</a:t>
            </a:r>
            <a:r>
              <a:rPr lang="en-US" altLang="zh-CN" dirty="0"/>
              <a:t>P</a:t>
            </a:r>
            <a:r>
              <a:rPr lang="zh-CN" altLang="en-US" dirty="0"/>
              <a:t>问题一定是</a:t>
            </a:r>
            <a:r>
              <a:rPr lang="en-US" altLang="zh-CN" dirty="0"/>
              <a:t>NP</a:t>
            </a:r>
            <a:r>
              <a:rPr lang="zh-CN" altLang="en-US" dirty="0"/>
              <a:t>问题</a:t>
            </a:r>
            <a:endParaRPr lang="en-US" altLang="zh-CN" dirty="0"/>
          </a:p>
          <a:p>
            <a:pPr lvl="1"/>
            <a:r>
              <a:rPr lang="zh-CN" altLang="en-US" dirty="0"/>
              <a:t>在多项式时间内可解，那么一定在多项式时间内可验证</a:t>
            </a:r>
            <a:endParaRPr lang="en-US" altLang="zh-CN" dirty="0"/>
          </a:p>
          <a:p>
            <a:r>
              <a:rPr lang="zh-CN" altLang="en-US" dirty="0"/>
              <a:t>那么所有</a:t>
            </a:r>
            <a:r>
              <a:rPr lang="en-US" altLang="zh-CN" dirty="0"/>
              <a:t>NP</a:t>
            </a:r>
            <a:r>
              <a:rPr lang="zh-CN" altLang="en-US" dirty="0"/>
              <a:t>问题都是</a:t>
            </a:r>
            <a:r>
              <a:rPr lang="en-US" altLang="zh-CN" dirty="0"/>
              <a:t>P</a:t>
            </a:r>
            <a:r>
              <a:rPr lang="zh-CN" altLang="en-US" dirty="0"/>
              <a:t>问题吗？</a:t>
            </a:r>
            <a:endParaRPr lang="en-US" altLang="zh-CN" dirty="0"/>
          </a:p>
          <a:p>
            <a:pPr lvl="1"/>
            <a:r>
              <a:rPr lang="zh-CN" altLang="en-US" dirty="0"/>
              <a:t>求中位数是一个</a:t>
            </a:r>
            <a:r>
              <a:rPr lang="en-US" altLang="zh-CN" dirty="0"/>
              <a:t>NP</a:t>
            </a:r>
            <a:r>
              <a:rPr lang="zh-CN" altLang="en-US" dirty="0"/>
              <a:t>问题，同时它也是一个</a:t>
            </a:r>
            <a:r>
              <a:rPr lang="en-US" altLang="zh-CN" dirty="0"/>
              <a:t>P</a:t>
            </a:r>
            <a:r>
              <a:rPr lang="zh-CN" altLang="en-US" dirty="0"/>
              <a:t>问题</a:t>
            </a:r>
            <a:endParaRPr lang="en-US" altLang="zh-CN" dirty="0"/>
          </a:p>
          <a:p>
            <a:pPr lvl="1"/>
            <a:r>
              <a:rPr lang="en-US" altLang="zh-CN" dirty="0"/>
              <a:t>3-SAT</a:t>
            </a:r>
            <a:r>
              <a:rPr lang="zh-CN" altLang="en-US" dirty="0"/>
              <a:t>是一个</a:t>
            </a:r>
            <a:r>
              <a:rPr lang="en-US" altLang="zh-CN" dirty="0"/>
              <a:t>NP</a:t>
            </a:r>
            <a:r>
              <a:rPr lang="zh-CN" altLang="en-US" dirty="0"/>
              <a:t>问题，它是一个</a:t>
            </a:r>
            <a:r>
              <a:rPr lang="en-US" altLang="zh-CN" dirty="0"/>
              <a:t>P</a:t>
            </a:r>
            <a:r>
              <a:rPr lang="zh-CN" altLang="en-US" dirty="0"/>
              <a:t>问题吗？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目前没有人证明</a:t>
            </a:r>
            <a:r>
              <a:rPr lang="en-US" altLang="zh-CN" dirty="0"/>
              <a:t>P=NP </a:t>
            </a:r>
            <a:r>
              <a:rPr lang="zh-CN" altLang="en-US" dirty="0"/>
              <a:t>，这依然是一个待解决的问题。</a:t>
            </a:r>
          </a:p>
        </p:txBody>
      </p:sp>
    </p:spTree>
    <p:extLst>
      <p:ext uri="{BB962C8B-B14F-4D97-AF65-F5344CB8AC3E}">
        <p14:creationId xmlns:p14="http://schemas.microsoft.com/office/powerpoint/2010/main" val="1611068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B1AE8C-F91B-4FB6-8C4E-D80CA2EB9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808" y="681037"/>
            <a:ext cx="7886700" cy="1325563"/>
          </a:xfrm>
        </p:spPr>
        <p:txBody>
          <a:bodyPr/>
          <a:lstStyle/>
          <a:p>
            <a:r>
              <a:rPr lang="en-US" altLang="zh-CN" dirty="0"/>
              <a:t>3  NP-hard</a:t>
            </a:r>
            <a:r>
              <a:rPr lang="zh-CN" altLang="en-US" dirty="0"/>
              <a:t>与</a:t>
            </a:r>
            <a:r>
              <a:rPr lang="en-US" altLang="zh-CN" dirty="0"/>
              <a:t>NPC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D3286A-1C8C-4E8F-A20B-801FCE6EF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3.1  </a:t>
            </a:r>
            <a:r>
              <a:rPr lang="zh-CN" altLang="en-US" dirty="0"/>
              <a:t>归约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3.2  NP-hard</a:t>
            </a:r>
            <a:r>
              <a:rPr lang="zh-CN" altLang="en-US" dirty="0"/>
              <a:t>与</a:t>
            </a:r>
            <a:r>
              <a:rPr lang="en-US" altLang="zh-CN" dirty="0"/>
              <a:t>NPC</a:t>
            </a:r>
            <a:r>
              <a:rPr lang="zh-CN" altLang="en-US" dirty="0"/>
              <a:t>问题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93480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325F85-BC50-49C4-BDBC-EE680CA8D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977" y="751988"/>
            <a:ext cx="7886700" cy="1325563"/>
          </a:xfrm>
        </p:spPr>
        <p:txBody>
          <a:bodyPr/>
          <a:lstStyle/>
          <a:p>
            <a:r>
              <a:rPr lang="en-US" altLang="zh-CN" dirty="0"/>
              <a:t>3.1  </a:t>
            </a:r>
            <a:r>
              <a:rPr lang="zh-CN" altLang="en-US" dirty="0"/>
              <a:t>归约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274DBF-8A97-4191-A72D-2B151EFCA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707483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X</a:t>
            </a:r>
            <a:r>
              <a:rPr lang="zh-CN" altLang="en-US" dirty="0"/>
              <a:t>归约到</a:t>
            </a:r>
            <a:r>
              <a:rPr lang="en-US" altLang="zh-CN" dirty="0"/>
              <a:t>Y</a:t>
            </a:r>
            <a:r>
              <a:rPr lang="zh-CN" altLang="en-US" dirty="0"/>
              <a:t>：问题</a:t>
            </a:r>
            <a:r>
              <a:rPr lang="en-US" altLang="zh-CN" dirty="0"/>
              <a:t>X</a:t>
            </a:r>
            <a:r>
              <a:rPr lang="zh-CN" altLang="en-US" dirty="0"/>
              <a:t>通过基本运算步骤转换为问题</a:t>
            </a:r>
            <a:r>
              <a:rPr lang="en-US" altLang="zh-CN" dirty="0"/>
              <a:t>Y</a:t>
            </a:r>
            <a:r>
              <a:rPr lang="zh-CN" altLang="en-US" dirty="0"/>
              <a:t>（记为</a:t>
            </a:r>
            <a:r>
              <a:rPr lang="en-US" altLang="zh-CN" dirty="0"/>
              <a:t>X</a:t>
            </a:r>
            <a:r>
              <a:rPr lang="zh-CN" altLang="en-US" dirty="0"/>
              <a:t>≤</a:t>
            </a:r>
            <a:r>
              <a:rPr lang="en-US" altLang="zh-CN" dirty="0"/>
              <a:t>Y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多项式归约：问题</a:t>
            </a:r>
            <a:r>
              <a:rPr lang="en-US" altLang="zh-CN" dirty="0"/>
              <a:t>X</a:t>
            </a:r>
            <a:r>
              <a:rPr lang="zh-CN" altLang="en-US" dirty="0"/>
              <a:t>可以通过多项式时间的基本运算步骤转换为问题</a:t>
            </a:r>
            <a:r>
              <a:rPr lang="en-US" altLang="zh-CN" dirty="0"/>
              <a:t>Y</a:t>
            </a:r>
            <a:r>
              <a:rPr lang="zh-CN" altLang="en-US" dirty="0"/>
              <a:t>（记为</a:t>
            </a:r>
            <a:r>
              <a:rPr lang="en-US" altLang="zh-CN" dirty="0"/>
              <a:t>X</a:t>
            </a:r>
            <a:r>
              <a:rPr lang="zh-CN" altLang="en-US" dirty="0"/>
              <a:t>≤</a:t>
            </a:r>
            <a:r>
              <a:rPr lang="en-US" altLang="zh-CN" sz="1800" dirty="0"/>
              <a:t>p</a:t>
            </a:r>
            <a:r>
              <a:rPr lang="en-US" altLang="zh-CN" dirty="0"/>
              <a:t> Y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多项式归约的几个性质：</a:t>
            </a:r>
            <a:endParaRPr lang="en-US" altLang="zh-CN" dirty="0"/>
          </a:p>
          <a:p>
            <a:pPr lvl="1"/>
            <a:r>
              <a:rPr lang="zh-CN" altLang="en-US" dirty="0"/>
              <a:t>假设</a:t>
            </a:r>
            <a:r>
              <a:rPr lang="en-US" altLang="zh-CN" dirty="0"/>
              <a:t>X</a:t>
            </a:r>
            <a:r>
              <a:rPr lang="zh-CN" altLang="en-US" dirty="0"/>
              <a:t>≤</a:t>
            </a:r>
            <a:r>
              <a:rPr lang="en-US" altLang="zh-CN" sz="1500" dirty="0"/>
              <a:t>p</a:t>
            </a:r>
            <a:r>
              <a:rPr lang="en-US" altLang="zh-CN" dirty="0"/>
              <a:t> Y</a:t>
            </a:r>
            <a:r>
              <a:rPr lang="zh-CN" altLang="en-US" dirty="0"/>
              <a:t>，如果</a:t>
            </a:r>
            <a:r>
              <a:rPr lang="en-US" altLang="zh-CN" dirty="0"/>
              <a:t>Y</a:t>
            </a:r>
            <a:r>
              <a:rPr lang="zh-CN" altLang="en-US" dirty="0"/>
              <a:t>能够在多项式时间内求解，则</a:t>
            </a:r>
            <a:r>
              <a:rPr lang="en-US" altLang="zh-CN" dirty="0"/>
              <a:t>X</a:t>
            </a:r>
            <a:r>
              <a:rPr lang="zh-CN" altLang="en-US" dirty="0"/>
              <a:t>也能在多项式时间内求解。</a:t>
            </a:r>
            <a:endParaRPr lang="en-US" altLang="zh-CN" dirty="0"/>
          </a:p>
          <a:p>
            <a:pPr lvl="1"/>
            <a:r>
              <a:rPr lang="zh-CN" altLang="en-US" dirty="0"/>
              <a:t>假设</a:t>
            </a:r>
            <a:r>
              <a:rPr lang="en-US" altLang="zh-CN" dirty="0"/>
              <a:t>X</a:t>
            </a:r>
            <a:r>
              <a:rPr lang="zh-CN" altLang="en-US" dirty="0"/>
              <a:t>≤</a:t>
            </a:r>
            <a:r>
              <a:rPr lang="en-US" altLang="zh-CN" sz="1350" dirty="0"/>
              <a:t>p</a:t>
            </a:r>
            <a:r>
              <a:rPr lang="en-US" altLang="zh-CN" dirty="0"/>
              <a:t> Y</a:t>
            </a:r>
            <a:r>
              <a:rPr lang="zh-CN" altLang="en-US" dirty="0"/>
              <a:t>，如果</a:t>
            </a:r>
            <a:r>
              <a:rPr lang="en-US" altLang="zh-CN" dirty="0"/>
              <a:t>X</a:t>
            </a:r>
            <a:r>
              <a:rPr lang="zh-CN" altLang="en-US" dirty="0"/>
              <a:t>不能在多项式时间内求解，则</a:t>
            </a:r>
            <a:r>
              <a:rPr lang="en-US" altLang="zh-CN" dirty="0"/>
              <a:t>Y</a:t>
            </a:r>
            <a:r>
              <a:rPr lang="zh-CN" altLang="en-US" dirty="0"/>
              <a:t>也不能在多项式时间内求解。</a:t>
            </a:r>
            <a:endParaRPr lang="en-US" altLang="zh-CN" dirty="0"/>
          </a:p>
          <a:p>
            <a:pPr lvl="1"/>
            <a:r>
              <a:rPr lang="zh-CN" altLang="en-US" dirty="0"/>
              <a:t>假设</a:t>
            </a:r>
            <a:r>
              <a:rPr lang="en-US" altLang="zh-CN" dirty="0"/>
              <a:t>X</a:t>
            </a:r>
            <a:r>
              <a:rPr lang="zh-CN" altLang="en-US" dirty="0"/>
              <a:t>≤</a:t>
            </a:r>
            <a:r>
              <a:rPr lang="en-US" altLang="zh-CN" sz="1200" dirty="0"/>
              <a:t>p</a:t>
            </a:r>
            <a:r>
              <a:rPr lang="en-US" altLang="zh-CN" dirty="0"/>
              <a:t> Y</a:t>
            </a:r>
            <a:r>
              <a:rPr lang="zh-CN" altLang="en-US" dirty="0"/>
              <a:t>且</a:t>
            </a:r>
            <a:r>
              <a:rPr lang="en-US" altLang="zh-CN" dirty="0"/>
              <a:t>Y</a:t>
            </a:r>
            <a:r>
              <a:rPr lang="zh-CN" altLang="en-US" dirty="0"/>
              <a:t>≤</a:t>
            </a:r>
            <a:r>
              <a:rPr lang="en-US" altLang="zh-CN" sz="1200" dirty="0"/>
              <a:t>p</a:t>
            </a:r>
            <a:r>
              <a:rPr lang="en-US" altLang="zh-CN" dirty="0"/>
              <a:t> X</a:t>
            </a:r>
            <a:r>
              <a:rPr lang="zh-CN" altLang="en-US" dirty="0"/>
              <a:t>，那么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是等价的。</a:t>
            </a:r>
          </a:p>
        </p:txBody>
      </p:sp>
    </p:spTree>
    <p:extLst>
      <p:ext uri="{BB962C8B-B14F-4D97-AF65-F5344CB8AC3E}">
        <p14:creationId xmlns:p14="http://schemas.microsoft.com/office/powerpoint/2010/main" val="1840144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E97CA6-DBA7-4604-AB22-E60451072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54" y="900906"/>
            <a:ext cx="7886700" cy="1325563"/>
          </a:xfrm>
        </p:spPr>
        <p:txBody>
          <a:bodyPr/>
          <a:lstStyle/>
          <a:p>
            <a:r>
              <a:rPr lang="en-US" altLang="zh-CN" dirty="0"/>
              <a:t>3.1  </a:t>
            </a:r>
            <a:r>
              <a:rPr lang="zh-CN" altLang="en-US" dirty="0"/>
              <a:t>归约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8A5263-D8F1-42C0-960B-BE069759A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2226469"/>
            <a:ext cx="8250655" cy="3969794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问题</a:t>
            </a:r>
            <a:r>
              <a:rPr lang="en-US" altLang="zh-CN" dirty="0"/>
              <a:t>X</a:t>
            </a:r>
            <a:r>
              <a:rPr lang="zh-CN" altLang="en-US" dirty="0"/>
              <a:t>：</a:t>
            </a:r>
            <a:r>
              <a:rPr lang="en-US" altLang="zh-CN" dirty="0"/>
              <a:t>bool</a:t>
            </a:r>
            <a:r>
              <a:rPr lang="zh-CN" altLang="en-US" dirty="0"/>
              <a:t>序列</a:t>
            </a:r>
            <a:r>
              <a:rPr lang="en-US" altLang="zh-CN" dirty="0"/>
              <a:t>{x</a:t>
            </a:r>
            <a:r>
              <a:rPr lang="en-US" altLang="zh-CN" baseline="-25000" dirty="0"/>
              <a:t>1</a:t>
            </a:r>
            <a:r>
              <a:rPr lang="en-US" altLang="zh-CN" dirty="0"/>
              <a:t>,x</a:t>
            </a:r>
            <a:r>
              <a:rPr lang="en-US" altLang="zh-CN" baseline="-25000" dirty="0"/>
              <a:t>2</a:t>
            </a:r>
            <a:r>
              <a:rPr lang="en-US" altLang="zh-CN" dirty="0"/>
              <a:t>,…,x</a:t>
            </a:r>
            <a:r>
              <a:rPr lang="en-US" altLang="zh-CN" baseline="-25000" dirty="0"/>
              <a:t>n</a:t>
            </a:r>
            <a:r>
              <a:rPr lang="en-US" altLang="zh-CN" dirty="0"/>
              <a:t>}</a:t>
            </a:r>
            <a:r>
              <a:rPr lang="zh-CN" altLang="en-US" dirty="0"/>
              <a:t>，是否至少存在一个</a:t>
            </a:r>
            <a:r>
              <a:rPr lang="en-US" altLang="zh-CN" dirty="0"/>
              <a:t>x</a:t>
            </a:r>
            <a:r>
              <a:rPr lang="en-US" altLang="zh-CN" baseline="-25000" dirty="0"/>
              <a:t>i</a:t>
            </a:r>
            <a:r>
              <a:rPr lang="zh-CN" altLang="en-US" dirty="0"/>
              <a:t>的值为</a:t>
            </a:r>
            <a:r>
              <a:rPr lang="en-US" altLang="zh-CN" dirty="0"/>
              <a:t>true</a:t>
            </a:r>
            <a:r>
              <a:rPr lang="zh-CN" altLang="en-US" dirty="0"/>
              <a:t>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问题</a:t>
            </a:r>
            <a:r>
              <a:rPr lang="en-US" altLang="zh-CN" dirty="0"/>
              <a:t>Y</a:t>
            </a:r>
            <a:r>
              <a:rPr lang="zh-CN" altLang="en-US" dirty="0"/>
              <a:t>：整数序列</a:t>
            </a:r>
            <a:r>
              <a:rPr lang="en-US" altLang="zh-CN" dirty="0"/>
              <a:t>{y</a:t>
            </a:r>
            <a:r>
              <a:rPr lang="en-US" altLang="zh-CN" baseline="-25000" dirty="0"/>
              <a:t>1</a:t>
            </a:r>
            <a:r>
              <a:rPr lang="en-US" altLang="zh-CN" dirty="0"/>
              <a:t>,y</a:t>
            </a:r>
            <a:r>
              <a:rPr lang="en-US" altLang="zh-CN" baseline="-25000" dirty="0"/>
              <a:t>2</a:t>
            </a:r>
            <a:r>
              <a:rPr lang="en-US" altLang="zh-CN" dirty="0"/>
              <a:t>,…,y</a:t>
            </a:r>
            <a:r>
              <a:rPr lang="en-US" altLang="zh-CN" baseline="-25000" dirty="0"/>
              <a:t>n</a:t>
            </a:r>
            <a:r>
              <a:rPr lang="en-US" altLang="zh-CN" dirty="0"/>
              <a:t>}</a:t>
            </a:r>
            <a:r>
              <a:rPr lang="zh-CN" altLang="en-US" dirty="0"/>
              <a:t>，该序列的最大值是否是正的？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归约函数</a:t>
            </a:r>
            <a:r>
              <a:rPr lang="en-US" altLang="zh-CN" dirty="0"/>
              <a:t>T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/>
              <a:t>T: for </a:t>
            </a:r>
            <a:r>
              <a:rPr lang="en-US" altLang="zh-CN" dirty="0" err="1"/>
              <a:t>i</a:t>
            </a:r>
            <a:r>
              <a:rPr lang="en-US" altLang="zh-CN" dirty="0"/>
              <a:t>=0:n</a:t>
            </a:r>
          </a:p>
          <a:p>
            <a:pPr marL="342900" lvl="1" indent="0">
              <a:buNone/>
            </a:pPr>
            <a:r>
              <a:rPr lang="en-US" altLang="zh-CN" dirty="0"/>
              <a:t>	    if x</a:t>
            </a:r>
            <a:r>
              <a:rPr lang="en-US" altLang="zh-CN" baseline="-25000" dirty="0"/>
              <a:t>i</a:t>
            </a:r>
            <a:r>
              <a:rPr lang="en-US" altLang="zh-CN" dirty="0"/>
              <a:t>==false </a:t>
            </a:r>
          </a:p>
          <a:p>
            <a:pPr marL="342900" lvl="1" indent="0">
              <a:buNone/>
            </a:pPr>
            <a:r>
              <a:rPr lang="en-US" altLang="zh-CN" dirty="0"/>
              <a:t>                  y</a:t>
            </a:r>
            <a:r>
              <a:rPr lang="en-US" altLang="zh-CN" baseline="-25000" dirty="0"/>
              <a:t>i</a:t>
            </a:r>
            <a:r>
              <a:rPr lang="en-US" altLang="zh-CN" dirty="0"/>
              <a:t>=0 </a:t>
            </a:r>
          </a:p>
          <a:p>
            <a:pPr marL="342900" lvl="1" indent="0">
              <a:buNone/>
            </a:pPr>
            <a:r>
              <a:rPr lang="en-US" altLang="zh-CN" dirty="0"/>
              <a:t>	    else</a:t>
            </a:r>
          </a:p>
          <a:p>
            <a:pPr marL="342900" lvl="1" indent="0">
              <a:buNone/>
            </a:pPr>
            <a:r>
              <a:rPr lang="en-US" altLang="zh-CN" dirty="0"/>
              <a:t>                   y</a:t>
            </a:r>
            <a:r>
              <a:rPr lang="en-US" altLang="zh-CN" baseline="-25000" dirty="0"/>
              <a:t>i</a:t>
            </a:r>
            <a:r>
              <a:rPr lang="en-US" altLang="zh-CN" dirty="0"/>
              <a:t>=1</a:t>
            </a:r>
          </a:p>
          <a:p>
            <a:r>
              <a:rPr lang="en-US" altLang="zh-CN" dirty="0"/>
              <a:t>X</a:t>
            </a:r>
            <a:r>
              <a:rPr lang="zh-CN" altLang="en-US" dirty="0"/>
              <a:t>≤</a:t>
            </a:r>
            <a:r>
              <a:rPr lang="en-US" altLang="zh-CN" sz="1500" dirty="0"/>
              <a:t>p</a:t>
            </a:r>
            <a:r>
              <a:rPr lang="en-US" altLang="zh-CN" dirty="0"/>
              <a:t> Y</a:t>
            </a:r>
            <a:r>
              <a:rPr lang="zh-CN" altLang="en-US" dirty="0"/>
              <a:t>，根据性质二，</a:t>
            </a:r>
            <a:r>
              <a:rPr lang="en-US" altLang="zh-CN" dirty="0"/>
              <a:t>Y</a:t>
            </a:r>
            <a:r>
              <a:rPr lang="zh-CN" altLang="en-US" dirty="0"/>
              <a:t>可在多项式时间内可解，则</a:t>
            </a:r>
            <a:r>
              <a:rPr lang="en-US" altLang="zh-CN" dirty="0"/>
              <a:t>X</a:t>
            </a:r>
            <a:r>
              <a:rPr lang="zh-CN" altLang="en-US" dirty="0"/>
              <a:t>一定在多项式时间内可解。   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19572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1DAAB6-8FD3-431E-B0C3-4728D2021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00906"/>
            <a:ext cx="7886700" cy="1325563"/>
          </a:xfrm>
        </p:spPr>
        <p:txBody>
          <a:bodyPr/>
          <a:lstStyle/>
          <a:p>
            <a:r>
              <a:rPr lang="en-US" altLang="zh-CN" dirty="0"/>
              <a:t>3.2  NP-hard</a:t>
            </a:r>
            <a:r>
              <a:rPr lang="zh-CN" altLang="en-US" dirty="0"/>
              <a:t>与</a:t>
            </a:r>
            <a:r>
              <a:rPr lang="en-US" altLang="zh-CN" dirty="0"/>
              <a:t>NPC</a:t>
            </a:r>
            <a:r>
              <a:rPr lang="zh-CN" altLang="en-US" dirty="0"/>
              <a:t>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C23EEA-9469-4F08-B4EB-72FE5B33F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5004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NP-hard</a:t>
            </a:r>
            <a:r>
              <a:rPr lang="zh-CN" altLang="en-US" dirty="0"/>
              <a:t>：所有</a:t>
            </a:r>
            <a:r>
              <a:rPr lang="en-US" altLang="zh-CN" dirty="0"/>
              <a:t>NP</a:t>
            </a:r>
            <a:r>
              <a:rPr lang="zh-CN" altLang="en-US" dirty="0"/>
              <a:t>问题都可以多项式归约到问题</a:t>
            </a:r>
            <a:r>
              <a:rPr lang="en-US" altLang="zh-CN" dirty="0"/>
              <a:t>D</a:t>
            </a:r>
            <a:r>
              <a:rPr lang="zh-CN" altLang="en-US" dirty="0"/>
              <a:t>，则</a:t>
            </a:r>
            <a:r>
              <a:rPr lang="en-US" altLang="zh-CN" dirty="0"/>
              <a:t>D</a:t>
            </a:r>
            <a:r>
              <a:rPr lang="zh-CN" altLang="en-US" dirty="0"/>
              <a:t>问题称为</a:t>
            </a:r>
            <a:r>
              <a:rPr lang="en-US" altLang="zh-CN" dirty="0"/>
              <a:t>NP-hard</a:t>
            </a:r>
            <a:r>
              <a:rPr lang="zh-CN" altLang="en-US" dirty="0"/>
              <a:t>问题。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NPC</a:t>
            </a:r>
            <a:r>
              <a:rPr lang="zh-CN" altLang="en-US" dirty="0"/>
              <a:t>（</a:t>
            </a:r>
            <a:r>
              <a:rPr lang="en-US" altLang="zh-CN" dirty="0"/>
              <a:t>NP-completeness</a:t>
            </a:r>
            <a:r>
              <a:rPr lang="zh-CN" altLang="en-US" dirty="0"/>
              <a:t>）：所有</a:t>
            </a:r>
            <a:r>
              <a:rPr lang="en-US" altLang="zh-CN" dirty="0"/>
              <a:t>NP</a:t>
            </a:r>
            <a:r>
              <a:rPr lang="zh-CN" altLang="en-US" dirty="0"/>
              <a:t>问题都可以多项式归约到</a:t>
            </a:r>
            <a:r>
              <a:rPr lang="en-US" altLang="zh-CN" dirty="0"/>
              <a:t>NP</a:t>
            </a:r>
            <a:r>
              <a:rPr lang="zh-CN" altLang="en-US" dirty="0"/>
              <a:t>问题</a:t>
            </a:r>
            <a:r>
              <a:rPr lang="en-US" altLang="zh-CN" dirty="0"/>
              <a:t>D</a:t>
            </a:r>
            <a:r>
              <a:rPr lang="zh-CN" altLang="en-US" dirty="0"/>
              <a:t>，则</a:t>
            </a:r>
            <a:r>
              <a:rPr lang="en-US" altLang="zh-CN" dirty="0"/>
              <a:t>NP</a:t>
            </a:r>
            <a:r>
              <a:rPr lang="zh-CN" altLang="en-US" dirty="0"/>
              <a:t>问题</a:t>
            </a:r>
            <a:r>
              <a:rPr lang="en-US" altLang="zh-CN" dirty="0"/>
              <a:t>D</a:t>
            </a:r>
            <a:r>
              <a:rPr lang="zh-CN" altLang="en-US" dirty="0"/>
              <a:t>称为</a:t>
            </a:r>
            <a:r>
              <a:rPr lang="en-US" altLang="zh-CN" dirty="0"/>
              <a:t>NPC</a:t>
            </a:r>
            <a:r>
              <a:rPr lang="zh-CN" altLang="en-US" dirty="0"/>
              <a:t>问题。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NPC</a:t>
            </a:r>
            <a:r>
              <a:rPr lang="zh-CN" altLang="en-US" dirty="0"/>
              <a:t>问题</a:t>
            </a:r>
            <a:r>
              <a:rPr lang="en-US" altLang="zh-CN" dirty="0"/>
              <a:t>D</a:t>
            </a:r>
            <a:r>
              <a:rPr lang="zh-CN" altLang="en-US" dirty="0"/>
              <a:t>满足两点性质：</a:t>
            </a:r>
            <a:endParaRPr lang="en-US" altLang="zh-CN" dirty="0"/>
          </a:p>
          <a:p>
            <a:pPr lvl="1"/>
            <a:r>
              <a:rPr lang="en-US" altLang="zh-CN" dirty="0"/>
              <a:t>D</a:t>
            </a:r>
            <a:r>
              <a:rPr lang="zh-CN" altLang="en-US" dirty="0"/>
              <a:t>问题是</a:t>
            </a:r>
            <a:r>
              <a:rPr lang="en-US" altLang="zh-CN" dirty="0"/>
              <a:t>NP-hard</a:t>
            </a:r>
            <a:r>
              <a:rPr lang="zh-CN" altLang="en-US" dirty="0"/>
              <a:t>问题</a:t>
            </a:r>
            <a:endParaRPr lang="en-US" altLang="zh-CN" dirty="0"/>
          </a:p>
          <a:p>
            <a:pPr lvl="1"/>
            <a:r>
              <a:rPr lang="en-US" altLang="zh-CN" dirty="0"/>
              <a:t>D</a:t>
            </a:r>
            <a:r>
              <a:rPr lang="zh-CN" altLang="en-US" dirty="0"/>
              <a:t>问题是</a:t>
            </a:r>
            <a:r>
              <a:rPr lang="en-US" altLang="zh-CN" dirty="0"/>
              <a:t>NP</a:t>
            </a:r>
            <a:r>
              <a:rPr lang="zh-CN" altLang="en-US" dirty="0"/>
              <a:t>问题</a:t>
            </a:r>
            <a:endParaRPr lang="en-US" altLang="zh-CN" dirty="0"/>
          </a:p>
          <a:p>
            <a:pPr marL="342900" lvl="1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5589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FDE003-CFE1-4B3D-A74F-385276DD4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98880"/>
            <a:ext cx="7886700" cy="1325563"/>
          </a:xfrm>
        </p:spPr>
        <p:txBody>
          <a:bodyPr/>
          <a:lstStyle/>
          <a:p>
            <a:r>
              <a:rPr lang="en-US" altLang="zh-CN" dirty="0"/>
              <a:t>3.2  NP-hard</a:t>
            </a:r>
            <a:r>
              <a:rPr lang="zh-CN" altLang="en-US" dirty="0"/>
              <a:t>与</a:t>
            </a:r>
            <a:r>
              <a:rPr lang="en-US" altLang="zh-CN" dirty="0"/>
              <a:t>NPC</a:t>
            </a:r>
            <a:r>
              <a:rPr lang="zh-CN" altLang="en-US" dirty="0"/>
              <a:t>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843FFF-FFE1-4C3E-B2D7-55419329D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通俗的讲，一个问题可以在多项式时间内验证，但目前没有找到多项式时间的算法解决这个问题，我们称这类问题为</a:t>
            </a:r>
            <a:r>
              <a:rPr lang="en-US" altLang="zh-CN" dirty="0"/>
              <a:t>NPC</a:t>
            </a:r>
            <a:r>
              <a:rPr lang="zh-CN" altLang="en-US" dirty="0"/>
              <a:t>问题。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第一个被证明的</a:t>
            </a:r>
            <a:r>
              <a:rPr lang="en-US" altLang="zh-CN" dirty="0"/>
              <a:t>NPC</a:t>
            </a:r>
            <a:r>
              <a:rPr lang="zh-CN" altLang="en-US" dirty="0"/>
              <a:t>问题</a:t>
            </a:r>
            <a:r>
              <a:rPr lang="en-US" altLang="zh-CN" dirty="0"/>
              <a:t>——3-SAT</a:t>
            </a:r>
            <a:r>
              <a:rPr lang="zh-CN" altLang="en-US" dirty="0"/>
              <a:t>问题</a:t>
            </a:r>
            <a:endParaRPr lang="en-US" altLang="zh-CN" dirty="0"/>
          </a:p>
          <a:p>
            <a:r>
              <a:rPr lang="zh-CN" altLang="en-US" dirty="0"/>
              <a:t>哈密顿环问题也是一个</a:t>
            </a:r>
            <a:r>
              <a:rPr lang="en-US" altLang="zh-CN" dirty="0"/>
              <a:t>NPC</a:t>
            </a:r>
            <a:r>
              <a:rPr lang="zh-CN" altLang="en-US" dirty="0"/>
              <a:t>问题。</a:t>
            </a:r>
            <a:endParaRPr lang="en-US" altLang="zh-CN" dirty="0"/>
          </a:p>
          <a:p>
            <a:r>
              <a:rPr lang="zh-CN" altLang="en-US" dirty="0"/>
              <a:t>证明一个问题</a:t>
            </a:r>
            <a:r>
              <a:rPr lang="en-US" altLang="zh-CN" dirty="0"/>
              <a:t>D</a:t>
            </a:r>
            <a:r>
              <a:rPr lang="zh-CN" altLang="en-US" dirty="0"/>
              <a:t>是</a:t>
            </a:r>
            <a:r>
              <a:rPr lang="en-US" altLang="zh-CN" dirty="0"/>
              <a:t>NPC</a:t>
            </a:r>
            <a:r>
              <a:rPr lang="zh-CN" altLang="en-US" dirty="0"/>
              <a:t>问题，只需将一个已知的</a:t>
            </a:r>
            <a:r>
              <a:rPr lang="en-US" altLang="zh-CN" dirty="0"/>
              <a:t>NPC</a:t>
            </a:r>
            <a:r>
              <a:rPr lang="zh-CN" altLang="en-US" dirty="0"/>
              <a:t>问题通过多项式规约到问题</a:t>
            </a:r>
            <a:r>
              <a:rPr lang="en-US" altLang="zh-CN" dirty="0"/>
              <a:t>D</a:t>
            </a:r>
            <a:r>
              <a:rPr lang="zh-CN" altLang="en-US" dirty="0"/>
              <a:t>，则</a:t>
            </a:r>
            <a:r>
              <a:rPr lang="en-US" altLang="zh-CN" dirty="0"/>
              <a:t>D</a:t>
            </a:r>
            <a:r>
              <a:rPr lang="zh-CN" altLang="en-US" dirty="0"/>
              <a:t>也是一个</a:t>
            </a:r>
            <a:r>
              <a:rPr lang="en-US" altLang="zh-CN" dirty="0"/>
              <a:t>NPC</a:t>
            </a:r>
            <a:r>
              <a:rPr lang="zh-CN" altLang="en-US" dirty="0"/>
              <a:t>问题。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53945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88D4CF-A552-4FCF-93F0-96E2373A0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1037"/>
            <a:ext cx="7886700" cy="1325563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26AC0B-A74E-4BB5-99C4-FCE8B0A52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  问题的复杂程度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  </a:t>
            </a:r>
            <a:r>
              <a:rPr lang="en-US" altLang="zh-CN" dirty="0"/>
              <a:t>P</a:t>
            </a:r>
            <a:r>
              <a:rPr lang="zh-CN" altLang="en-US" dirty="0"/>
              <a:t>问题与</a:t>
            </a:r>
            <a:r>
              <a:rPr lang="en-US" altLang="zh-CN" dirty="0"/>
              <a:t>NP</a:t>
            </a:r>
            <a:r>
              <a:rPr lang="zh-CN" altLang="en-US" dirty="0"/>
              <a:t>问题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  </a:t>
            </a:r>
            <a:r>
              <a:rPr lang="en-US" altLang="zh-CN" dirty="0"/>
              <a:t>NP-hard</a:t>
            </a:r>
            <a:r>
              <a:rPr lang="zh-CN" altLang="en-US" dirty="0"/>
              <a:t>问题与</a:t>
            </a:r>
            <a:r>
              <a:rPr lang="en-US" altLang="zh-CN" dirty="0"/>
              <a:t>NPC</a:t>
            </a:r>
            <a:r>
              <a:rPr lang="zh-CN" altLang="en-US" dirty="0"/>
              <a:t>问题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4.  NPC</a:t>
            </a:r>
            <a:r>
              <a:rPr lang="zh-CN" altLang="en-US" dirty="0"/>
              <a:t>问题的常用解决策略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5.  </a:t>
            </a:r>
            <a:r>
              <a:rPr lang="zh-CN" altLang="en-US" dirty="0"/>
              <a:t>近似算法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835752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DF602E-D26D-4C2A-BC26-00A6E24A9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3606"/>
            <a:ext cx="9059779" cy="366960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证明</a:t>
            </a:r>
            <a:r>
              <a:rPr lang="en-US" altLang="zh-CN" dirty="0"/>
              <a:t>TSP</a:t>
            </a:r>
            <a:r>
              <a:rPr lang="zh-CN" altLang="en-US" dirty="0"/>
              <a:t>是一个</a:t>
            </a:r>
            <a:r>
              <a:rPr lang="en-US" altLang="zh-CN" dirty="0"/>
              <a:t>NPC</a:t>
            </a:r>
            <a:r>
              <a:rPr lang="zh-CN" altLang="en-US" dirty="0"/>
              <a:t>问题（已知</a:t>
            </a:r>
            <a:r>
              <a:rPr lang="en-US" altLang="zh-CN" dirty="0"/>
              <a:t>HCP</a:t>
            </a:r>
            <a:r>
              <a:rPr lang="zh-CN" altLang="en-US" dirty="0"/>
              <a:t>是</a:t>
            </a:r>
            <a:r>
              <a:rPr lang="en-US" altLang="zh-CN" dirty="0"/>
              <a:t>NPC</a:t>
            </a:r>
            <a:r>
              <a:rPr lang="zh-CN" altLang="en-US" dirty="0"/>
              <a:t>问题）。</a:t>
            </a:r>
            <a:endParaRPr lang="en-US" altLang="zh-CN" dirty="0"/>
          </a:p>
          <a:p>
            <a:r>
              <a:rPr lang="zh-CN" altLang="en-US" dirty="0"/>
              <a:t>哈密顿环问题（</a:t>
            </a:r>
            <a:r>
              <a:rPr lang="en-US" altLang="zh-CN" dirty="0"/>
              <a:t>HCP</a:t>
            </a:r>
            <a:r>
              <a:rPr lang="zh-CN" altLang="en-US" dirty="0"/>
              <a:t>）：给定一个无权图，该图中是否存在一个哈密顿环。</a:t>
            </a:r>
            <a:endParaRPr lang="en-US" altLang="zh-CN" dirty="0"/>
          </a:p>
          <a:p>
            <a:r>
              <a:rPr lang="zh-CN" altLang="en-US" dirty="0"/>
              <a:t>旅行商问题（</a:t>
            </a:r>
            <a:r>
              <a:rPr lang="en-US" altLang="zh-CN" dirty="0"/>
              <a:t>TSP</a:t>
            </a:r>
            <a:r>
              <a:rPr lang="zh-CN" altLang="en-US" dirty="0"/>
              <a:t>）：给定一个带权图和一个数</a:t>
            </a:r>
            <a:r>
              <a:rPr lang="en-US" altLang="zh-CN" dirty="0"/>
              <a:t>k</a:t>
            </a:r>
            <a:r>
              <a:rPr lang="zh-CN" altLang="en-US" dirty="0"/>
              <a:t>，该图中是否存在一个权重和至多为</a:t>
            </a:r>
            <a:r>
              <a:rPr lang="en-US" altLang="zh-CN" dirty="0"/>
              <a:t>k</a:t>
            </a:r>
            <a:r>
              <a:rPr lang="zh-CN" altLang="en-US" dirty="0"/>
              <a:t>的哈密顿环。</a:t>
            </a:r>
            <a:endParaRPr lang="en-US" altLang="zh-CN" dirty="0"/>
          </a:p>
          <a:p>
            <a:r>
              <a:rPr lang="zh-CN" altLang="en-US" dirty="0"/>
              <a:t>构造归约函数</a:t>
            </a:r>
            <a:r>
              <a:rPr lang="en-US" altLang="zh-CN" dirty="0"/>
              <a:t>T</a:t>
            </a:r>
            <a:r>
              <a:rPr lang="zh-CN" altLang="en-US" dirty="0"/>
              <a:t>：给定一个无权图</a:t>
            </a:r>
            <a:r>
              <a:rPr lang="en-US" altLang="zh-CN" dirty="0"/>
              <a:t>G</a:t>
            </a:r>
            <a:r>
              <a:rPr lang="zh-CN" altLang="en-US" dirty="0"/>
              <a:t>和一个顶点一致的带权完全图</a:t>
            </a:r>
            <a:r>
              <a:rPr lang="en-US" altLang="zh-CN" dirty="0"/>
              <a:t>G’</a:t>
            </a:r>
            <a:r>
              <a:rPr lang="zh-CN" altLang="en-US" dirty="0"/>
              <a:t>。</a:t>
            </a:r>
            <a:r>
              <a:rPr lang="en-US" altLang="zh-CN" dirty="0"/>
              <a:t>G</a:t>
            </a:r>
            <a:r>
              <a:rPr lang="zh-CN" altLang="en-US" dirty="0"/>
              <a:t>中两个节点之间有边，这些边在</a:t>
            </a:r>
            <a:r>
              <a:rPr lang="en-US" altLang="zh-CN" dirty="0"/>
              <a:t>G’</a:t>
            </a:r>
            <a:r>
              <a:rPr lang="zh-CN" altLang="en-US" dirty="0"/>
              <a:t> 中的权重为</a:t>
            </a:r>
            <a:r>
              <a:rPr lang="en-US" altLang="zh-CN" dirty="0"/>
              <a:t>1</a:t>
            </a:r>
            <a:r>
              <a:rPr lang="zh-CN" altLang="en-US" dirty="0"/>
              <a:t>，而且</a:t>
            </a:r>
            <a:r>
              <a:rPr lang="en-US" altLang="zh-CN" dirty="0"/>
              <a:t>G’</a:t>
            </a:r>
            <a:r>
              <a:rPr lang="zh-CN" altLang="en-US" dirty="0"/>
              <a:t>中其它边的权重为</a:t>
            </a:r>
            <a:r>
              <a:rPr lang="en-US" altLang="zh-CN" dirty="0"/>
              <a:t>2</a:t>
            </a:r>
            <a:r>
              <a:rPr lang="zh-CN" altLang="en-US" dirty="0"/>
              <a:t>。然后令</a:t>
            </a:r>
            <a:r>
              <a:rPr lang="en-US" altLang="zh-CN" dirty="0"/>
              <a:t>K=n</a:t>
            </a:r>
            <a:r>
              <a:rPr lang="zh-CN" altLang="en-US" dirty="0"/>
              <a:t>。这里</a:t>
            </a:r>
            <a:r>
              <a:rPr lang="en-US" altLang="zh-CN" dirty="0"/>
              <a:t>n</a:t>
            </a:r>
            <a:r>
              <a:rPr lang="zh-CN" altLang="en-US" dirty="0"/>
              <a:t>值为</a:t>
            </a:r>
            <a:r>
              <a:rPr lang="en-US" altLang="zh-CN" dirty="0"/>
              <a:t>4. </a:t>
            </a:r>
          </a:p>
          <a:p>
            <a:r>
              <a:rPr lang="zh-CN" altLang="en-US" dirty="0"/>
              <a:t>所以</a:t>
            </a:r>
            <a:r>
              <a:rPr lang="en-US" altLang="zh-CN" dirty="0"/>
              <a:t>TSP</a:t>
            </a:r>
            <a:r>
              <a:rPr lang="zh-CN" altLang="en-US" dirty="0"/>
              <a:t>问题也是一个</a:t>
            </a:r>
            <a:r>
              <a:rPr lang="en-US" altLang="zh-CN" dirty="0"/>
              <a:t>NPC</a:t>
            </a:r>
            <a:r>
              <a:rPr lang="zh-CN" altLang="en-US" dirty="0"/>
              <a:t>问题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ECC50B4-2214-4C98-AD22-AA9C0D43A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392" y="4836695"/>
            <a:ext cx="1891324" cy="198069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6547AAC-B776-4A12-8F1E-61B04D47BB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5179" y="4449682"/>
            <a:ext cx="2249905" cy="235622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142F4E6-C6CC-4F3F-9D95-2FB2233C7D67}"/>
              </a:ext>
            </a:extLst>
          </p:cNvPr>
          <p:cNvSpPr/>
          <p:nvPr/>
        </p:nvSpPr>
        <p:spPr>
          <a:xfrm>
            <a:off x="1050762" y="5643561"/>
            <a:ext cx="3786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</a:rPr>
              <a:t>G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61AF28F-643B-4422-B32E-EE0F0E49751E}"/>
              </a:ext>
            </a:extLst>
          </p:cNvPr>
          <p:cNvSpPr/>
          <p:nvPr/>
        </p:nvSpPr>
        <p:spPr>
          <a:xfrm>
            <a:off x="5947732" y="5365378"/>
            <a:ext cx="5974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</a:rPr>
              <a:t>G’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9728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B88C94-5233-44EB-BC95-8CEC63ADD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1037"/>
            <a:ext cx="7886700" cy="1325563"/>
          </a:xfrm>
        </p:spPr>
        <p:txBody>
          <a:bodyPr/>
          <a:lstStyle/>
          <a:p>
            <a:r>
              <a:rPr lang="zh-CN" altLang="en-US" dirty="0"/>
              <a:t>讨论：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B413F0-F4D0-4742-B006-0147AF08D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为什么验证一个答案的正确性这么重要？（</a:t>
            </a:r>
            <a:r>
              <a:rPr lang="en-US" altLang="zh-CN" dirty="0"/>
              <a:t>NP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为什么把</a:t>
            </a:r>
            <a:r>
              <a:rPr lang="en-US" altLang="zh-CN" dirty="0"/>
              <a:t>NP</a:t>
            </a:r>
            <a:r>
              <a:rPr lang="zh-CN" altLang="en-US" dirty="0"/>
              <a:t>里最难的问题拿出来讲？（</a:t>
            </a:r>
            <a:r>
              <a:rPr lang="en-US" altLang="zh-CN" dirty="0"/>
              <a:t>NPC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1742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80C6B7-3DAD-4CAD-A30E-092E1BC0A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1037"/>
            <a:ext cx="7886700" cy="1325563"/>
          </a:xfrm>
        </p:spPr>
        <p:txBody>
          <a:bodyPr/>
          <a:lstStyle/>
          <a:p>
            <a:r>
              <a:rPr lang="en-US" altLang="zh-CN" dirty="0"/>
              <a:t>4  </a:t>
            </a:r>
            <a:r>
              <a:rPr lang="zh-CN" altLang="en-US" dirty="0"/>
              <a:t>小规模</a:t>
            </a:r>
            <a:r>
              <a:rPr lang="en-US" altLang="zh-CN" dirty="0"/>
              <a:t>NPC</a:t>
            </a:r>
            <a:r>
              <a:rPr lang="zh-CN" altLang="en-US" dirty="0"/>
              <a:t>问题的解决策略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FC945B-BD80-4CF5-B5E4-F14609EB6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4.1  </a:t>
            </a:r>
            <a:r>
              <a:rPr lang="zh-CN" altLang="en-US" dirty="0"/>
              <a:t>动态规划与多项式时间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86417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420DE5-27B4-41F9-AE69-4856AA01F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75434"/>
            <a:ext cx="7886700" cy="1325563"/>
          </a:xfrm>
        </p:spPr>
        <p:txBody>
          <a:bodyPr/>
          <a:lstStyle/>
          <a:p>
            <a:r>
              <a:rPr lang="en-US" altLang="zh-CN" dirty="0"/>
              <a:t>4.1  </a:t>
            </a:r>
            <a:r>
              <a:rPr lang="zh-CN" altLang="en-US" dirty="0"/>
              <a:t>动态规划与多项式时间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D93432-30CC-4227-B1C0-2006A8C92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0-1</a:t>
            </a:r>
            <a:r>
              <a:rPr lang="zh-CN" altLang="en-US" dirty="0"/>
              <a:t>背包问题常用解法是动态规划</a:t>
            </a:r>
            <a:endParaRPr lang="en-US" altLang="zh-CN" dirty="0"/>
          </a:p>
          <a:p>
            <a:r>
              <a:rPr lang="zh-CN" altLang="en-US" dirty="0"/>
              <a:t>动态规划的时间复杂度是</a:t>
            </a:r>
            <a:r>
              <a:rPr lang="en-US" altLang="zh-CN" dirty="0"/>
              <a:t>O(</a:t>
            </a:r>
            <a:r>
              <a:rPr lang="en-US" altLang="zh-CN" dirty="0" err="1"/>
              <a:t>nb</a:t>
            </a:r>
            <a:r>
              <a:rPr lang="en-US" altLang="zh-CN" dirty="0"/>
              <a:t>) </a:t>
            </a:r>
            <a:r>
              <a:rPr lang="zh-CN" altLang="en-US" dirty="0"/>
              <a:t>。</a:t>
            </a:r>
            <a:r>
              <a:rPr lang="en-US" altLang="zh-CN" dirty="0"/>
              <a:t>n</a:t>
            </a:r>
            <a:r>
              <a:rPr lang="zh-CN" altLang="en-US" dirty="0"/>
              <a:t>是物体个数，</a:t>
            </a:r>
            <a:r>
              <a:rPr lang="en-US" altLang="zh-CN" dirty="0"/>
              <a:t>b</a:t>
            </a:r>
            <a:r>
              <a:rPr lang="zh-CN" altLang="en-US" dirty="0"/>
              <a:t>是背包容量。</a:t>
            </a:r>
            <a:endParaRPr lang="en-US" altLang="zh-CN" dirty="0"/>
          </a:p>
          <a:p>
            <a:r>
              <a:rPr lang="en-US" altLang="zh-CN" dirty="0"/>
              <a:t>0-1</a:t>
            </a:r>
            <a:r>
              <a:rPr lang="zh-CN" altLang="en-US" dirty="0"/>
              <a:t>背包属于</a:t>
            </a:r>
            <a:r>
              <a:rPr lang="en-US" altLang="zh-CN" dirty="0"/>
              <a:t>NPC</a:t>
            </a:r>
            <a:r>
              <a:rPr lang="zh-CN" altLang="en-US" dirty="0"/>
              <a:t>问题</a:t>
            </a:r>
            <a:endParaRPr lang="en-US" altLang="zh-CN" dirty="0"/>
          </a:p>
          <a:p>
            <a:r>
              <a:rPr lang="en-US" altLang="zh-CN" dirty="0"/>
              <a:t>NPC</a:t>
            </a:r>
            <a:r>
              <a:rPr lang="zh-CN" altLang="en-US" dirty="0"/>
              <a:t>问题目前没有多项式时间算法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这里产生了矛盾，问题在哪里呢？</a:t>
            </a:r>
          </a:p>
        </p:txBody>
      </p:sp>
    </p:spTree>
    <p:extLst>
      <p:ext uri="{BB962C8B-B14F-4D97-AF65-F5344CB8AC3E}">
        <p14:creationId xmlns:p14="http://schemas.microsoft.com/office/powerpoint/2010/main" val="21522365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03B877-B2CB-436E-B72D-C69F02241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1037"/>
            <a:ext cx="7886700" cy="1325563"/>
          </a:xfrm>
        </p:spPr>
        <p:txBody>
          <a:bodyPr/>
          <a:lstStyle/>
          <a:p>
            <a:r>
              <a:rPr lang="en-US" altLang="zh-CN" dirty="0"/>
              <a:t>4.1  </a:t>
            </a:r>
            <a:r>
              <a:rPr lang="zh-CN" altLang="en-US" dirty="0"/>
              <a:t>动态规划与多项式时间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6074D7-CF2A-406A-85FA-6196389D5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在复杂度分析中，多项式算法指的是算法对问题的任何实例的计算量是</a:t>
            </a:r>
            <a:r>
              <a:rPr lang="zh-CN" altLang="en-US" b="1" dirty="0"/>
              <a:t>实例规模</a:t>
            </a:r>
            <a:r>
              <a:rPr lang="zh-CN" altLang="en-US" dirty="0"/>
              <a:t>的多项式函数。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问题和实例是不同的概念。简单地说，问题</a:t>
            </a:r>
            <a:r>
              <a:rPr lang="en-US" altLang="zh-CN" dirty="0"/>
              <a:t>+</a:t>
            </a:r>
            <a:r>
              <a:rPr lang="zh-CN" altLang="en-US" dirty="0"/>
              <a:t>参数</a:t>
            </a:r>
            <a:r>
              <a:rPr lang="en-US" altLang="zh-CN" dirty="0"/>
              <a:t>=</a:t>
            </a:r>
            <a:r>
              <a:rPr lang="zh-CN" altLang="en-US" dirty="0"/>
              <a:t>实例。比如</a:t>
            </a:r>
            <a:r>
              <a:rPr lang="en-US" altLang="zh-CN" dirty="0"/>
              <a:t>01</a:t>
            </a:r>
            <a:r>
              <a:rPr lang="zh-CN" altLang="en-US" dirty="0"/>
              <a:t>背包问题，加上给定的参数</a:t>
            </a:r>
            <a:r>
              <a:rPr lang="en-US" altLang="zh-CN" dirty="0"/>
              <a:t>n</a:t>
            </a:r>
            <a:r>
              <a:rPr lang="zh-CN" altLang="en-US" dirty="0"/>
              <a:t>（物体的个数），</a:t>
            </a:r>
            <a:r>
              <a:rPr lang="en-US" altLang="zh-CN" dirty="0"/>
              <a:t>C</a:t>
            </a:r>
            <a:r>
              <a:rPr lang="zh-CN" altLang="en-US" dirty="0"/>
              <a:t>（物体的价值），</a:t>
            </a:r>
            <a:r>
              <a:rPr lang="en-US" altLang="zh-CN" dirty="0"/>
              <a:t>A</a:t>
            </a:r>
            <a:r>
              <a:rPr lang="zh-CN" altLang="en-US" dirty="0"/>
              <a:t>（物体的体积），</a:t>
            </a:r>
            <a:r>
              <a:rPr lang="en-US" altLang="zh-CN" dirty="0"/>
              <a:t>b</a:t>
            </a:r>
            <a:r>
              <a:rPr lang="zh-CN" altLang="en-US" dirty="0"/>
              <a:t>（背包容量）等，就是一个动态规划问题的实例。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75217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E6F676-0A19-4F81-9AEB-5AC0792F2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977" y="717305"/>
            <a:ext cx="7886700" cy="1325563"/>
          </a:xfrm>
        </p:spPr>
        <p:txBody>
          <a:bodyPr/>
          <a:lstStyle/>
          <a:p>
            <a:r>
              <a:rPr lang="en-US" altLang="zh-CN" dirty="0"/>
              <a:t>4.1  </a:t>
            </a:r>
            <a:r>
              <a:rPr lang="zh-CN" altLang="en-US" dirty="0"/>
              <a:t>动态规划与多项式时间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2C502FC-664F-493C-9631-EE414B43EE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8149590" cy="4605655"/>
              </a:xfrm>
            </p:spPr>
            <p:txBody>
              <a:bodyPr>
                <a:normAutofit fontScale="92500"/>
              </a:bodyPr>
              <a:lstStyle/>
              <a:p>
                <a:r>
                  <a:rPr lang="zh-CN" altLang="en-US" dirty="0"/>
                  <a:t>我们知道</a:t>
                </a:r>
                <a:r>
                  <a:rPr lang="en-US" altLang="zh-CN" dirty="0"/>
                  <a:t>01</a:t>
                </a:r>
                <a:r>
                  <a:rPr lang="zh-CN" altLang="en-US" dirty="0"/>
                  <a:t>背包的动态规划算法的计算量是</a:t>
                </a:r>
                <a:r>
                  <a:rPr lang="en-US" altLang="zh-CN" dirty="0"/>
                  <a:t>O(</a:t>
                </a:r>
                <a:r>
                  <a:rPr lang="en-US" altLang="zh-CN" dirty="0" err="1"/>
                  <a:t>nb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  。</a:t>
                </a:r>
                <a:endParaRPr lang="en-US" altLang="zh-CN" dirty="0"/>
              </a:p>
              <a:p>
                <a:r>
                  <a:rPr lang="zh-CN" altLang="en-US" dirty="0"/>
                  <a:t>而背包问题实例的规模是它的参数所占的存储空间。整数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在二进制计算机中所占的存储空间大约为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(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</m:d>
                  </m:oMath>
                </a14:m>
                <a:r>
                  <a:rPr lang="zh-CN" altLang="en-US" dirty="0"/>
                  <a:t>，所以背包问题的实例规模为： 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⌈"/>
                        <m:endChr m:val="⌉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(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+1)</m:t>
                            </m:r>
                          </m:e>
                        </m:d>
                      </m:e>
                    </m:nary>
                    <m:r>
                      <a:rPr lang="en-US" altLang="zh-CN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(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+1)</m:t>
                            </m:r>
                          </m:e>
                        </m:d>
                      </m:e>
                    </m:nary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≤2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+2+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zh-CN" altLang="zh-CN" dirty="0"/>
              </a:p>
              <a:p>
                <a:r>
                  <a:rPr lang="zh-CN" altLang="en-US" dirty="0"/>
                  <a:t>其中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是</a:t>
                </a:r>
                <a:r>
                  <a:rPr lang="en-US" altLang="zh-CN" dirty="0"/>
                  <a:t>C, A, b, n</a:t>
                </a:r>
                <a:r>
                  <a:rPr lang="zh-CN" altLang="en-US" dirty="0"/>
                  <a:t>中所有非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项的乘积。显然</a:t>
                </a:r>
                <a:r>
                  <a:rPr lang="en-US" altLang="zh-CN" dirty="0" err="1"/>
                  <a:t>nb</a:t>
                </a:r>
                <a:r>
                  <a:rPr lang="zh-CN" altLang="en-US" dirty="0"/>
                  <a:t>（实例的计算量）无论如何不可能是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/>
                  <a:t>)</a:t>
                </a:r>
                <a:r>
                  <a:rPr lang="zh-CN" altLang="en-US" dirty="0"/>
                  <a:t>（实例规模）的多项式函数，所以动态规划算法不是多项式时间算法。这种和参数的取值而不是参数的规模成多项式关系的算法，叫做伪多项式时间算法。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2C502FC-664F-493C-9631-EE414B43EE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8149590" cy="4605655"/>
              </a:xfrm>
              <a:blipFill>
                <a:blip r:embed="rId3"/>
                <a:stretch>
                  <a:fillRect l="-1122" t="-1984" r="-36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31835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C99605-044B-4F78-95BB-BA59182AE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54" y="681037"/>
            <a:ext cx="7886700" cy="1325563"/>
          </a:xfrm>
        </p:spPr>
        <p:txBody>
          <a:bodyPr/>
          <a:lstStyle/>
          <a:p>
            <a:r>
              <a:rPr lang="en-US" altLang="zh-CN" dirty="0"/>
              <a:t>5  </a:t>
            </a:r>
            <a:r>
              <a:rPr lang="zh-CN" altLang="en-US" dirty="0"/>
              <a:t>近似算法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B8CE07-BB77-4D14-9754-C1B38979F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5.1  </a:t>
            </a:r>
            <a:r>
              <a:rPr lang="zh-CN" altLang="en-US" dirty="0"/>
              <a:t>近似算法的设计思想和性能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5.2</a:t>
            </a:r>
            <a:r>
              <a:rPr lang="zh-CN" altLang="en-US" dirty="0"/>
              <a:t>  常用的近似算法设计方法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785036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63842E7-E56C-42F0-A40C-59CD7A1F3FEA}"/>
              </a:ext>
            </a:extLst>
          </p:cNvPr>
          <p:cNvSpPr txBox="1"/>
          <p:nvPr/>
        </p:nvSpPr>
        <p:spPr>
          <a:xfrm>
            <a:off x="413657" y="1162050"/>
            <a:ext cx="7497536" cy="54938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3300" dirty="0"/>
              <a:t>5.1  </a:t>
            </a:r>
            <a:r>
              <a:rPr lang="zh-CN" altLang="en-US" sz="3300" dirty="0"/>
              <a:t>近似算法的设计思想和性能</a:t>
            </a:r>
            <a:endParaRPr lang="zh-CN" altLang="en-US" sz="135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EC1931C-29E9-4DD4-943F-DE4390F4BA9B}"/>
              </a:ext>
            </a:extLst>
          </p:cNvPr>
          <p:cNvSpPr txBox="1"/>
          <p:nvPr/>
        </p:nvSpPr>
        <p:spPr>
          <a:xfrm>
            <a:off x="914399" y="2101714"/>
            <a:ext cx="70757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dirty="0"/>
              <a:t>近似算法的设计思想</a:t>
            </a:r>
            <a:endParaRPr lang="en-US" altLang="zh-CN" sz="21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zh-CN" altLang="en-US" sz="2100" dirty="0"/>
              <a:t>放弃求解最优解，用近似最优解代替最优解，以此换取：</a:t>
            </a:r>
            <a:endParaRPr lang="en-US" altLang="zh-CN" sz="2100" dirty="0"/>
          </a:p>
          <a:p>
            <a:r>
              <a:rPr lang="en-US" altLang="zh-CN" sz="2100" dirty="0"/>
              <a:t>      - </a:t>
            </a:r>
            <a:r>
              <a:rPr lang="zh-CN" altLang="en-US" sz="2100" dirty="0"/>
              <a:t>算法设计上的简化</a:t>
            </a:r>
            <a:endParaRPr lang="en-US" altLang="zh-CN" sz="2100" dirty="0"/>
          </a:p>
          <a:p>
            <a:r>
              <a:rPr lang="en-US" altLang="zh-CN" sz="2100" dirty="0"/>
              <a:t>      - </a:t>
            </a:r>
            <a:r>
              <a:rPr lang="zh-CN" altLang="en-US" sz="2100" dirty="0"/>
              <a:t>时间复杂度的降低</a:t>
            </a:r>
            <a:endParaRPr lang="en-US" altLang="zh-CN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100" dirty="0"/>
              <a:t>近似算法是可行的：</a:t>
            </a:r>
            <a:endParaRPr lang="en-US" altLang="zh-CN" sz="2100" dirty="0"/>
          </a:p>
          <a:p>
            <a:r>
              <a:rPr lang="en-US" altLang="zh-CN" sz="2100" dirty="0"/>
              <a:t>      - </a:t>
            </a:r>
            <a:r>
              <a:rPr lang="zh-CN" altLang="en-US" sz="2100" dirty="0"/>
              <a:t>问题的输入数据是近似的</a:t>
            </a:r>
            <a:endParaRPr lang="en-US" altLang="zh-CN" sz="2100" dirty="0"/>
          </a:p>
          <a:p>
            <a:r>
              <a:rPr lang="en-US" altLang="zh-CN" sz="2100" dirty="0"/>
              <a:t>      - </a:t>
            </a:r>
            <a:r>
              <a:rPr lang="zh-CN" altLang="en-US" sz="2100" dirty="0"/>
              <a:t>问题的解允许有一定程度的误差</a:t>
            </a:r>
            <a:endParaRPr lang="en-US" altLang="zh-CN" sz="2100" dirty="0"/>
          </a:p>
          <a:p>
            <a:r>
              <a:rPr lang="en-US" altLang="zh-CN" sz="2100" dirty="0"/>
              <a:t>      - </a:t>
            </a:r>
            <a:r>
              <a:rPr lang="zh-CN" altLang="en-US" sz="2100" dirty="0"/>
              <a:t>近似算法可在较短的时间内得到问题的近似解</a:t>
            </a:r>
            <a:endParaRPr lang="en-US" altLang="zh-CN" sz="2100" dirty="0"/>
          </a:p>
        </p:txBody>
      </p:sp>
    </p:spTree>
    <p:extLst>
      <p:ext uri="{BB962C8B-B14F-4D97-AF65-F5344CB8AC3E}">
        <p14:creationId xmlns:p14="http://schemas.microsoft.com/office/powerpoint/2010/main" val="16687585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7FC4071-5FB3-4171-BA88-B6374FEFA5B6}"/>
              </a:ext>
            </a:extLst>
          </p:cNvPr>
          <p:cNvSpPr txBox="1"/>
          <p:nvPr/>
        </p:nvSpPr>
        <p:spPr>
          <a:xfrm>
            <a:off x="370114" y="1034561"/>
            <a:ext cx="7075715" cy="549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3300" dirty="0"/>
              <a:t>5.1  </a:t>
            </a:r>
            <a:r>
              <a:rPr lang="zh-CN" altLang="en-US" sz="3300" dirty="0"/>
              <a:t>近似算法的设计思想和性能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D496298-792B-4735-8B3E-2F7C6ED7CC57}"/>
                  </a:ext>
                </a:extLst>
              </p:cNvPr>
              <p:cNvSpPr txBox="1"/>
              <p:nvPr/>
            </p:nvSpPr>
            <p:spPr>
              <a:xfrm>
                <a:off x="914399" y="1742901"/>
                <a:ext cx="7075715" cy="23544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100" dirty="0"/>
                  <a:t>衡量近似算法性能的标准：</a:t>
                </a:r>
                <a:endParaRPr lang="en-US" altLang="zh-CN" sz="2100" dirty="0"/>
              </a:p>
              <a:p>
                <a:r>
                  <a:rPr lang="en-US" altLang="zh-CN" sz="2100" dirty="0"/>
                  <a:t>      - </a:t>
                </a:r>
                <a:r>
                  <a:rPr lang="zh-CN" altLang="en-US" sz="2100" dirty="0"/>
                  <a:t>时间复杂度：必须是多项式阶的</a:t>
                </a:r>
                <a:endParaRPr lang="en-US" altLang="zh-CN" sz="2100" dirty="0"/>
              </a:p>
              <a:p>
                <a:r>
                  <a:rPr lang="en-US" altLang="zh-CN" sz="2100" dirty="0"/>
                  <a:t>      - </a:t>
                </a:r>
                <a:r>
                  <a:rPr lang="zh-CN" altLang="en-US" sz="2100" dirty="0"/>
                  <a:t>解的近似程度：近似比</a:t>
                </a:r>
                <a:endParaRPr lang="en-US" altLang="zh-CN" sz="21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100" dirty="0"/>
                  <a:t>近似比：若一个最优化问题的最优值为</a:t>
                </a:r>
                <a14:m>
                  <m:oMath xmlns:m="http://schemas.openxmlformats.org/officeDocument/2006/math">
                    <m:r>
                      <a:rPr lang="zh-CN" altLang="en-US" sz="21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sz="2100" dirty="0"/>
                  <a:t>*</a:t>
                </a:r>
                <a:r>
                  <a:rPr lang="zh-CN" altLang="en-US" sz="2100" dirty="0"/>
                  <a:t>，求解该问题的一个近似算法求得的近似最优值为</a:t>
                </a:r>
                <a14:m>
                  <m:oMath xmlns:m="http://schemas.openxmlformats.org/officeDocument/2006/math">
                    <m:r>
                      <a:rPr lang="zh-CN" altLang="en-US" sz="21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sz="2100" dirty="0"/>
                  <a:t>，则该近似算法的近似比为：</a:t>
                </a:r>
                <a:endParaRPr lang="en-US" altLang="zh-CN" sz="21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1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D496298-792B-4735-8B3E-2F7C6ED7CC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399" y="1742901"/>
                <a:ext cx="7075715" cy="2354491"/>
              </a:xfrm>
              <a:prstGeom prst="rect">
                <a:avLst/>
              </a:prstGeom>
              <a:blipFill>
                <a:blip r:embed="rId3"/>
                <a:stretch>
                  <a:fillRect l="-861" t="-1554" r="-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6F37DD48-9A74-4F6E-90E2-B0CF7314D9A2}"/>
                  </a:ext>
                </a:extLst>
              </p:cNvPr>
              <p:cNvSpPr/>
              <p:nvPr/>
            </p:nvSpPr>
            <p:spPr>
              <a:xfrm>
                <a:off x="2862943" y="3464491"/>
                <a:ext cx="2250552" cy="6458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zh-CN" altLang="en-US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100" i="1">
                              <a:latin typeface="Cambria Math" panose="02040503050406030204" pitchFamily="18" charset="0"/>
                            </a:rPr>
                            <m:t>𝜂</m:t>
                          </m:r>
                          <m:r>
                            <a:rPr lang="zh-CN" altLang="en-US" sz="21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zh-CN" altLang="en-US" sz="210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zh-CN" altLang="en-US" sz="2100">
                              <a:latin typeface="Cambria Math" panose="02040503050406030204" pitchFamily="18" charset="0"/>
                            </a:rPr>
                            <m:t>{</m:t>
                          </m:r>
                          <m:f>
                            <m:fPr>
                              <m:ctrlPr>
                                <a:rPr lang="zh-CN" altLang="en-US" sz="21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1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num>
                            <m:den>
                              <m:r>
                                <a:rPr lang="zh-CN" altLang="en-US" sz="21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zh-CN" altLang="en-US" sz="210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den>
                          </m:f>
                          <m:r>
                            <a:rPr lang="zh-CN" altLang="en-US" sz="210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zh-CN" altLang="en-US" sz="21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1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zh-CN" altLang="en-US" sz="210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num>
                            <m:den>
                              <m:r>
                                <a:rPr lang="zh-CN" altLang="en-US" sz="21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135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6F37DD48-9A74-4F6E-90E2-B0CF7314D9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943" y="3464491"/>
                <a:ext cx="2250552" cy="6458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7431D91-DB5E-42A8-8AE9-DB37AD9B3AC5}"/>
                  </a:ext>
                </a:extLst>
              </p:cNvPr>
              <p:cNvSpPr txBox="1"/>
              <p:nvPr/>
            </p:nvSpPr>
            <p:spPr>
              <a:xfrm>
                <a:off x="5243613" y="3577224"/>
                <a:ext cx="4208488" cy="761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500" dirty="0"/>
                  <a:t>     </a:t>
                </a:r>
                <a:r>
                  <a:rPr lang="en-US" altLang="zh-CN" sz="1500" dirty="0"/>
                  <a:t>   </a:t>
                </a:r>
                <a:r>
                  <a:rPr lang="zh-CN" altLang="en-US" sz="1500" dirty="0"/>
                  <a:t>对于最小化问题，</a:t>
                </a:r>
                <a14:m>
                  <m:oMath xmlns:m="http://schemas.openxmlformats.org/officeDocument/2006/math">
                    <m:r>
                      <a:rPr lang="zh-CN" altLang="en-US" sz="15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sz="1500" i="1" dirty="0"/>
                  <a:t>≥</a:t>
                </a:r>
                <a14:m>
                  <m:oMath xmlns:m="http://schemas.openxmlformats.org/officeDocument/2006/math">
                    <m:r>
                      <a:rPr lang="zh-CN" altLang="en-US" sz="15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sz="1500" i="1" dirty="0"/>
                  <a:t>*</a:t>
                </a:r>
              </a:p>
              <a:p>
                <a:r>
                  <a:rPr lang="zh-CN" altLang="en-US" sz="1500" dirty="0"/>
                  <a:t>        对于最大化问题，</a:t>
                </a:r>
                <a14:m>
                  <m:oMath xmlns:m="http://schemas.openxmlformats.org/officeDocument/2006/math">
                    <m:r>
                      <a:rPr lang="zh-CN" altLang="en-US" sz="15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sz="1500" i="1" dirty="0"/>
                  <a:t>≤</a:t>
                </a:r>
                <a14:m>
                  <m:oMath xmlns:m="http://schemas.openxmlformats.org/officeDocument/2006/math">
                    <m:r>
                      <a:rPr lang="zh-CN" altLang="en-US" sz="15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sz="1500" i="1" dirty="0"/>
                  <a:t>*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endParaRPr lang="zh-CN" altLang="en-US" sz="135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7431D91-DB5E-42A8-8AE9-DB37AD9B3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3613" y="3577224"/>
                <a:ext cx="4208488" cy="761747"/>
              </a:xfrm>
              <a:prstGeom prst="rect">
                <a:avLst/>
              </a:prstGeom>
              <a:blipFill>
                <a:blip r:embed="rId5"/>
                <a:stretch>
                  <a:fillRect t="-16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555F38F-5308-4245-B002-6531EC41A08A}"/>
                  </a:ext>
                </a:extLst>
              </p:cNvPr>
              <p:cNvSpPr txBox="1"/>
              <p:nvPr/>
            </p:nvSpPr>
            <p:spPr>
              <a:xfrm>
                <a:off x="914399" y="4166191"/>
                <a:ext cx="7195457" cy="1061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100" i="1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zh-CN" altLang="en-US" sz="2100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zh-CN" sz="2100">
                        <a:latin typeface="Cambria Math" panose="02040503050406030204" pitchFamily="18" charset="0"/>
                      </a:rPr>
                      <m:t>&gt;1</m:t>
                    </m:r>
                    <m:r>
                      <a:rPr lang="zh-CN" altLang="en-US" sz="21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100" dirty="0"/>
                  <a:t>且</a:t>
                </a:r>
                <a14:m>
                  <m:oMath xmlns:m="http://schemas.openxmlformats.org/officeDocument/2006/math">
                    <m:r>
                      <a:rPr lang="zh-CN" altLang="en-US" sz="2100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zh-CN" altLang="en-US" sz="2100" dirty="0"/>
                  <a:t>越大，近似解越差。</a:t>
                </a:r>
                <a:endParaRPr lang="en-US" altLang="zh-CN" sz="21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100" dirty="0"/>
                  <a:t>通常情况下，该近似比是问题的输入规模的一个函数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100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zh-CN" altLang="en-US" sz="21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1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zh-CN" altLang="en-US" sz="2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100" dirty="0"/>
                  <a:t>:</a:t>
                </a:r>
                <a:endParaRPr lang="zh-CN" altLang="en-US" sz="21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555F38F-5308-4245-B002-6531EC41A0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399" y="4166191"/>
                <a:ext cx="7195457" cy="1061829"/>
              </a:xfrm>
              <a:prstGeom prst="rect">
                <a:avLst/>
              </a:prstGeom>
              <a:blipFill>
                <a:blip r:embed="rId6"/>
                <a:stretch>
                  <a:fillRect l="-847" t="-3429" b="-74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0E3575A-CDA2-4437-8BF3-97F18A307979}"/>
                  </a:ext>
                </a:extLst>
              </p:cNvPr>
              <p:cNvSpPr txBox="1"/>
              <p:nvPr/>
            </p:nvSpPr>
            <p:spPr>
              <a:xfrm>
                <a:off x="2536371" y="5108023"/>
                <a:ext cx="3254829" cy="6458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zh-CN" altLang="en-US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en-US" sz="210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zh-CN" altLang="en-US" sz="2100">
                              <a:latin typeface="Cambria Math" panose="02040503050406030204" pitchFamily="18" charset="0"/>
                            </a:rPr>
                            <m:t>{</m:t>
                          </m:r>
                          <m:f>
                            <m:fPr>
                              <m:ctrlPr>
                                <a:rPr lang="zh-CN" altLang="en-US" sz="21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1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num>
                            <m:den>
                              <m:r>
                                <a:rPr lang="zh-CN" altLang="en-US" sz="21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zh-CN" altLang="en-US" sz="210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den>
                          </m:f>
                          <m:r>
                            <a:rPr lang="zh-CN" altLang="en-US" sz="210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zh-CN" altLang="en-US" sz="21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1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zh-CN" altLang="en-US" sz="210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num>
                            <m:den>
                              <m:r>
                                <a:rPr lang="zh-CN" altLang="en-US" sz="21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den>
                          </m:f>
                        </m:e>
                      </m:d>
                      <m:r>
                        <a:rPr lang="zh-CN" altLang="en-US" sz="210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"/>
                          <m:ctrlPr>
                            <a:rPr lang="zh-CN" altLang="en-US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100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zh-CN" altLang="en-US" sz="21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1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zh-CN" altLang="en-US" sz="21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0E3575A-CDA2-4437-8BF3-97F18A307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371" y="5108023"/>
                <a:ext cx="3254829" cy="64581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14037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7FC4071-5FB3-4171-BA88-B6374FEFA5B6}"/>
              </a:ext>
            </a:extLst>
          </p:cNvPr>
          <p:cNvSpPr txBox="1"/>
          <p:nvPr/>
        </p:nvSpPr>
        <p:spPr>
          <a:xfrm>
            <a:off x="370115" y="1034560"/>
            <a:ext cx="5203371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3300" dirty="0">
                <a:latin typeface="+mj-lt"/>
                <a:ea typeface="+mj-ea"/>
                <a:cs typeface="+mj-cs"/>
              </a:rPr>
              <a:t>5.2 </a:t>
            </a:r>
            <a:r>
              <a:rPr lang="zh-CN" altLang="en-US" sz="3300" dirty="0">
                <a:latin typeface="+mj-lt"/>
                <a:ea typeface="+mj-ea"/>
                <a:cs typeface="+mj-cs"/>
              </a:rPr>
              <a:t>近似算法的性能</a:t>
            </a:r>
            <a:endParaRPr lang="en-US" altLang="zh-CN" sz="3300" dirty="0">
              <a:latin typeface="+mj-lt"/>
              <a:ea typeface="+mj-ea"/>
              <a:cs typeface="+mj-cs"/>
            </a:endParaRPr>
          </a:p>
          <a:p>
            <a:endParaRPr lang="zh-CN" altLang="en-US" sz="135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A62BD6D-81D6-4E67-97C3-8262F1E39118}"/>
              </a:ext>
            </a:extLst>
          </p:cNvPr>
          <p:cNvSpPr txBox="1"/>
          <p:nvPr/>
        </p:nvSpPr>
        <p:spPr>
          <a:xfrm>
            <a:off x="500742" y="1938428"/>
            <a:ext cx="70757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100" dirty="0"/>
              <a:t>近似算法的相对误差</a:t>
            </a:r>
            <a:r>
              <a:rPr lang="en-US" altLang="zh-CN" sz="2100" dirty="0"/>
              <a:t>λ</a:t>
            </a:r>
            <a:r>
              <a:rPr lang="zh-CN" altLang="en-US" sz="2100" dirty="0"/>
              <a:t>：</a:t>
            </a:r>
            <a:endParaRPr lang="en-US" altLang="zh-CN" sz="2100" dirty="0"/>
          </a:p>
          <a:p>
            <a:endParaRPr lang="en-US" altLang="zh-CN" sz="21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7895006-544C-4B6A-91D5-BB413FF21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198681"/>
            <a:ext cx="1143000" cy="84700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3AE31DB-A481-4B9C-9072-932DF67A6B91}"/>
              </a:ext>
            </a:extLst>
          </p:cNvPr>
          <p:cNvSpPr txBox="1"/>
          <p:nvPr/>
        </p:nvSpPr>
        <p:spPr>
          <a:xfrm>
            <a:off x="500741" y="3105101"/>
            <a:ext cx="664028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dirty="0"/>
              <a:t>      - λ</a:t>
            </a:r>
            <a:r>
              <a:rPr lang="zh-CN" altLang="en-US" sz="2100" dirty="0"/>
              <a:t>表示一个近似最优解与最优解相差的程度</a:t>
            </a:r>
            <a:endParaRPr lang="en-US" altLang="zh-CN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100" dirty="0"/>
              <a:t>若问题的输入规模为</a:t>
            </a:r>
            <a:r>
              <a:rPr lang="en-US" altLang="zh-CN" sz="2100" dirty="0"/>
              <a:t>n</a:t>
            </a:r>
            <a:r>
              <a:rPr lang="zh-CN" altLang="en-US" sz="2100" dirty="0"/>
              <a:t>，存在一个函数</a:t>
            </a:r>
            <a:r>
              <a:rPr lang="en-US" altLang="zh-CN" sz="2100" dirty="0"/>
              <a:t>ε(n)</a:t>
            </a:r>
            <a:r>
              <a:rPr lang="zh-CN" altLang="en-US" sz="2100" dirty="0"/>
              <a:t>，使得：</a:t>
            </a:r>
            <a:endParaRPr lang="en-US" altLang="zh-CN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10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17ECDD44-7C3A-4C31-8C4B-143CE2EE8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099" y="3908633"/>
            <a:ext cx="1469572" cy="8280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52EC310-2322-4146-A465-744AB0FEFB14}"/>
                  </a:ext>
                </a:extLst>
              </p:cNvPr>
              <p:cNvSpPr txBox="1"/>
              <p:nvPr/>
            </p:nvSpPr>
            <p:spPr>
              <a:xfrm>
                <a:off x="576943" y="4736641"/>
                <a:ext cx="601980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100" dirty="0"/>
                  <a:t>      </a:t>
                </a:r>
                <a:r>
                  <a:rPr lang="zh-CN" altLang="en-US" sz="2100" dirty="0"/>
                  <a:t>则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100" i="1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zh-CN" altLang="en-US" sz="21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1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100" dirty="0"/>
                  <a:t>称为近似算法的相对误差界。且有：</a:t>
                </a:r>
                <a:endParaRPr lang="en-US" altLang="zh-CN" sz="21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52EC310-2322-4146-A465-744AB0FEF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43" y="4736641"/>
                <a:ext cx="6019800" cy="415498"/>
              </a:xfrm>
              <a:prstGeom prst="rect">
                <a:avLst/>
              </a:prstGeom>
              <a:blipFill>
                <a:blip r:embed="rId4"/>
                <a:stretch>
                  <a:fillRect t="-127941" b="-1955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>
            <a:extLst>
              <a:ext uri="{FF2B5EF4-FFF2-40B4-BE49-F238E27FC236}">
                <a16:creationId xmlns:a16="http://schemas.microsoft.com/office/drawing/2014/main" id="{8F273567-5BEA-48F8-ACAE-EA9488FD52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3327" y="5301470"/>
            <a:ext cx="1795114" cy="42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151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EEDC7B-28E4-461A-ACFD-513517265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531" y="681037"/>
            <a:ext cx="7886700" cy="1325563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 问题的复杂程度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A097AA-1DA6-440E-866D-A75CBD605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1.1  </a:t>
            </a:r>
            <a:r>
              <a:rPr lang="zh-CN" altLang="en-US" dirty="0"/>
              <a:t>多项式时间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1.2  </a:t>
            </a:r>
            <a:r>
              <a:rPr lang="zh-CN" altLang="en-US" dirty="0"/>
              <a:t>易处理性</a:t>
            </a:r>
          </a:p>
        </p:txBody>
      </p:sp>
    </p:spTree>
    <p:extLst>
      <p:ext uri="{BB962C8B-B14F-4D97-AF65-F5344CB8AC3E}">
        <p14:creationId xmlns:p14="http://schemas.microsoft.com/office/powerpoint/2010/main" val="7696655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581BB2-070D-4622-8CDD-59B71CB2A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808" y="787157"/>
            <a:ext cx="7886700" cy="1325563"/>
          </a:xfrm>
        </p:spPr>
        <p:txBody>
          <a:bodyPr/>
          <a:lstStyle/>
          <a:p>
            <a:r>
              <a:rPr lang="en-US" altLang="zh-CN" dirty="0"/>
              <a:t>5.2  </a:t>
            </a:r>
            <a:r>
              <a:rPr lang="zh-CN" altLang="en-US" dirty="0"/>
              <a:t>常用近似算法的设计方法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737F43-6ACA-4CD7-85D3-EEBA15BD2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设计近似算法的技术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随机化方法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贪心算法</a:t>
            </a:r>
            <a:endParaRPr lang="en-US" altLang="zh-CN" dirty="0"/>
          </a:p>
          <a:p>
            <a:pPr marL="3429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631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DA0E81-C635-439D-BFCA-9C6D7A828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40468"/>
            <a:ext cx="7886700" cy="1325563"/>
          </a:xfrm>
        </p:spPr>
        <p:txBody>
          <a:bodyPr/>
          <a:lstStyle/>
          <a:p>
            <a:r>
              <a:rPr lang="en-US" altLang="zh-CN" dirty="0"/>
              <a:t>5.2  </a:t>
            </a:r>
            <a:r>
              <a:rPr lang="zh-CN" altLang="en-US" dirty="0"/>
              <a:t>随机化方法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F25D2BB-24DD-471D-95CA-314CEC46FD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1800" dirty="0"/>
                  <a:t>问题描述：无向图</a:t>
                </a:r>
                <a:r>
                  <a:rPr lang="en-US" altLang="zh-CN" sz="1800" dirty="0"/>
                  <a:t>G=(V,E)</a:t>
                </a:r>
                <a:r>
                  <a:rPr lang="zh-CN" altLang="en-US" sz="1800" dirty="0"/>
                  <a:t>的顶点覆盖是它的顶点集</a:t>
                </a:r>
                <a:r>
                  <a:rPr lang="en-US" altLang="zh-CN" sz="1800" dirty="0"/>
                  <a:t>V</a:t>
                </a:r>
                <a:r>
                  <a:rPr lang="zh-CN" altLang="en-US" sz="1800" dirty="0"/>
                  <a:t>的一个子集</a:t>
                </a:r>
                <a:r>
                  <a:rPr lang="en-US" altLang="zh-CN" sz="1800" dirty="0"/>
                  <a:t>V’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altLang="zh-CN" sz="1800" dirty="0"/>
                  <a:t>V</a:t>
                </a:r>
                <a:r>
                  <a:rPr lang="zh-CN" altLang="en-US" sz="1800" dirty="0"/>
                  <a:t>，使得若</a:t>
                </a:r>
                <a:r>
                  <a:rPr lang="en-US" altLang="zh-CN" sz="1800" dirty="0"/>
                  <a:t>(</a:t>
                </a:r>
                <a:r>
                  <a:rPr lang="en-US" altLang="zh-CN" sz="1800" dirty="0" err="1"/>
                  <a:t>u,v</a:t>
                </a:r>
                <a:r>
                  <a:rPr lang="en-US" altLang="zh-CN" sz="1800" dirty="0"/>
                  <a:t>)</a:t>
                </a:r>
                <a:r>
                  <a:rPr lang="zh-CN" altLang="en-US" sz="1800" dirty="0"/>
                  <a:t>是</a:t>
                </a:r>
                <a:r>
                  <a:rPr lang="en-US" altLang="zh-CN" sz="1800" dirty="0"/>
                  <a:t>G</a:t>
                </a:r>
                <a:r>
                  <a:rPr lang="zh-CN" altLang="en-US" sz="1800" dirty="0"/>
                  <a:t>的一条边，则</a:t>
                </a:r>
                <a:r>
                  <a:rPr lang="en-US" altLang="zh-CN" sz="1800" dirty="0"/>
                  <a:t>v</a:t>
                </a:r>
                <a:r>
                  <a:rPr lang="zh-CN" altLang="en-US" sz="1800" dirty="0"/>
                  <a:t>∈</a:t>
                </a:r>
                <a:r>
                  <a:rPr lang="en-US" altLang="zh-CN" sz="1800" dirty="0"/>
                  <a:t>V’</a:t>
                </a:r>
                <a:r>
                  <a:rPr lang="zh-CN" altLang="en-US" sz="1800" dirty="0"/>
                  <a:t>或</a:t>
                </a:r>
                <a:r>
                  <a:rPr lang="en-US" altLang="zh-CN" sz="1800" dirty="0"/>
                  <a:t>u</a:t>
                </a:r>
                <a:r>
                  <a:rPr lang="zh-CN" altLang="en-US" sz="1800" dirty="0"/>
                  <a:t>∈</a:t>
                </a:r>
                <a:r>
                  <a:rPr lang="en-US" altLang="zh-CN" sz="1800" dirty="0"/>
                  <a:t>V’</a:t>
                </a:r>
                <a:r>
                  <a:rPr lang="zh-CN" altLang="en-US" sz="1800" dirty="0"/>
                  <a:t>。顶点覆盖</a:t>
                </a:r>
                <a:r>
                  <a:rPr lang="en-US" altLang="zh-CN" sz="1800" dirty="0"/>
                  <a:t>V’</a:t>
                </a:r>
                <a:r>
                  <a:rPr lang="zh-CN" altLang="en-US" sz="1800" dirty="0"/>
                  <a:t>的大小是它所包含的顶点个数</a:t>
                </a:r>
                <a:r>
                  <a:rPr lang="en-US" altLang="zh-CN" sz="1800" dirty="0"/>
                  <a:t>|V’|</a:t>
                </a:r>
                <a:r>
                  <a:rPr lang="zh-CN" altLang="en-US" sz="1800" dirty="0"/>
                  <a:t>。</a:t>
                </a:r>
                <a:endParaRPr lang="en-US" altLang="zh-CN" sz="1800" dirty="0"/>
              </a:p>
              <a:p>
                <a:r>
                  <a:rPr lang="zh-CN" altLang="en-US" sz="1800" dirty="0"/>
                  <a:t>顶点覆盖问题：找最小顶点覆盖</a:t>
                </a:r>
                <a:endParaRPr lang="en-US" altLang="zh-CN" sz="1800" dirty="0"/>
              </a:p>
              <a:p>
                <a:endParaRPr lang="en-US" altLang="zh-CN" sz="180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F25D2BB-24DD-471D-95CA-314CEC46FD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64" t="-1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Box 12">
            <a:extLst>
              <a:ext uri="{FF2B5EF4-FFF2-40B4-BE49-F238E27FC236}">
                <a16:creationId xmlns:a16="http://schemas.microsoft.com/office/drawing/2014/main" id="{DDAD4E51-DB3D-44F8-8E2A-4B78A2073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955" y="3449646"/>
            <a:ext cx="5026139" cy="2816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15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1500" b="1" dirty="0" err="1">
                <a:latin typeface="楷体_GB2312" pitchFamily="49" charset="-122"/>
                <a:ea typeface="楷体_GB2312" pitchFamily="49" charset="-122"/>
              </a:rPr>
              <a:t>VertexSet</a:t>
            </a:r>
            <a:r>
              <a:rPr lang="en-US" altLang="zh-CN" sz="15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1500" b="1" dirty="0" err="1">
                <a:latin typeface="楷体_GB2312" pitchFamily="49" charset="-122"/>
                <a:ea typeface="楷体_GB2312" pitchFamily="49" charset="-122"/>
              </a:rPr>
              <a:t>ApproxVertexCover</a:t>
            </a:r>
            <a:r>
              <a:rPr lang="en-US" altLang="zh-CN" sz="1500" b="1" dirty="0">
                <a:latin typeface="楷体_GB2312" pitchFamily="49" charset="-122"/>
                <a:ea typeface="楷体_GB2312" pitchFamily="49" charset="-122"/>
              </a:rPr>
              <a:t> ( Graph G )</a:t>
            </a:r>
          </a:p>
          <a:p>
            <a:pPr algn="just" eaLnBrk="1" hangingPunct="1">
              <a:buFontTx/>
              <a:buNone/>
            </a:pPr>
            <a:r>
              <a:rPr lang="en-US" altLang="zh-CN" sz="1500" b="1" dirty="0">
                <a:latin typeface="楷体_GB2312" pitchFamily="49" charset="-122"/>
                <a:ea typeface="楷体_GB2312" pitchFamily="49" charset="-122"/>
              </a:rPr>
              <a:t>{    </a:t>
            </a:r>
            <a:r>
              <a:rPr lang="en-US" altLang="zh-CN" sz="1500" b="1" dirty="0" err="1">
                <a:latin typeface="楷体_GB2312" pitchFamily="49" charset="-122"/>
                <a:ea typeface="楷体_GB2312" pitchFamily="49" charset="-122"/>
              </a:rPr>
              <a:t>Cset</a:t>
            </a:r>
            <a:r>
              <a:rPr lang="en-US" altLang="zh-CN" sz="1500" b="1" dirty="0">
                <a:latin typeface="楷体_GB2312" pitchFamily="49" charset="-122"/>
                <a:ea typeface="楷体_GB2312" pitchFamily="49" charset="-122"/>
              </a:rPr>
              <a:t>=</a:t>
            </a:r>
            <a:r>
              <a:rPr lang="en-US" altLang="zh-CN" sz="1500" b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</a:t>
            </a:r>
            <a:r>
              <a:rPr lang="en-US" altLang="zh-CN" sz="1500" b="1" dirty="0"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algn="just" eaLnBrk="1" hangingPunct="1">
              <a:buFontTx/>
              <a:buNone/>
            </a:pPr>
            <a:r>
              <a:rPr lang="en-US" altLang="zh-CN" sz="1500" b="1" dirty="0">
                <a:latin typeface="楷体_GB2312" pitchFamily="49" charset="-122"/>
                <a:ea typeface="楷体_GB2312" pitchFamily="49" charset="-122"/>
              </a:rPr>
              <a:t>     E1=E；</a:t>
            </a:r>
          </a:p>
          <a:p>
            <a:pPr algn="just" eaLnBrk="1" hangingPunct="1">
              <a:buFontTx/>
              <a:buNone/>
            </a:pPr>
            <a:r>
              <a:rPr lang="en-US" altLang="zh-CN" sz="1500" b="1" dirty="0">
                <a:latin typeface="楷体_GB2312" pitchFamily="49" charset="-122"/>
                <a:ea typeface="楷体_GB2312" pitchFamily="49" charset="-122"/>
              </a:rPr>
              <a:t>     while (E1 != </a:t>
            </a:r>
            <a:r>
              <a:rPr lang="en-US" altLang="zh-CN" sz="1500" b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</a:t>
            </a:r>
            <a:r>
              <a:rPr lang="en-US" altLang="zh-CN" sz="1500" b="1" dirty="0">
                <a:latin typeface="楷体_GB2312" pitchFamily="49" charset="-122"/>
                <a:ea typeface="楷体_GB2312" pitchFamily="49" charset="-122"/>
              </a:rPr>
              <a:t>) {</a:t>
            </a:r>
          </a:p>
          <a:p>
            <a:pPr algn="just" eaLnBrk="1" hangingPunct="1">
              <a:buFontTx/>
              <a:buNone/>
            </a:pPr>
            <a:r>
              <a:rPr lang="en-US" altLang="zh-CN" sz="1500" b="1" dirty="0">
                <a:latin typeface="楷体_GB2312" pitchFamily="49" charset="-122"/>
                <a:ea typeface="楷体_GB2312" pitchFamily="49" charset="-122"/>
              </a:rPr>
              <a:t>     	</a:t>
            </a:r>
            <a:r>
              <a:rPr lang="zh-CN" altLang="en-US" sz="1500" b="1" dirty="0">
                <a:latin typeface="楷体_GB2312" pitchFamily="49" charset="-122"/>
                <a:ea typeface="楷体_GB2312" pitchFamily="49" charset="-122"/>
              </a:rPr>
              <a:t>从</a:t>
            </a:r>
            <a:r>
              <a:rPr lang="en-US" altLang="zh-CN" sz="1500" b="1" dirty="0">
                <a:latin typeface="楷体_GB2312" pitchFamily="49" charset="-122"/>
                <a:ea typeface="楷体_GB2312" pitchFamily="49" charset="-122"/>
              </a:rPr>
              <a:t>E1</a:t>
            </a:r>
            <a:r>
              <a:rPr lang="zh-CN" altLang="en-US" sz="1500" b="1" dirty="0">
                <a:latin typeface="楷体_GB2312" pitchFamily="49" charset="-122"/>
                <a:ea typeface="楷体_GB2312" pitchFamily="49" charset="-122"/>
              </a:rPr>
              <a:t>中任取一条边</a:t>
            </a:r>
            <a:r>
              <a:rPr lang="en-US" altLang="zh-CN" sz="1500" b="1" dirty="0">
                <a:latin typeface="楷体_GB2312" pitchFamily="49" charset="-122"/>
                <a:ea typeface="楷体_GB2312" pitchFamily="49" charset="-122"/>
              </a:rPr>
              <a:t>e=</a:t>
            </a:r>
            <a:r>
              <a:rPr lang="zh-CN" altLang="en-US" sz="1500" b="1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1500" b="1" dirty="0" err="1">
                <a:latin typeface="楷体_GB2312" pitchFamily="49" charset="-122"/>
                <a:ea typeface="楷体_GB2312" pitchFamily="49" charset="-122"/>
              </a:rPr>
              <a:t>u,v</a:t>
            </a:r>
            <a:r>
              <a:rPr lang="en-US" altLang="zh-CN" sz="1500" b="1" dirty="0">
                <a:latin typeface="楷体_GB2312" pitchFamily="49" charset="-122"/>
                <a:ea typeface="楷体_GB2312" pitchFamily="49" charset="-122"/>
              </a:rPr>
              <a:t>)；</a:t>
            </a:r>
          </a:p>
          <a:p>
            <a:pPr algn="just" eaLnBrk="1" hangingPunct="1">
              <a:buFontTx/>
              <a:buNone/>
            </a:pPr>
            <a:r>
              <a:rPr lang="en-US" altLang="zh-CN" sz="1500" b="1" dirty="0"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en-US" altLang="zh-CN" sz="1500" b="1" dirty="0" err="1">
                <a:latin typeface="楷体_GB2312" pitchFamily="49" charset="-122"/>
                <a:ea typeface="楷体_GB2312" pitchFamily="49" charset="-122"/>
              </a:rPr>
              <a:t>Cset</a:t>
            </a:r>
            <a:r>
              <a:rPr lang="en-US" altLang="zh-CN" sz="1500" b="1" dirty="0">
                <a:latin typeface="楷体_GB2312" pitchFamily="49" charset="-122"/>
                <a:ea typeface="楷体_GB2312" pitchFamily="49" charset="-122"/>
              </a:rPr>
              <a:t>=</a:t>
            </a:r>
            <a:r>
              <a:rPr lang="en-US" altLang="zh-CN" sz="1500" b="1" dirty="0" err="1">
                <a:latin typeface="楷体_GB2312" pitchFamily="49" charset="-122"/>
                <a:ea typeface="楷体_GB2312" pitchFamily="49" charset="-122"/>
              </a:rPr>
              <a:t>Cset</a:t>
            </a:r>
            <a:r>
              <a:rPr lang="en-US" altLang="zh-CN" sz="1500" b="1" dirty="0">
                <a:latin typeface="楷体_GB2312" pitchFamily="49" charset="-122"/>
                <a:ea typeface="楷体_GB2312" pitchFamily="49" charset="-122"/>
              </a:rPr>
              <a:t>∪{</a:t>
            </a:r>
            <a:r>
              <a:rPr lang="en-US" altLang="zh-CN" sz="1500" b="1" dirty="0" err="1">
                <a:latin typeface="楷体_GB2312" pitchFamily="49" charset="-122"/>
                <a:ea typeface="楷体_GB2312" pitchFamily="49" charset="-122"/>
              </a:rPr>
              <a:t>u,v</a:t>
            </a:r>
            <a:r>
              <a:rPr lang="en-US" altLang="zh-CN" sz="1500" b="1" dirty="0">
                <a:latin typeface="楷体_GB2312" pitchFamily="49" charset="-122"/>
                <a:ea typeface="楷体_GB2312" pitchFamily="49" charset="-122"/>
              </a:rPr>
              <a:t>}；</a:t>
            </a:r>
          </a:p>
          <a:p>
            <a:pPr algn="just" eaLnBrk="1" hangingPunct="1">
              <a:buFontTx/>
              <a:buNone/>
            </a:pPr>
            <a:r>
              <a:rPr lang="en-US" altLang="zh-CN" sz="1500" b="1" dirty="0">
                <a:latin typeface="楷体_GB2312" pitchFamily="49" charset="-122"/>
                <a:ea typeface="楷体_GB2312" pitchFamily="49" charset="-122"/>
              </a:rPr>
              <a:t>     	</a:t>
            </a:r>
            <a:r>
              <a:rPr lang="zh-CN" altLang="en-US" sz="1500" b="1" dirty="0">
                <a:latin typeface="楷体_GB2312" pitchFamily="49" charset="-122"/>
                <a:ea typeface="楷体_GB2312" pitchFamily="49" charset="-122"/>
              </a:rPr>
              <a:t>从</a:t>
            </a:r>
            <a:r>
              <a:rPr lang="en-US" altLang="zh-CN" sz="1500" b="1" dirty="0">
                <a:latin typeface="楷体_GB2312" pitchFamily="49" charset="-122"/>
                <a:ea typeface="楷体_GB2312" pitchFamily="49" charset="-122"/>
              </a:rPr>
              <a:t>E1</a:t>
            </a:r>
            <a:r>
              <a:rPr lang="zh-CN" altLang="en-US" sz="1500" b="1" dirty="0">
                <a:latin typeface="楷体_GB2312" pitchFamily="49" charset="-122"/>
                <a:ea typeface="楷体_GB2312" pitchFamily="49" charset="-122"/>
              </a:rPr>
              <a:t>中删去与</a:t>
            </a:r>
            <a:r>
              <a:rPr lang="en-US" altLang="zh-CN" sz="1500" b="1" dirty="0">
                <a:latin typeface="楷体_GB2312" pitchFamily="49" charset="-122"/>
                <a:ea typeface="楷体_GB2312" pitchFamily="49" charset="-122"/>
              </a:rPr>
              <a:t>u</a:t>
            </a:r>
            <a:r>
              <a:rPr lang="zh-CN" altLang="en-US" sz="1500" b="1" dirty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1500" b="1" dirty="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sz="1500" b="1" dirty="0">
                <a:latin typeface="楷体_GB2312" pitchFamily="49" charset="-122"/>
                <a:ea typeface="楷体_GB2312" pitchFamily="49" charset="-122"/>
              </a:rPr>
              <a:t>相关联的所有边；</a:t>
            </a:r>
          </a:p>
          <a:p>
            <a:pPr algn="just" eaLnBrk="1" hangingPunct="1">
              <a:buFontTx/>
              <a:buNone/>
            </a:pPr>
            <a:r>
              <a:rPr lang="zh-CN" altLang="en-US" sz="1500" b="1" dirty="0">
                <a:latin typeface="楷体_GB2312" pitchFamily="49" charset="-122"/>
                <a:ea typeface="楷体_GB2312" pitchFamily="49" charset="-122"/>
              </a:rPr>
              <a:t>     }</a:t>
            </a:r>
          </a:p>
          <a:p>
            <a:pPr algn="just" eaLnBrk="1" hangingPunct="1">
              <a:buFontTx/>
              <a:buNone/>
            </a:pPr>
            <a:r>
              <a:rPr lang="zh-CN" altLang="en-US" sz="1500" b="1" dirty="0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en-US" altLang="zh-CN" sz="1500" b="1" dirty="0">
                <a:latin typeface="楷体_GB2312" pitchFamily="49" charset="-122"/>
                <a:ea typeface="楷体_GB2312" pitchFamily="49" charset="-122"/>
              </a:rPr>
              <a:t>return </a:t>
            </a:r>
            <a:r>
              <a:rPr lang="en-US" altLang="zh-CN" sz="1500" b="1" dirty="0" err="1">
                <a:latin typeface="楷体_GB2312" pitchFamily="49" charset="-122"/>
                <a:ea typeface="楷体_GB2312" pitchFamily="49" charset="-122"/>
              </a:rPr>
              <a:t>Cset</a:t>
            </a:r>
            <a:endParaRPr lang="en-US" altLang="zh-CN" sz="1500" b="1" dirty="0">
              <a:latin typeface="楷体_GB2312" pitchFamily="49" charset="-122"/>
              <a:ea typeface="楷体_GB2312" pitchFamily="49" charset="-122"/>
            </a:endParaRPr>
          </a:p>
          <a:p>
            <a:pPr algn="just" eaLnBrk="1" hangingPunct="1">
              <a:buFontTx/>
              <a:buNone/>
            </a:pPr>
            <a:r>
              <a:rPr lang="en-US" altLang="zh-CN" sz="1500" b="1" dirty="0">
                <a:latin typeface="楷体_GB2312" pitchFamily="49" charset="-122"/>
                <a:ea typeface="楷体_GB2312" pitchFamily="49" charset="-122"/>
              </a:rPr>
              <a:t>} </a:t>
            </a:r>
            <a:endParaRPr lang="zh-CN" altLang="en-US" sz="15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" name="AutoShape 14">
            <a:extLst>
              <a:ext uri="{FF2B5EF4-FFF2-40B4-BE49-F238E27FC236}">
                <a16:creationId xmlns:a16="http://schemas.microsoft.com/office/drawing/2014/main" id="{8AE00C88-356D-4CAE-9FA6-CF17DBD5B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278" y="3545205"/>
            <a:ext cx="2114550" cy="2171700"/>
          </a:xfrm>
          <a:prstGeom prst="wedgeRoundRectCallout">
            <a:avLst>
              <a:gd name="adj1" fmla="val -98931"/>
              <a:gd name="adj2" fmla="val -33278"/>
              <a:gd name="adj3" fmla="val 16667"/>
            </a:avLst>
          </a:prstGeom>
          <a:solidFill>
            <a:schemeClr val="hlink"/>
          </a:solidFill>
          <a:ln w="635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500" b="1" dirty="0">
                <a:solidFill>
                  <a:schemeClr val="accent2"/>
                </a:solidFill>
                <a:latin typeface="宋体" panose="02010600030101010101" pitchFamily="2" charset="-122"/>
              </a:rPr>
              <a:t>  </a:t>
            </a:r>
            <a:r>
              <a:rPr kumimoji="0" lang="en-US" altLang="zh-CN" sz="1500" b="1" dirty="0" err="1">
                <a:solidFill>
                  <a:schemeClr val="accent2"/>
                </a:solidFill>
                <a:latin typeface="宋体" panose="02010600030101010101" pitchFamily="2" charset="-122"/>
              </a:rPr>
              <a:t>Cset</a:t>
            </a:r>
            <a:r>
              <a:rPr kumimoji="0" lang="zh-CN" altLang="en-US" sz="1500" b="1" dirty="0">
                <a:solidFill>
                  <a:schemeClr val="accent2"/>
                </a:solidFill>
                <a:latin typeface="宋体" panose="02010600030101010101" pitchFamily="2" charset="-122"/>
              </a:rPr>
              <a:t>用来存储顶点覆盖中的各顶点。初始为空，不断从边集</a:t>
            </a:r>
            <a:r>
              <a:rPr kumimoji="0" lang="en-US" altLang="zh-CN" sz="1500" b="1" dirty="0">
                <a:solidFill>
                  <a:schemeClr val="accent2"/>
                </a:solidFill>
                <a:latin typeface="宋体" panose="02010600030101010101" pitchFamily="2" charset="-122"/>
              </a:rPr>
              <a:t>E1</a:t>
            </a:r>
            <a:r>
              <a:rPr kumimoji="0" lang="zh-CN" altLang="en-US" sz="1500" b="1" dirty="0">
                <a:solidFill>
                  <a:schemeClr val="accent2"/>
                </a:solidFill>
                <a:latin typeface="宋体" panose="02010600030101010101" pitchFamily="2" charset="-122"/>
              </a:rPr>
              <a:t>中选取一边(</a:t>
            </a:r>
            <a:r>
              <a:rPr kumimoji="0" lang="en-US" altLang="zh-CN" sz="1500" b="1" dirty="0" err="1">
                <a:solidFill>
                  <a:schemeClr val="accent2"/>
                </a:solidFill>
                <a:latin typeface="宋体" panose="02010600030101010101" pitchFamily="2" charset="-122"/>
              </a:rPr>
              <a:t>u,v</a:t>
            </a:r>
            <a:r>
              <a:rPr kumimoji="0" lang="en-US" altLang="zh-CN" sz="1500" b="1" dirty="0">
                <a:solidFill>
                  <a:schemeClr val="accent2"/>
                </a:solidFill>
                <a:latin typeface="宋体" panose="02010600030101010101" pitchFamily="2" charset="-122"/>
              </a:rPr>
              <a:t>)，</a:t>
            </a:r>
            <a:r>
              <a:rPr kumimoji="0" lang="zh-CN" altLang="en-US" sz="1500" b="1" dirty="0">
                <a:solidFill>
                  <a:schemeClr val="accent2"/>
                </a:solidFill>
                <a:latin typeface="宋体" panose="02010600030101010101" pitchFamily="2" charset="-122"/>
              </a:rPr>
              <a:t>将边的端点加入</a:t>
            </a:r>
            <a:r>
              <a:rPr kumimoji="0" lang="en-US" altLang="zh-CN" sz="1500" b="1" dirty="0" err="1">
                <a:solidFill>
                  <a:schemeClr val="accent2"/>
                </a:solidFill>
                <a:latin typeface="宋体" panose="02010600030101010101" pitchFamily="2" charset="-122"/>
              </a:rPr>
              <a:t>Cset</a:t>
            </a:r>
            <a:r>
              <a:rPr kumimoji="0" lang="zh-CN" altLang="en-US" sz="1500" b="1" dirty="0">
                <a:solidFill>
                  <a:schemeClr val="accent2"/>
                </a:solidFill>
                <a:latin typeface="宋体" panose="02010600030101010101" pitchFamily="2" charset="-122"/>
              </a:rPr>
              <a:t>中，并将</a:t>
            </a:r>
            <a:r>
              <a:rPr kumimoji="0" lang="en-US" altLang="zh-CN" sz="1500" b="1" dirty="0">
                <a:solidFill>
                  <a:schemeClr val="accent2"/>
                </a:solidFill>
                <a:latin typeface="宋体" panose="02010600030101010101" pitchFamily="2" charset="-122"/>
              </a:rPr>
              <a:t>E1</a:t>
            </a:r>
            <a:r>
              <a:rPr kumimoji="0" lang="zh-CN" altLang="en-US" sz="1500" b="1" dirty="0">
                <a:solidFill>
                  <a:schemeClr val="accent2"/>
                </a:solidFill>
                <a:latin typeface="宋体" panose="02010600030101010101" pitchFamily="2" charset="-122"/>
              </a:rPr>
              <a:t>中已被</a:t>
            </a:r>
            <a:r>
              <a:rPr kumimoji="0" lang="en-US" altLang="zh-CN" sz="1500" b="1" dirty="0">
                <a:solidFill>
                  <a:schemeClr val="accent2"/>
                </a:solidFill>
                <a:latin typeface="宋体" panose="02010600030101010101" pitchFamily="2" charset="-122"/>
              </a:rPr>
              <a:t>u</a:t>
            </a:r>
            <a:r>
              <a:rPr kumimoji="0" lang="zh-CN" altLang="en-US" sz="1500" b="1" dirty="0">
                <a:solidFill>
                  <a:schemeClr val="accent2"/>
                </a:solidFill>
                <a:latin typeface="宋体" panose="02010600030101010101" pitchFamily="2" charset="-122"/>
              </a:rPr>
              <a:t>和</a:t>
            </a:r>
            <a:r>
              <a:rPr kumimoji="0" lang="en-US" altLang="zh-CN" sz="1500" b="1" dirty="0">
                <a:solidFill>
                  <a:schemeClr val="accent2"/>
                </a:solidFill>
                <a:latin typeface="宋体" panose="02010600030101010101" pitchFamily="2" charset="-122"/>
              </a:rPr>
              <a:t>v</a:t>
            </a:r>
            <a:r>
              <a:rPr kumimoji="0" lang="zh-CN" altLang="en-US" sz="1500" b="1" dirty="0">
                <a:solidFill>
                  <a:schemeClr val="accent2"/>
                </a:solidFill>
                <a:latin typeface="宋体" panose="02010600030101010101" pitchFamily="2" charset="-122"/>
              </a:rPr>
              <a:t>覆盖的边删去，直至</a:t>
            </a:r>
            <a:r>
              <a:rPr kumimoji="0" lang="en-US" altLang="zh-CN" sz="1500" b="1" dirty="0" err="1">
                <a:solidFill>
                  <a:schemeClr val="accent2"/>
                </a:solidFill>
                <a:latin typeface="宋体" panose="02010600030101010101" pitchFamily="2" charset="-122"/>
              </a:rPr>
              <a:t>Cset</a:t>
            </a:r>
            <a:r>
              <a:rPr kumimoji="0" lang="zh-CN" altLang="en-US" sz="1500" b="1" dirty="0">
                <a:solidFill>
                  <a:schemeClr val="accent2"/>
                </a:solidFill>
                <a:latin typeface="宋体" panose="02010600030101010101" pitchFamily="2" charset="-122"/>
              </a:rPr>
              <a:t>已覆盖所有边。即</a:t>
            </a:r>
            <a:r>
              <a:rPr kumimoji="0" lang="en-US" altLang="zh-CN" sz="1500" b="1" dirty="0">
                <a:solidFill>
                  <a:schemeClr val="accent2"/>
                </a:solidFill>
                <a:latin typeface="宋体" panose="02010600030101010101" pitchFamily="2" charset="-122"/>
              </a:rPr>
              <a:t>E1</a:t>
            </a:r>
            <a:r>
              <a:rPr kumimoji="0" lang="zh-CN" altLang="en-US" sz="1500" b="1" dirty="0">
                <a:solidFill>
                  <a:schemeClr val="accent2"/>
                </a:solidFill>
                <a:latin typeface="宋体" panose="02010600030101010101" pitchFamily="2" charset="-122"/>
              </a:rPr>
              <a:t>为空。 </a:t>
            </a:r>
          </a:p>
        </p:txBody>
      </p:sp>
    </p:spTree>
    <p:extLst>
      <p:ext uri="{BB962C8B-B14F-4D97-AF65-F5344CB8AC3E}">
        <p14:creationId xmlns:p14="http://schemas.microsoft.com/office/powerpoint/2010/main" val="2066087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62F4FB-96A2-4295-83D5-D5A96E1E2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21" y="726633"/>
            <a:ext cx="7886700" cy="1325563"/>
          </a:xfrm>
        </p:spPr>
        <p:txBody>
          <a:bodyPr/>
          <a:lstStyle/>
          <a:p>
            <a:r>
              <a:rPr lang="en-US" altLang="zh-CN" dirty="0"/>
              <a:t>5.2  </a:t>
            </a:r>
            <a:r>
              <a:rPr lang="zh-CN" altLang="en-US" dirty="0"/>
              <a:t>随机化方法</a:t>
            </a:r>
          </a:p>
        </p:txBody>
      </p:sp>
      <p:pic>
        <p:nvPicPr>
          <p:cNvPr id="4" name="Picture 4" descr="t91">
            <a:extLst>
              <a:ext uri="{FF2B5EF4-FFF2-40B4-BE49-F238E27FC236}">
                <a16:creationId xmlns:a16="http://schemas.microsoft.com/office/drawing/2014/main" id="{CE47CC0A-6DF2-4031-89E0-5F5FE6B5EFC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93" y="1854000"/>
            <a:ext cx="3814286" cy="315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6">
            <a:extLst>
              <a:ext uri="{FF2B5EF4-FFF2-40B4-BE49-F238E27FC236}">
                <a16:creationId xmlns:a16="http://schemas.microsoft.com/office/drawing/2014/main" id="{B81EC911-648C-477E-8B34-1573A2CD0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9273" y="1873848"/>
            <a:ext cx="1709738" cy="3130153"/>
          </a:xfrm>
          <a:prstGeom prst="wedgeRoundRectCallout">
            <a:avLst>
              <a:gd name="adj1" fmla="val -72426"/>
              <a:gd name="adj2" fmla="val -20926"/>
              <a:gd name="adj3" fmla="val 16667"/>
            </a:avLst>
          </a:prstGeom>
          <a:solidFill>
            <a:schemeClr val="hlink"/>
          </a:solidFill>
          <a:ln w="635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1500" b="1" dirty="0">
                <a:solidFill>
                  <a:schemeClr val="accent2"/>
                </a:solidFill>
                <a:latin typeface="宋体" panose="02010600030101010101" pitchFamily="2" charset="-122"/>
              </a:rPr>
              <a:t>图(</a:t>
            </a:r>
            <a:r>
              <a:rPr kumimoji="0" lang="en-US" altLang="zh-CN" sz="1500" b="1" dirty="0">
                <a:solidFill>
                  <a:schemeClr val="accent2"/>
                </a:solidFill>
                <a:latin typeface="宋体" panose="02010600030101010101" pitchFamily="2" charset="-122"/>
              </a:rPr>
              <a:t>a)～(e)</a:t>
            </a:r>
            <a:r>
              <a:rPr kumimoji="0" lang="zh-CN" altLang="en-US" sz="1500" b="1" dirty="0">
                <a:solidFill>
                  <a:schemeClr val="accent2"/>
                </a:solidFill>
                <a:latin typeface="宋体" panose="02010600030101010101" pitchFamily="2" charset="-122"/>
              </a:rPr>
              <a:t>说明了算法的运行过程及结果。(</a:t>
            </a:r>
            <a:r>
              <a:rPr kumimoji="0" lang="en-US" altLang="zh-CN" sz="1500" b="1" dirty="0">
                <a:solidFill>
                  <a:schemeClr val="accent2"/>
                </a:solidFill>
                <a:latin typeface="宋体" panose="02010600030101010101" pitchFamily="2" charset="-122"/>
              </a:rPr>
              <a:t>e)</a:t>
            </a:r>
            <a:r>
              <a:rPr kumimoji="0" lang="zh-CN" altLang="en-US" sz="1500" b="1" dirty="0">
                <a:solidFill>
                  <a:schemeClr val="accent2"/>
                </a:solidFill>
                <a:latin typeface="宋体" panose="02010600030101010101" pitchFamily="2" charset="-122"/>
              </a:rPr>
              <a:t>表示算法产生的近似最优顶点覆盖</a:t>
            </a:r>
            <a:r>
              <a:rPr kumimoji="0" lang="en-US" altLang="zh-CN" sz="1500" b="1" dirty="0" err="1">
                <a:solidFill>
                  <a:schemeClr val="accent2"/>
                </a:solidFill>
                <a:latin typeface="宋体" panose="02010600030101010101" pitchFamily="2" charset="-122"/>
              </a:rPr>
              <a:t>Cset</a:t>
            </a:r>
            <a:r>
              <a:rPr kumimoji="0" lang="en-US" altLang="zh-CN" sz="1500" b="1" dirty="0">
                <a:solidFill>
                  <a:schemeClr val="accent2"/>
                </a:solidFill>
                <a:latin typeface="宋体" panose="02010600030101010101" pitchFamily="2" charset="-122"/>
              </a:rPr>
              <a:t>，</a:t>
            </a:r>
            <a:r>
              <a:rPr kumimoji="0" lang="zh-CN" altLang="en-US" sz="1500" b="1" dirty="0">
                <a:solidFill>
                  <a:schemeClr val="accent2"/>
                </a:solidFill>
                <a:latin typeface="宋体" panose="02010600030101010101" pitchFamily="2" charset="-122"/>
              </a:rPr>
              <a:t>它由顶点</a:t>
            </a:r>
            <a:r>
              <a:rPr kumimoji="0" lang="en-US" altLang="zh-CN" sz="1500" b="1" dirty="0" err="1">
                <a:solidFill>
                  <a:schemeClr val="accent2"/>
                </a:solidFill>
                <a:latin typeface="宋体" panose="02010600030101010101" pitchFamily="2" charset="-122"/>
              </a:rPr>
              <a:t>b,c,d,e,f,g</a:t>
            </a:r>
            <a:r>
              <a:rPr kumimoji="0" lang="zh-CN" altLang="en-US" sz="1500" b="1" dirty="0">
                <a:solidFill>
                  <a:schemeClr val="accent2"/>
                </a:solidFill>
                <a:latin typeface="宋体" panose="02010600030101010101" pitchFamily="2" charset="-122"/>
              </a:rPr>
              <a:t>所组成。</a:t>
            </a:r>
            <a:endParaRPr kumimoji="0" lang="en-US" altLang="zh-CN" sz="15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1500" b="1" dirty="0">
                <a:solidFill>
                  <a:schemeClr val="accent2"/>
                </a:solidFill>
                <a:latin typeface="宋体" panose="02010600030101010101" pitchFamily="2" charset="-122"/>
              </a:rPr>
              <a:t>(</a:t>
            </a:r>
            <a:r>
              <a:rPr kumimoji="0" lang="en-US" altLang="zh-CN" sz="1500" b="1" dirty="0">
                <a:solidFill>
                  <a:schemeClr val="accent2"/>
                </a:solidFill>
                <a:latin typeface="宋体" panose="02010600030101010101" pitchFamily="2" charset="-122"/>
              </a:rPr>
              <a:t>f)</a:t>
            </a:r>
            <a:r>
              <a:rPr kumimoji="0" lang="zh-CN" altLang="en-US" sz="1500" b="1" dirty="0">
                <a:solidFill>
                  <a:schemeClr val="accent2"/>
                </a:solidFill>
                <a:latin typeface="宋体" panose="02010600030101010101" pitchFamily="2" charset="-122"/>
              </a:rPr>
              <a:t>是图</a:t>
            </a:r>
            <a:r>
              <a:rPr kumimoji="0" lang="en-US" altLang="zh-CN" sz="1500" b="1" dirty="0">
                <a:solidFill>
                  <a:schemeClr val="accent2"/>
                </a:solidFill>
                <a:latin typeface="宋体" panose="02010600030101010101" pitchFamily="2" charset="-122"/>
              </a:rPr>
              <a:t>G</a:t>
            </a:r>
            <a:r>
              <a:rPr kumimoji="0" lang="zh-CN" altLang="en-US" sz="1500" b="1" dirty="0">
                <a:solidFill>
                  <a:schemeClr val="accent2"/>
                </a:solidFill>
                <a:latin typeface="宋体" panose="02010600030101010101" pitchFamily="2" charset="-122"/>
              </a:rPr>
              <a:t>的一个最小顶点覆盖，它只含有3个顶点：</a:t>
            </a:r>
            <a:r>
              <a:rPr kumimoji="0" lang="en-US" altLang="zh-CN" sz="1500" b="1" dirty="0" err="1">
                <a:solidFill>
                  <a:schemeClr val="accent2"/>
                </a:solidFill>
                <a:latin typeface="宋体" panose="02010600030101010101" pitchFamily="2" charset="-122"/>
              </a:rPr>
              <a:t>b,d</a:t>
            </a:r>
            <a:r>
              <a:rPr kumimoji="0" lang="zh-CN" altLang="en-US" sz="1500" b="1" dirty="0">
                <a:solidFill>
                  <a:schemeClr val="accent2"/>
                </a:solidFill>
                <a:latin typeface="宋体" panose="02010600030101010101" pitchFamily="2" charset="-122"/>
              </a:rPr>
              <a:t>和</a:t>
            </a:r>
            <a:r>
              <a:rPr kumimoji="0" lang="en-US" altLang="zh-CN" sz="1500" b="1" dirty="0">
                <a:solidFill>
                  <a:schemeClr val="accent2"/>
                </a:solidFill>
                <a:latin typeface="宋体" panose="02010600030101010101" pitchFamily="2" charset="-122"/>
              </a:rPr>
              <a:t>e。 </a:t>
            </a:r>
            <a:r>
              <a:rPr kumimoji="0" lang="zh-CN" altLang="en-US" sz="1500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513324D6-59DB-4804-A5CA-35BE1A15D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737" y="5263635"/>
            <a:ext cx="6103485" cy="369332"/>
          </a:xfrm>
          <a:prstGeom prst="rect">
            <a:avLst/>
          </a:prstGeom>
          <a:solidFill>
            <a:schemeClr val="hlink"/>
          </a:solidFill>
          <a:ln w="50800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1800" dirty="0">
                <a:latin typeface="楷体_GB2312" pitchFamily="49" charset="-122"/>
                <a:ea typeface="楷体_GB2312" pitchFamily="49" charset="-122"/>
              </a:rPr>
              <a:t>算法</a:t>
            </a:r>
            <a:r>
              <a:rPr kumimoji="0" lang="en-US" altLang="zh-CN" sz="1800" b="1" dirty="0" err="1">
                <a:latin typeface="楷体_GB2312" pitchFamily="49" charset="-122"/>
                <a:ea typeface="楷体_GB2312" pitchFamily="49" charset="-122"/>
              </a:rPr>
              <a:t>approxVertexCover</a:t>
            </a:r>
            <a:r>
              <a:rPr kumimoji="0" lang="zh-CN" altLang="en-US" sz="1800" dirty="0">
                <a:latin typeface="楷体_GB2312" pitchFamily="49" charset="-122"/>
                <a:ea typeface="楷体_GB2312" pitchFamily="49" charset="-122"/>
              </a:rPr>
              <a:t>的近似比为2。（</a:t>
            </a:r>
            <a:r>
              <a:rPr kumimoji="0" lang="en-US" altLang="zh-CN" sz="1800" dirty="0">
                <a:latin typeface="楷体_GB2312" pitchFamily="49" charset="-122"/>
                <a:ea typeface="楷体_GB2312" pitchFamily="49" charset="-122"/>
              </a:rPr>
              <a:t>c=6</a:t>
            </a:r>
            <a:r>
              <a:rPr kumimoji="0" lang="zh-CN" altLang="en-US" sz="1800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0" lang="en-US" altLang="zh-CN" sz="1800" dirty="0">
                <a:latin typeface="楷体_GB2312" pitchFamily="49" charset="-122"/>
                <a:ea typeface="楷体_GB2312" pitchFamily="49" charset="-122"/>
              </a:rPr>
              <a:t>c*=3</a:t>
            </a:r>
            <a:r>
              <a:rPr kumimoji="0" lang="zh-CN" altLang="en-US" sz="1800" dirty="0">
                <a:latin typeface="楷体_GB2312" pitchFamily="49" charset="-122"/>
                <a:ea typeface="楷体_GB2312" pitchFamily="49" charset="-122"/>
              </a:rPr>
              <a:t>） </a:t>
            </a:r>
          </a:p>
        </p:txBody>
      </p:sp>
    </p:spTree>
    <p:extLst>
      <p:ext uri="{BB962C8B-B14F-4D97-AF65-F5344CB8AC3E}">
        <p14:creationId xmlns:p14="http://schemas.microsoft.com/office/powerpoint/2010/main" val="262443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4EB213-1D99-4BFA-9C53-222AF915F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681037"/>
            <a:ext cx="8374673" cy="1325563"/>
          </a:xfrm>
        </p:spPr>
        <p:txBody>
          <a:bodyPr/>
          <a:lstStyle/>
          <a:p>
            <a:r>
              <a:rPr lang="en-US" altLang="zh-CN" dirty="0"/>
              <a:t>5.2</a:t>
            </a:r>
            <a:r>
              <a:rPr lang="zh-CN" altLang="en-US" dirty="0"/>
              <a:t>最小顶点覆盖随机化方法证明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952202-3D24-4913-868B-B558B6B31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2600" dirty="0">
                <a:solidFill>
                  <a:srgbClr val="0000FF"/>
                </a:solidFill>
              </a:rPr>
              <a:t>Theorem.</a:t>
            </a:r>
            <a:r>
              <a:rPr lang="en-US" altLang="zh-CN" sz="2600" dirty="0"/>
              <a:t> Algorithm </a:t>
            </a:r>
            <a:r>
              <a:rPr lang="en-US" altLang="zh-CN" sz="2600" b="1" dirty="0" err="1">
                <a:latin typeface="楷体_GB2312" pitchFamily="49" charset="-122"/>
                <a:ea typeface="楷体_GB2312" pitchFamily="49" charset="-122"/>
              </a:rPr>
              <a:t>ApproxVertexCover</a:t>
            </a:r>
            <a:r>
              <a:rPr lang="en-US" altLang="zh-CN" sz="2600" dirty="0"/>
              <a:t> is a 2-approximation algorithm.</a:t>
            </a:r>
          </a:p>
          <a:p>
            <a:r>
              <a:rPr lang="en-US" altLang="zh-CN" sz="2600" dirty="0">
                <a:solidFill>
                  <a:srgbClr val="0000FF"/>
                </a:solidFill>
              </a:rPr>
              <a:t>Pf.</a:t>
            </a:r>
            <a:r>
              <a:rPr lang="en-US" altLang="zh-CN" sz="2600" dirty="0"/>
              <a:t> </a:t>
            </a:r>
            <a:r>
              <a:rPr lang="en-US" altLang="zh-CN" sz="2600" dirty="0">
                <a:solidFill>
                  <a:srgbClr val="000000"/>
                </a:solidFill>
              </a:rPr>
              <a:t>Let </a:t>
            </a:r>
            <a:r>
              <a:rPr lang="en-US" altLang="zh-CN" sz="2600" i="1" dirty="0">
                <a:solidFill>
                  <a:srgbClr val="FF0000"/>
                </a:solidFill>
              </a:rPr>
              <a:t>A</a:t>
            </a:r>
            <a:r>
              <a:rPr lang="en-US" altLang="zh-CN" sz="2600" dirty="0">
                <a:solidFill>
                  <a:srgbClr val="000000"/>
                </a:solidFill>
              </a:rPr>
              <a:t> denote the set of edges that were picked by </a:t>
            </a:r>
            <a:r>
              <a:rPr lang="en-US" altLang="zh-CN" sz="2600" dirty="0"/>
              <a:t>Algorithm </a:t>
            </a:r>
            <a:r>
              <a:rPr lang="en-US" altLang="zh-CN" sz="2600" b="1" dirty="0" err="1">
                <a:latin typeface="楷体_GB2312" pitchFamily="49" charset="-122"/>
                <a:ea typeface="楷体_GB2312" pitchFamily="49" charset="-122"/>
              </a:rPr>
              <a:t>ApproxVertexCover</a:t>
            </a:r>
            <a:r>
              <a:rPr lang="en-US" altLang="zh-CN" sz="2600" b="1" dirty="0">
                <a:latin typeface="楷体_GB2312" pitchFamily="49" charset="-122"/>
                <a:ea typeface="楷体_GB2312" pitchFamily="49" charset="-122"/>
              </a:rPr>
              <a:t>. Let </a:t>
            </a:r>
            <a:r>
              <a:rPr lang="en-US" altLang="zh-CN" sz="2600" i="1" dirty="0">
                <a:solidFill>
                  <a:srgbClr val="FF0000"/>
                </a:solidFill>
              </a:rPr>
              <a:t>C</a:t>
            </a:r>
            <a:r>
              <a:rPr lang="en-US" altLang="zh-CN" sz="2600" dirty="0">
                <a:solidFill>
                  <a:srgbClr val="FF0000"/>
                </a:solidFill>
              </a:rPr>
              <a:t>* </a:t>
            </a:r>
            <a:r>
              <a:rPr lang="en-US" altLang="zh-CN" sz="2600" dirty="0"/>
              <a:t>be an optimal vertex cover.  Then, </a:t>
            </a:r>
            <a:r>
              <a:rPr lang="en-US" altLang="zh-CN" sz="2600" i="1" dirty="0">
                <a:solidFill>
                  <a:srgbClr val="FF0000"/>
                </a:solidFill>
              </a:rPr>
              <a:t>C</a:t>
            </a:r>
            <a:r>
              <a:rPr lang="en-US" altLang="zh-CN" sz="2600" dirty="0">
                <a:solidFill>
                  <a:srgbClr val="FF0000"/>
                </a:solidFill>
              </a:rPr>
              <a:t>* </a:t>
            </a:r>
            <a:r>
              <a:rPr lang="en-US" altLang="zh-CN" sz="2600" dirty="0"/>
              <a:t>must include at least one endpoint of each edge in </a:t>
            </a:r>
            <a:r>
              <a:rPr lang="en-US" altLang="zh-CN" sz="2600" i="1" dirty="0">
                <a:solidFill>
                  <a:srgbClr val="FF0000"/>
                </a:solidFill>
              </a:rPr>
              <a:t>A</a:t>
            </a:r>
            <a:r>
              <a:rPr lang="en-US" altLang="zh-CN" sz="2600" dirty="0"/>
              <a:t>. </a:t>
            </a:r>
          </a:p>
          <a:p>
            <a:pPr>
              <a:buNone/>
            </a:pPr>
            <a:r>
              <a:rPr lang="en-US" altLang="zh-CN" sz="2600" dirty="0">
                <a:solidFill>
                  <a:srgbClr val="000000"/>
                </a:solidFill>
              </a:rPr>
              <a:t>     Since no two edges in </a:t>
            </a:r>
            <a:r>
              <a:rPr lang="en-US" altLang="zh-CN" sz="2600" i="1" dirty="0">
                <a:solidFill>
                  <a:srgbClr val="FF0000"/>
                </a:solidFill>
              </a:rPr>
              <a:t>A</a:t>
            </a:r>
            <a:r>
              <a:rPr lang="en-US" altLang="zh-CN" sz="2600" dirty="0">
                <a:solidFill>
                  <a:srgbClr val="000000"/>
                </a:solidFill>
              </a:rPr>
              <a:t> share an endpoint, </a:t>
            </a:r>
            <a:r>
              <a:rPr lang="en-US" altLang="zh-CN" sz="2600" dirty="0"/>
              <a:t> no two edges in </a:t>
            </a:r>
            <a:r>
              <a:rPr lang="en-US" altLang="zh-CN" sz="2600" i="1" dirty="0"/>
              <a:t>A</a:t>
            </a:r>
            <a:r>
              <a:rPr lang="en-US" altLang="zh-CN" sz="2600" dirty="0"/>
              <a:t> are covered by the same vertex from </a:t>
            </a:r>
            <a:r>
              <a:rPr lang="en-US" altLang="zh-CN" sz="2600" i="1" dirty="0"/>
              <a:t>C</a:t>
            </a:r>
            <a:r>
              <a:rPr lang="en-US" altLang="zh-CN" sz="2600" dirty="0"/>
              <a:t>*. Hence we have the lower bound  </a:t>
            </a:r>
            <a:r>
              <a:rPr lang="en-US" altLang="zh-CN" sz="2600" i="1" dirty="0">
                <a:solidFill>
                  <a:srgbClr val="FF0000"/>
                </a:solidFill>
              </a:rPr>
              <a:t>C</a:t>
            </a:r>
            <a:r>
              <a:rPr lang="en-US" altLang="zh-CN" sz="2600" dirty="0">
                <a:solidFill>
                  <a:srgbClr val="FF0000"/>
                </a:solidFill>
              </a:rPr>
              <a:t>* </a:t>
            </a:r>
            <a:r>
              <a:rPr lang="en-US" altLang="zh-CN" sz="2600" dirty="0">
                <a:solidFill>
                  <a:srgbClr val="FF0000"/>
                </a:solidFill>
                <a:cs typeface="Times New Roman" panose="02020603050405020304" pitchFamily="18" charset="0"/>
              </a:rPr>
              <a:t>≥ |A|.</a:t>
            </a:r>
          </a:p>
          <a:p>
            <a:pPr>
              <a:buNone/>
            </a:pPr>
            <a:r>
              <a:rPr lang="en-US" altLang="zh-CN" sz="2600" dirty="0">
                <a:cs typeface="Times New Roman" panose="02020603050405020304" pitchFamily="18" charset="0"/>
              </a:rPr>
              <a:t>    On the other hand, the algorithm </a:t>
            </a:r>
            <a:r>
              <a:rPr lang="en-US" altLang="zh-CN" sz="2600" dirty="0"/>
              <a:t>picks an edge for which neither of its endpoints is already in </a:t>
            </a:r>
            <a:r>
              <a:rPr lang="en-US" altLang="zh-CN" sz="2600" i="1" dirty="0"/>
              <a:t>C. </a:t>
            </a:r>
            <a:r>
              <a:rPr lang="en-US" altLang="zh-CN" sz="2600" dirty="0"/>
              <a:t>Then </a:t>
            </a:r>
            <a:r>
              <a:rPr lang="en-US" altLang="zh-CN" sz="2600" dirty="0">
                <a:solidFill>
                  <a:srgbClr val="FF0000"/>
                </a:solidFill>
              </a:rPr>
              <a:t> |C| = 2|A|</a:t>
            </a:r>
            <a:endParaRPr lang="en-US" altLang="zh-CN" sz="2600" dirty="0"/>
          </a:p>
          <a:p>
            <a:pPr>
              <a:buNone/>
            </a:pPr>
            <a:r>
              <a:rPr lang="en-US" altLang="zh-CN" sz="2600" dirty="0"/>
              <a:t>    Hence, |</a:t>
            </a:r>
            <a:r>
              <a:rPr lang="en-US" altLang="zh-CN" sz="2600" i="1" dirty="0">
                <a:solidFill>
                  <a:srgbClr val="0000FF"/>
                </a:solidFill>
              </a:rPr>
              <a:t>C</a:t>
            </a:r>
            <a:r>
              <a:rPr lang="en-US" altLang="zh-CN" sz="2600" dirty="0">
                <a:solidFill>
                  <a:srgbClr val="0000FF"/>
                </a:solidFill>
              </a:rPr>
              <a:t>| = 2|</a:t>
            </a:r>
            <a:r>
              <a:rPr lang="en-US" altLang="zh-CN" sz="2600" i="1" dirty="0">
                <a:solidFill>
                  <a:srgbClr val="0000FF"/>
                </a:solidFill>
              </a:rPr>
              <a:t>A</a:t>
            </a:r>
            <a:r>
              <a:rPr lang="en-US" altLang="zh-CN" sz="2600" dirty="0">
                <a:solidFill>
                  <a:srgbClr val="0000FF"/>
                </a:solidFill>
              </a:rPr>
              <a:t>| ≤ 2|</a:t>
            </a:r>
            <a:r>
              <a:rPr lang="en-US" altLang="zh-CN" sz="2600" i="1" dirty="0">
                <a:solidFill>
                  <a:srgbClr val="0000FF"/>
                </a:solidFill>
              </a:rPr>
              <a:t>C</a:t>
            </a:r>
            <a:r>
              <a:rPr lang="en-US" altLang="zh-CN" sz="2600" dirty="0">
                <a:solidFill>
                  <a:srgbClr val="0000FF"/>
                </a:solidFill>
              </a:rPr>
              <a:t>*|.</a:t>
            </a:r>
            <a:r>
              <a:rPr lang="en-US" altLang="zh-CN" sz="2600" dirty="0"/>
              <a:t>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42921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C0935B-388E-443F-A47F-39E9C5CBA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081" y="667696"/>
            <a:ext cx="7886700" cy="1325563"/>
          </a:xfrm>
        </p:spPr>
        <p:txBody>
          <a:bodyPr/>
          <a:lstStyle/>
          <a:p>
            <a:r>
              <a:rPr lang="en-US" altLang="zh-CN" dirty="0"/>
              <a:t>5.2  </a:t>
            </a:r>
            <a:r>
              <a:rPr lang="zh-CN" altLang="en-US" dirty="0"/>
              <a:t>贪心算法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ACBD3F3-5F42-48B3-BFCB-3E6D9371E6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问题描述：</a:t>
                </a:r>
                <a:endParaRPr lang="en-US" altLang="zh-CN" sz="2400" dirty="0"/>
              </a:p>
              <a:p>
                <a:r>
                  <a:rPr lang="zh-CN" altLang="en-US" sz="2400" dirty="0"/>
                  <a:t>集合覆盖问题的一个实例</a:t>
                </a:r>
                <a:r>
                  <a:rPr lang="en-US" altLang="zh-CN" sz="2400" dirty="0"/>
                  <a:t>&lt;X,F&gt;</a:t>
                </a:r>
                <a:r>
                  <a:rPr lang="zh-CN" altLang="en-US" sz="2400" dirty="0"/>
                  <a:t>由一个有限集</a:t>
                </a:r>
                <a:r>
                  <a:rPr lang="en-US" altLang="zh-CN" sz="2400" dirty="0"/>
                  <a:t>X</a:t>
                </a:r>
                <a:r>
                  <a:rPr lang="zh-CN" altLang="en-US" sz="2400" dirty="0"/>
                  <a:t>及</a:t>
                </a:r>
                <a:r>
                  <a:rPr lang="en-US" altLang="zh-CN" sz="2400" dirty="0"/>
                  <a:t>X</a:t>
                </a:r>
                <a:r>
                  <a:rPr lang="zh-CN" altLang="en-US" sz="2400" dirty="0"/>
                  <a:t>的一个子集集合</a:t>
                </a:r>
                <a:r>
                  <a:rPr lang="en-US" altLang="zh-CN" sz="2400" dirty="0"/>
                  <a:t>F</a:t>
                </a:r>
                <a:r>
                  <a:rPr lang="zh-CN" altLang="en-US" sz="2400" dirty="0"/>
                  <a:t>组成。子集集合覆盖了有限集</a:t>
                </a:r>
                <a:r>
                  <a:rPr lang="en-US" altLang="zh-CN" sz="2400" dirty="0"/>
                  <a:t>X</a:t>
                </a:r>
                <a:r>
                  <a:rPr lang="zh-CN" altLang="en-US" sz="2400" dirty="0"/>
                  <a:t>。也就是说</a:t>
                </a:r>
                <a:r>
                  <a:rPr lang="en-US" altLang="zh-CN" sz="2400" dirty="0"/>
                  <a:t>X</a:t>
                </a:r>
                <a:r>
                  <a:rPr lang="zh-CN" altLang="en-US" sz="2400" dirty="0"/>
                  <a:t>中每个元素至少属于</a:t>
                </a:r>
                <a:r>
                  <a:rPr lang="en-US" altLang="zh-CN" sz="2400" dirty="0"/>
                  <a:t>F</a:t>
                </a:r>
                <a:r>
                  <a:rPr lang="zh-CN" altLang="en-US" sz="2400" dirty="0"/>
                  <a:t>中的一个子集。对于</a:t>
                </a:r>
                <a:r>
                  <a:rPr lang="en-US" altLang="zh-CN" sz="2400" dirty="0"/>
                  <a:t>F</a:t>
                </a:r>
                <a:r>
                  <a:rPr lang="zh-CN" altLang="en-US" sz="2400" dirty="0"/>
                  <a:t>中每个子集</a:t>
                </a:r>
                <a:r>
                  <a:rPr lang="en-US" altLang="zh-CN" sz="2400" dirty="0"/>
                  <a:t>C 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altLang="zh-CN" sz="2400" dirty="0"/>
                  <a:t>F</a:t>
                </a:r>
                <a:r>
                  <a:rPr lang="zh-CN" altLang="en-US" sz="2400" dirty="0"/>
                  <a:t>，若</a:t>
                </a:r>
                <a:r>
                  <a:rPr lang="en-US" altLang="zh-CN" sz="2400" dirty="0"/>
                  <a:t>C</a:t>
                </a:r>
                <a:r>
                  <a:rPr lang="zh-CN" altLang="en-US" sz="2400" dirty="0"/>
                  <a:t>中的</a:t>
                </a:r>
                <a:r>
                  <a:rPr lang="en-US" altLang="zh-CN" sz="2400" dirty="0"/>
                  <a:t>X</a:t>
                </a:r>
                <a:r>
                  <a:rPr lang="zh-CN" altLang="en-US" sz="2400" dirty="0"/>
                  <a:t>的子集覆盖了</a:t>
                </a:r>
                <a:r>
                  <a:rPr lang="en-US" altLang="zh-CN" sz="2400" dirty="0"/>
                  <a:t>X</a:t>
                </a:r>
                <a:r>
                  <a:rPr lang="zh-CN" altLang="en-US" sz="2400" dirty="0"/>
                  <a:t>，则称</a:t>
                </a:r>
                <a:r>
                  <a:rPr lang="en-US" altLang="zh-CN" sz="2400" dirty="0"/>
                  <a:t>C</a:t>
                </a:r>
                <a:r>
                  <a:rPr lang="zh-CN" altLang="en-US" sz="2400" dirty="0"/>
                  <a:t>覆盖了</a:t>
                </a:r>
                <a:r>
                  <a:rPr lang="en-US" altLang="zh-CN" sz="2400" dirty="0"/>
                  <a:t>X</a:t>
                </a:r>
                <a:r>
                  <a:rPr lang="zh-CN" altLang="en-US" sz="2400" dirty="0"/>
                  <a:t>。集合覆盖问题就是找出</a:t>
                </a:r>
                <a:r>
                  <a:rPr lang="en-US" altLang="zh-CN" sz="2400" dirty="0"/>
                  <a:t>F</a:t>
                </a:r>
                <a:r>
                  <a:rPr lang="zh-CN" altLang="en-US" sz="2400" dirty="0"/>
                  <a:t>中覆盖</a:t>
                </a:r>
                <a:r>
                  <a:rPr lang="en-US" altLang="zh-CN" sz="2400" dirty="0"/>
                  <a:t>X</a:t>
                </a:r>
                <a:r>
                  <a:rPr lang="zh-CN" altLang="en-US" sz="2400" dirty="0"/>
                  <a:t>的最小子集</a:t>
                </a:r>
                <a:r>
                  <a:rPr lang="en-US" altLang="zh-CN" sz="2400" dirty="0"/>
                  <a:t>C</a:t>
                </a:r>
                <a:r>
                  <a:rPr lang="zh-CN" altLang="en-US" sz="2400" dirty="0"/>
                  <a:t>*，使得</a:t>
                </a:r>
                <a:r>
                  <a:rPr lang="en-US" altLang="zh-CN" sz="2400" dirty="0"/>
                  <a:t>|C</a:t>
                </a:r>
                <a:r>
                  <a:rPr lang="zh-CN" altLang="en-US" sz="2400" dirty="0"/>
                  <a:t>*</a:t>
                </a:r>
                <a:r>
                  <a:rPr lang="en-US" altLang="zh-CN" sz="2400" dirty="0"/>
                  <a:t>|=min{|C| | C 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altLang="zh-CN" sz="2400" dirty="0"/>
                  <a:t>F</a:t>
                </a:r>
                <a:r>
                  <a:rPr lang="zh-CN" altLang="en-US" sz="2400" dirty="0"/>
                  <a:t>且覆盖</a:t>
                </a:r>
                <a:r>
                  <a:rPr lang="en-US" altLang="zh-CN" sz="2400" dirty="0"/>
                  <a:t>X}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ACBD3F3-5F42-48B3-BFCB-3E6D9371E6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5" t="-1821" r="-11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BE6BBC74-5FA7-48C2-84A3-A9D97F8B6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3909" y="4424982"/>
            <a:ext cx="2262554" cy="222251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2B645F8-F65E-4CD2-B0EB-F66626A865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9389" y="4207175"/>
            <a:ext cx="1939626" cy="219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9264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913BE6-5797-4CEA-9C77-676D66CA2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91621"/>
            <a:ext cx="7886700" cy="1325563"/>
          </a:xfrm>
        </p:spPr>
        <p:txBody>
          <a:bodyPr/>
          <a:lstStyle/>
          <a:p>
            <a:r>
              <a:rPr lang="en-US" altLang="zh-CN" dirty="0"/>
              <a:t>5.2  </a:t>
            </a:r>
            <a:r>
              <a:rPr lang="zh-CN" altLang="en-US" dirty="0"/>
              <a:t>贪心算法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4C2C3D7-8D2D-4D43-A5A7-66B1198DF6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1985" y="2467665"/>
            <a:ext cx="5951765" cy="353308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A7A4455-B605-455E-9485-4AE667F795F1}"/>
              </a:ext>
            </a:extLst>
          </p:cNvPr>
          <p:cNvSpPr txBox="1"/>
          <p:nvPr/>
        </p:nvSpPr>
        <p:spPr>
          <a:xfrm>
            <a:off x="1191986" y="2125266"/>
            <a:ext cx="546816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该贪心算法每次循环中，都会选出能覆盖最多尚未被覆盖元素的集合</a:t>
            </a:r>
            <a:r>
              <a:rPr lang="en-US" altLang="zh-CN" sz="1350" dirty="0"/>
              <a:t>S</a:t>
            </a:r>
            <a:endParaRPr lang="zh-CN" altLang="en-US" sz="1350" dirty="0"/>
          </a:p>
        </p:txBody>
      </p:sp>
    </p:spTree>
    <p:extLst>
      <p:ext uri="{BB962C8B-B14F-4D97-AF65-F5344CB8AC3E}">
        <p14:creationId xmlns:p14="http://schemas.microsoft.com/office/powerpoint/2010/main" val="14266025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913BE6-5797-4CEA-9C77-676D66CA2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91621"/>
            <a:ext cx="7886700" cy="1325563"/>
          </a:xfrm>
        </p:spPr>
        <p:txBody>
          <a:bodyPr/>
          <a:lstStyle/>
          <a:p>
            <a:r>
              <a:rPr lang="en-US" altLang="zh-CN" dirty="0"/>
              <a:t>5.2  </a:t>
            </a:r>
            <a:r>
              <a:rPr lang="zh-CN" altLang="en-US" dirty="0"/>
              <a:t>贪心算法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4C2C3D7-8D2D-4D43-A5A7-66B1198DF6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1985" y="2467665"/>
            <a:ext cx="5951765" cy="353308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A7A4455-B605-455E-9485-4AE667F795F1}"/>
              </a:ext>
            </a:extLst>
          </p:cNvPr>
          <p:cNvSpPr txBox="1"/>
          <p:nvPr/>
        </p:nvSpPr>
        <p:spPr>
          <a:xfrm>
            <a:off x="1191986" y="2125266"/>
            <a:ext cx="546816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该贪心算法每次循环中，都会选出能覆盖最多尚未被覆盖元素的集合</a:t>
            </a:r>
            <a:r>
              <a:rPr lang="en-US" altLang="zh-CN" sz="1350" dirty="0"/>
              <a:t>S</a:t>
            </a:r>
            <a:endParaRPr lang="zh-CN" altLang="en-US" sz="135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A2FF91E-8D7A-4A38-8E7F-2B5A8BC96588}"/>
              </a:ext>
            </a:extLst>
          </p:cNvPr>
          <p:cNvSpPr txBox="1"/>
          <p:nvPr/>
        </p:nvSpPr>
        <p:spPr>
          <a:xfrm>
            <a:off x="1338943" y="6324600"/>
            <a:ext cx="4926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通过贪心算法得到</a:t>
            </a:r>
            <a:r>
              <a:rPr lang="en-US" altLang="zh-CN" dirty="0"/>
              <a:t>C={S</a:t>
            </a:r>
            <a:r>
              <a:rPr lang="en-US" altLang="zh-CN" baseline="-25000" dirty="0"/>
              <a:t>1</a:t>
            </a:r>
            <a:r>
              <a:rPr lang="en-US" altLang="zh-CN" dirty="0"/>
              <a:t>,S</a:t>
            </a:r>
            <a:r>
              <a:rPr lang="en-US" altLang="zh-CN" baseline="-25000" dirty="0"/>
              <a:t>4</a:t>
            </a:r>
            <a:r>
              <a:rPr lang="en-US" altLang="zh-CN" dirty="0"/>
              <a:t>,S</a:t>
            </a:r>
            <a:r>
              <a:rPr lang="en-US" altLang="zh-CN" baseline="-25000" dirty="0"/>
              <a:t>5</a:t>
            </a:r>
            <a:r>
              <a:rPr lang="en-US" altLang="zh-CN" dirty="0"/>
              <a:t>,S</a:t>
            </a:r>
            <a:r>
              <a:rPr lang="en-US" altLang="zh-CN" baseline="-25000" dirty="0"/>
              <a:t>3</a:t>
            </a:r>
            <a:r>
              <a:rPr lang="en-US" altLang="zh-CN" dirty="0"/>
              <a:t>}</a:t>
            </a:r>
            <a:r>
              <a:rPr lang="zh-CN" altLang="en-US" dirty="0"/>
              <a:t>或</a:t>
            </a:r>
            <a:r>
              <a:rPr lang="en-US" altLang="zh-CN" dirty="0"/>
              <a:t>C={S</a:t>
            </a:r>
            <a:r>
              <a:rPr lang="en-US" altLang="zh-CN" baseline="-25000" dirty="0"/>
              <a:t>1</a:t>
            </a:r>
            <a:r>
              <a:rPr lang="en-US" altLang="zh-CN" dirty="0"/>
              <a:t>,S</a:t>
            </a:r>
            <a:r>
              <a:rPr lang="en-US" altLang="zh-CN" baseline="-25000" dirty="0"/>
              <a:t>4</a:t>
            </a:r>
            <a:r>
              <a:rPr lang="en-US" altLang="zh-CN" dirty="0"/>
              <a:t>,S</a:t>
            </a:r>
            <a:r>
              <a:rPr lang="en-US" altLang="zh-CN" baseline="-25000" dirty="0"/>
              <a:t>5</a:t>
            </a:r>
            <a:r>
              <a:rPr lang="en-US" altLang="zh-CN" dirty="0"/>
              <a:t>,S</a:t>
            </a:r>
            <a:r>
              <a:rPr lang="en-US" altLang="zh-CN" baseline="-25000" dirty="0"/>
              <a:t>6</a:t>
            </a: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39295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DCCB26-6D0D-4458-9099-C9411DDBA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081" y="724121"/>
            <a:ext cx="7886700" cy="1325563"/>
          </a:xfrm>
        </p:spPr>
        <p:txBody>
          <a:bodyPr/>
          <a:lstStyle/>
          <a:p>
            <a:r>
              <a:rPr lang="en-US" altLang="zh-CN" dirty="0"/>
              <a:t>5.2  </a:t>
            </a:r>
            <a:r>
              <a:rPr lang="zh-CN" altLang="en-US" dirty="0"/>
              <a:t>常用近似算法的设计方法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AE67CB-EDC3-4EF3-A3CB-F62CFD39F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常用的近似算法的其他设计方法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本地搜索</a:t>
            </a:r>
            <a:endParaRPr lang="en-US" altLang="zh-CN" dirty="0"/>
          </a:p>
          <a:p>
            <a:pPr lvl="1"/>
            <a:r>
              <a:rPr lang="zh-CN" altLang="en-US" dirty="0"/>
              <a:t>枚举</a:t>
            </a:r>
            <a:endParaRPr lang="en-US" altLang="zh-CN" dirty="0"/>
          </a:p>
          <a:p>
            <a:pPr lvl="1"/>
            <a:r>
              <a:rPr lang="zh-CN" altLang="en-US" dirty="0"/>
              <a:t>动态规划</a:t>
            </a:r>
            <a:endParaRPr lang="en-US" altLang="zh-CN" dirty="0"/>
          </a:p>
          <a:p>
            <a:pPr lvl="1"/>
            <a:r>
              <a:rPr lang="zh-CN" altLang="en-US" dirty="0"/>
              <a:t>松弛线性规划等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有兴趣的同学可以深入学习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367879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84D9A4-2901-4E88-B64A-0D7AD8310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51681"/>
            <a:ext cx="7886700" cy="994172"/>
          </a:xfrm>
        </p:spPr>
        <p:txBody>
          <a:bodyPr/>
          <a:lstStyle/>
          <a:p>
            <a:pPr algn="ctr"/>
            <a:r>
              <a:rPr lang="en-US" altLang="zh-CN" dirty="0"/>
              <a:t>The End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8727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AC7FD-5533-4BD1-8492-CDF1BE1C1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1037"/>
            <a:ext cx="7886700" cy="1325563"/>
          </a:xfrm>
        </p:spPr>
        <p:txBody>
          <a:bodyPr/>
          <a:lstStyle/>
          <a:p>
            <a:r>
              <a:rPr lang="en-US" altLang="zh-CN" dirty="0"/>
              <a:t>1.1  </a:t>
            </a:r>
            <a:r>
              <a:rPr lang="zh-CN" altLang="en-US" dirty="0"/>
              <a:t>多项式时间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74724A-220A-4131-8272-B797DFE70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204" y="1698035"/>
            <a:ext cx="788670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一个算法时间复杂度是</a:t>
            </a:r>
            <a:r>
              <a:rPr lang="en-US" altLang="zh-CN" dirty="0"/>
              <a:t>O</a:t>
            </a:r>
            <a:r>
              <a:rPr lang="zh-CN" altLang="en-US" dirty="0"/>
              <a:t>（</a:t>
            </a:r>
            <a:r>
              <a:rPr lang="en-US" altLang="zh-CN" dirty="0"/>
              <a:t>n^3</a:t>
            </a:r>
            <a:r>
              <a:rPr lang="zh-CN" altLang="en-US" dirty="0"/>
              <a:t>），它完全是可以接受的。因为它在一个非常大的输入下，仍然能在一个合理的时间内得到结果。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这里研究哪些还没有找到合理快速算法的问题，但也无人证明该问题不存在快速算法。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那么问题的难易程度该如何定义呢？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4553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58DC58-F8C5-48E7-B25C-C07BD49FD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我们采用多项式时间界限来定义一个问题的难易程度。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当我们判定一个问题是否可以找到一个多项式时间界限的解法，有以下三种情况：</a:t>
            </a:r>
            <a:endParaRPr lang="en-US" altLang="zh-CN" dirty="0"/>
          </a:p>
          <a:p>
            <a:pPr lvl="1"/>
            <a:r>
              <a:rPr lang="en-US" altLang="zh-CN" dirty="0"/>
              <a:t>Yes</a:t>
            </a:r>
            <a:r>
              <a:rPr lang="zh-CN" altLang="en-US" dirty="0"/>
              <a:t>（找到多项式时间界限的解法）</a:t>
            </a:r>
            <a:endParaRPr lang="en-US" altLang="zh-CN" dirty="0"/>
          </a:p>
          <a:p>
            <a:pPr lvl="1"/>
            <a:r>
              <a:rPr lang="en-US" altLang="zh-CN" dirty="0"/>
              <a:t>No</a:t>
            </a:r>
            <a:r>
              <a:rPr lang="zh-CN" altLang="en-US" dirty="0"/>
              <a:t>（证明不存在多项式时间界限的解法）</a:t>
            </a:r>
            <a:endParaRPr lang="en-US" altLang="zh-CN" dirty="0"/>
          </a:p>
          <a:p>
            <a:pPr lvl="2"/>
            <a:r>
              <a:rPr lang="zh-CN" altLang="en-US" dirty="0"/>
              <a:t>证明该问题的所有解法是指数时间的</a:t>
            </a:r>
            <a:endParaRPr lang="en-US" altLang="zh-CN" dirty="0"/>
          </a:p>
          <a:p>
            <a:pPr lvl="2"/>
            <a:r>
              <a:rPr lang="zh-CN" altLang="en-US" dirty="0"/>
              <a:t>证明根本不存在多项式时间界限的解法去解决该问题。</a:t>
            </a:r>
            <a:endParaRPr lang="en-US" altLang="zh-CN" dirty="0"/>
          </a:p>
          <a:p>
            <a:pPr lvl="1"/>
            <a:r>
              <a:rPr lang="en-US" altLang="zh-CN" dirty="0"/>
              <a:t>Not sure</a:t>
            </a:r>
            <a:r>
              <a:rPr lang="zh-CN" altLang="en-US" dirty="0"/>
              <a:t>（目前没找到，不代表没有，也就是后面的</a:t>
            </a:r>
            <a:r>
              <a:rPr lang="en-US" altLang="zh-CN" dirty="0"/>
              <a:t>NPC</a:t>
            </a:r>
            <a:r>
              <a:rPr lang="zh-CN" altLang="en-US" dirty="0"/>
              <a:t>问题）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0926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B74B07-44A6-4D0B-960E-EC175EF5C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98263"/>
            <a:ext cx="7886700" cy="1325563"/>
          </a:xfrm>
        </p:spPr>
        <p:txBody>
          <a:bodyPr/>
          <a:lstStyle/>
          <a:p>
            <a:r>
              <a:rPr lang="en-US" altLang="zh-CN" dirty="0"/>
              <a:t>1.2  </a:t>
            </a:r>
            <a:r>
              <a:rPr lang="zh-CN" altLang="en-US" dirty="0"/>
              <a:t>易处理性（</a:t>
            </a:r>
            <a:r>
              <a:rPr lang="en-US" altLang="zh-CN" dirty="0" err="1"/>
              <a:t>Tractablility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AC5A3F-8110-426B-B724-01757275F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一个问题可以在多项式时间内解决，称该问题是易解决的。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一个问题不能在多项式时间内解决，称该问题是不易解决的。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8548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2267CF-25D2-41E6-B115-E220B39E7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626" y="681037"/>
            <a:ext cx="7886700" cy="1325563"/>
          </a:xfrm>
        </p:spPr>
        <p:txBody>
          <a:bodyPr/>
          <a:lstStyle/>
          <a:p>
            <a:r>
              <a:rPr lang="en-US" altLang="zh-CN" dirty="0"/>
              <a:t>2  P</a:t>
            </a:r>
            <a:r>
              <a:rPr lang="zh-CN" altLang="en-US" dirty="0"/>
              <a:t>问题与</a:t>
            </a:r>
            <a:r>
              <a:rPr lang="en-US" altLang="zh-CN" dirty="0"/>
              <a:t>NP</a:t>
            </a:r>
            <a:r>
              <a:rPr lang="zh-CN" altLang="en-US" dirty="0"/>
              <a:t>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3C1010-C337-46C8-82EB-AC42B5F0D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2.1</a:t>
            </a:r>
            <a:r>
              <a:rPr lang="zh-CN" altLang="en-US" dirty="0"/>
              <a:t>  </a:t>
            </a:r>
            <a:r>
              <a:rPr lang="en-US" altLang="zh-CN" dirty="0"/>
              <a:t>P</a:t>
            </a:r>
            <a:r>
              <a:rPr lang="zh-CN" altLang="en-US" dirty="0"/>
              <a:t>问题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2.2  </a:t>
            </a:r>
            <a:r>
              <a:rPr lang="zh-CN" altLang="en-US" dirty="0"/>
              <a:t>优化问题与判定问题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2.3  NP</a:t>
            </a:r>
            <a:r>
              <a:rPr lang="zh-CN" altLang="en-US" dirty="0"/>
              <a:t>问题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2.4  P</a:t>
            </a:r>
            <a:r>
              <a:rPr lang="zh-CN" altLang="en-US" dirty="0"/>
              <a:t>问题与</a:t>
            </a:r>
            <a:r>
              <a:rPr lang="en-US" altLang="zh-CN" dirty="0"/>
              <a:t>NP</a:t>
            </a:r>
            <a:r>
              <a:rPr lang="zh-CN" altLang="en-US" dirty="0"/>
              <a:t>问题的关系</a:t>
            </a:r>
          </a:p>
        </p:txBody>
      </p:sp>
    </p:spTree>
    <p:extLst>
      <p:ext uri="{BB962C8B-B14F-4D97-AF65-F5344CB8AC3E}">
        <p14:creationId xmlns:p14="http://schemas.microsoft.com/office/powerpoint/2010/main" val="2326951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87B81-5DBD-4F9F-9A71-5246468B4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10294"/>
            <a:ext cx="7886700" cy="1325563"/>
          </a:xfrm>
        </p:spPr>
        <p:txBody>
          <a:bodyPr/>
          <a:lstStyle/>
          <a:p>
            <a:r>
              <a:rPr lang="en-US" altLang="zh-CN" dirty="0"/>
              <a:t>2.1  P</a:t>
            </a:r>
            <a:r>
              <a:rPr lang="zh-CN" altLang="en-US" dirty="0"/>
              <a:t>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2305EB-D318-40DA-8E3B-36D6C071A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问题：</a:t>
            </a:r>
            <a:endParaRPr lang="en-US" altLang="zh-CN" dirty="0"/>
          </a:p>
          <a:p>
            <a:pPr lvl="1"/>
            <a:r>
              <a:rPr lang="zh-CN" altLang="en-US" dirty="0"/>
              <a:t>求序列</a:t>
            </a:r>
            <a:r>
              <a:rPr lang="en-US" altLang="zh-CN" dirty="0"/>
              <a:t>{3,1,2,4,7}</a:t>
            </a:r>
            <a:r>
              <a:rPr lang="zh-CN" altLang="en-US" dirty="0"/>
              <a:t>的中位数（排序后，找</a:t>
            </a:r>
            <a:r>
              <a:rPr lang="en-US" altLang="zh-CN" dirty="0"/>
              <a:t>n/2</a:t>
            </a:r>
            <a:r>
              <a:rPr lang="zh-CN" altLang="en-US" dirty="0"/>
              <a:t>位置的数）</a:t>
            </a:r>
            <a:endParaRPr lang="en-US" altLang="zh-CN" dirty="0"/>
          </a:p>
          <a:p>
            <a:pPr lvl="1"/>
            <a:r>
              <a:rPr lang="zh-CN" altLang="en-US" dirty="0"/>
              <a:t>判断</a:t>
            </a:r>
            <a:r>
              <a:rPr lang="en-US" altLang="zh-CN" dirty="0"/>
              <a:t>k=3</a:t>
            </a:r>
            <a:r>
              <a:rPr lang="zh-CN" altLang="en-US" dirty="0"/>
              <a:t>是否是上述序列的中位数（思考）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显然可以找到一个算法可以在多项式解决上述问题。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9859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A0420C-6577-4B50-BBB3-5B9075F9F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32909"/>
            <a:ext cx="7886700" cy="1325563"/>
          </a:xfrm>
        </p:spPr>
        <p:txBody>
          <a:bodyPr/>
          <a:lstStyle/>
          <a:p>
            <a:r>
              <a:rPr lang="en-US" altLang="zh-CN" dirty="0"/>
              <a:t>2.1  P</a:t>
            </a:r>
            <a:r>
              <a:rPr lang="zh-CN" altLang="en-US" dirty="0"/>
              <a:t>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6BF663-2EBD-4EAA-869A-6B04E4B88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</a:t>
            </a:r>
            <a:r>
              <a:rPr lang="zh-CN" altLang="en-US" dirty="0"/>
              <a:t>问题的定义：能在多项式时间内解决的问题称为</a:t>
            </a:r>
            <a:r>
              <a:rPr lang="en-US" altLang="zh-CN" dirty="0"/>
              <a:t>P</a:t>
            </a:r>
            <a:r>
              <a:rPr lang="zh-CN" altLang="en-US" dirty="0"/>
              <a:t>问题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还有哪些</a:t>
            </a:r>
            <a:r>
              <a:rPr lang="en-US" altLang="zh-CN" dirty="0"/>
              <a:t>P</a:t>
            </a:r>
            <a:r>
              <a:rPr lang="zh-CN" altLang="en-US" dirty="0"/>
              <a:t>问题呢？</a:t>
            </a:r>
            <a:endParaRPr lang="en-US" altLang="zh-CN" dirty="0"/>
          </a:p>
          <a:p>
            <a:pPr lvl="1"/>
            <a:r>
              <a:rPr lang="zh-CN" altLang="en-US" dirty="0"/>
              <a:t>求序列</a:t>
            </a:r>
            <a:r>
              <a:rPr lang="en-US" altLang="zh-CN" dirty="0"/>
              <a:t>{3,1,2,4,7}</a:t>
            </a:r>
            <a:r>
              <a:rPr lang="zh-CN" altLang="en-US" dirty="0"/>
              <a:t>的最大值</a:t>
            </a:r>
            <a:endParaRPr lang="en-US" altLang="zh-CN" dirty="0"/>
          </a:p>
          <a:p>
            <a:pPr lvl="1"/>
            <a:r>
              <a:rPr lang="zh-CN" altLang="en-US" dirty="0"/>
              <a:t>判断</a:t>
            </a:r>
            <a:r>
              <a:rPr lang="en-US" altLang="zh-CN" dirty="0"/>
              <a:t>k=4</a:t>
            </a:r>
            <a:r>
              <a:rPr lang="zh-CN" altLang="en-US" dirty="0"/>
              <a:t>是否是上述序列的最大值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21189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6261</TotalTime>
  <Words>3740</Words>
  <Application>Microsoft Office PowerPoint</Application>
  <PresentationFormat>全屏显示(4:3)</PresentationFormat>
  <Paragraphs>350</Paragraphs>
  <Slides>38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7" baseType="lpstr">
      <vt:lpstr>等线</vt:lpstr>
      <vt:lpstr>楷体_GB2312</vt:lpstr>
      <vt:lpstr>宋体</vt:lpstr>
      <vt:lpstr>Arial</vt:lpstr>
      <vt:lpstr>Calibri</vt:lpstr>
      <vt:lpstr>Calibri Light</vt:lpstr>
      <vt:lpstr>Cambria Math</vt:lpstr>
      <vt:lpstr>Times New Roman</vt:lpstr>
      <vt:lpstr>Office 主题​​</vt:lpstr>
      <vt:lpstr>NP-complete</vt:lpstr>
      <vt:lpstr>目录</vt:lpstr>
      <vt:lpstr>1.  问题的复杂程度</vt:lpstr>
      <vt:lpstr>1.1  多项式时间</vt:lpstr>
      <vt:lpstr>PowerPoint 演示文稿</vt:lpstr>
      <vt:lpstr>1.2  易处理性（Tractablility）</vt:lpstr>
      <vt:lpstr>2  P问题与NP问题</vt:lpstr>
      <vt:lpstr>2.1  P问题</vt:lpstr>
      <vt:lpstr>2.1  P问题</vt:lpstr>
      <vt:lpstr>2.2  优化问题与判定问题</vt:lpstr>
      <vt:lpstr>2.2  优化问题与判定问题</vt:lpstr>
      <vt:lpstr>2.3  NP问题（non-deterministic polynomial）</vt:lpstr>
      <vt:lpstr>2.3  NP问题</vt:lpstr>
      <vt:lpstr>2.4  P问题与NP问题的关系</vt:lpstr>
      <vt:lpstr>3  NP-hard与NPC</vt:lpstr>
      <vt:lpstr>3.1  归约</vt:lpstr>
      <vt:lpstr>3.1  归约</vt:lpstr>
      <vt:lpstr>3.2  NP-hard与NPC问题</vt:lpstr>
      <vt:lpstr>3.2  NP-hard与NPC问题</vt:lpstr>
      <vt:lpstr>PowerPoint 演示文稿</vt:lpstr>
      <vt:lpstr>讨论：</vt:lpstr>
      <vt:lpstr>4  小规模NPC问题的解决策略</vt:lpstr>
      <vt:lpstr>4.1  动态规划与多项式时间</vt:lpstr>
      <vt:lpstr>4.1  动态规划与多项式时间</vt:lpstr>
      <vt:lpstr>4.1  动态规划与多项式时间</vt:lpstr>
      <vt:lpstr>5  近似算法</vt:lpstr>
      <vt:lpstr>PowerPoint 演示文稿</vt:lpstr>
      <vt:lpstr>PowerPoint 演示文稿</vt:lpstr>
      <vt:lpstr>PowerPoint 演示文稿</vt:lpstr>
      <vt:lpstr>5.2  常用近似算法的设计方法</vt:lpstr>
      <vt:lpstr>5.2  随机化方法</vt:lpstr>
      <vt:lpstr>5.2  随机化方法</vt:lpstr>
      <vt:lpstr>5.2最小顶点覆盖随机化方法证明</vt:lpstr>
      <vt:lpstr>5.2  贪心算法</vt:lpstr>
      <vt:lpstr>5.2  贪心算法</vt:lpstr>
      <vt:lpstr>5.2  贪心算法</vt:lpstr>
      <vt:lpstr>5.2  常用近似算法的设计方法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NP-complete</dc:title>
  <dc:creator>李 俊</dc:creator>
  <cp:lastModifiedBy>DELL</cp:lastModifiedBy>
  <cp:revision>193</cp:revision>
  <dcterms:created xsi:type="dcterms:W3CDTF">2019-10-24T14:19:35Z</dcterms:created>
  <dcterms:modified xsi:type="dcterms:W3CDTF">2019-12-24T03:59:53Z</dcterms:modified>
</cp:coreProperties>
</file>