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2" r:id="rId3"/>
  </p:sldMasterIdLst>
  <p:notesMasterIdLst>
    <p:notesMasterId r:id="rId5"/>
  </p:notesMasterIdLst>
  <p:sldIdLst>
    <p:sldId id="256" r:id="rId4"/>
    <p:sldId id="258" r:id="rId6"/>
    <p:sldId id="259" r:id="rId7"/>
    <p:sldId id="301" r:id="rId8"/>
    <p:sldId id="295" r:id="rId9"/>
    <p:sldId id="323" r:id="rId10"/>
    <p:sldId id="324" r:id="rId11"/>
    <p:sldId id="325" r:id="rId12"/>
    <p:sldId id="326" r:id="rId13"/>
    <p:sldId id="327" r:id="rId14"/>
    <p:sldId id="296" r:id="rId15"/>
    <p:sldId id="328" r:id="rId16"/>
    <p:sldId id="329" r:id="rId17"/>
    <p:sldId id="358" r:id="rId18"/>
    <p:sldId id="359" r:id="rId19"/>
    <p:sldId id="360" r:id="rId20"/>
    <p:sldId id="361" r:id="rId21"/>
    <p:sldId id="333" r:id="rId22"/>
    <p:sldId id="335" r:id="rId23"/>
    <p:sldId id="334" r:id="rId24"/>
    <p:sldId id="336" r:id="rId25"/>
    <p:sldId id="351" r:id="rId26"/>
    <p:sldId id="337" r:id="rId27"/>
    <p:sldId id="349" r:id="rId28"/>
    <p:sldId id="350" r:id="rId29"/>
    <p:sldId id="297" r:id="rId30"/>
    <p:sldId id="352" r:id="rId31"/>
    <p:sldId id="300" r:id="rId32"/>
  </p:sldIdLst>
  <p:sldSz cx="9144000" cy="5143500" type="screen16x9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273045"/>
    <a:srgbClr val="171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89338" autoAdjust="0"/>
  </p:normalViewPr>
  <p:slideViewPr>
    <p:cSldViewPr>
      <p:cViewPr>
        <p:scale>
          <a:sx n="100" d="100"/>
          <a:sy n="100" d="100"/>
        </p:scale>
        <p:origin x="-1944" y="-672"/>
      </p:cViewPr>
      <p:guideLst>
        <p:guide orient="horz" pos="15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tags" Target="tags/tag7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6932C-E8B6-44D0-A35E-BAED5439DF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1" y="883821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1" y="341314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59632" y="5020022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5" name="矩形 14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003934" y="843771"/>
            <a:ext cx="35356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sz="4400" b="1" dirty="0">
                <a:cs typeface="+mn-ea"/>
                <a:sym typeface="+mn-lt"/>
              </a:rPr>
              <a:t>数据库</a:t>
            </a:r>
            <a:endParaRPr lang="zh-CN" sz="4400" b="1" dirty="0">
              <a:cs typeface="+mn-ea"/>
              <a:sym typeface="+mn-lt"/>
            </a:endParaRPr>
          </a:p>
          <a:p>
            <a:pPr algn="r"/>
            <a:r>
              <a:rPr lang="zh-CN" sz="4400" b="1" dirty="0">
                <a:cs typeface="+mn-ea"/>
                <a:sym typeface="+mn-lt"/>
              </a:rPr>
              <a:t>课程设计答辩</a:t>
            </a:r>
            <a:endParaRPr lang="zh-CN" sz="4400" b="1" dirty="0">
              <a:cs typeface="+mn-ea"/>
              <a:sym typeface="+mn-lt"/>
            </a:endParaRPr>
          </a:p>
        </p:txBody>
      </p:sp>
      <p:grpSp>
        <p:nvGrpSpPr>
          <p:cNvPr id="1025" name="组合 1024"/>
          <p:cNvGrpSpPr/>
          <p:nvPr/>
        </p:nvGrpSpPr>
        <p:grpSpPr>
          <a:xfrm>
            <a:off x="8336461" y="2543309"/>
            <a:ext cx="845241" cy="620356"/>
            <a:chOff x="7789817" y="4257180"/>
            <a:chExt cx="845241" cy="620356"/>
          </a:xfrm>
        </p:grpSpPr>
        <p:grpSp>
          <p:nvGrpSpPr>
            <p:cNvPr id="7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1" name="矩形 20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327550" y="2235046"/>
            <a:ext cx="429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cs typeface="+mn-ea"/>
                <a:sym typeface="+mn-lt"/>
              </a:rPr>
              <a:t>——</a:t>
            </a:r>
            <a:r>
              <a:rPr lang="zh-CN" altLang="en-US" dirty="0">
                <a:cs typeface="+mn-ea"/>
                <a:sym typeface="+mn-lt"/>
              </a:rPr>
              <a:t>考勤管理系统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030" name="组合 1029"/>
          <p:cNvGrpSpPr/>
          <p:nvPr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1029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直接连接符 59"/>
          <p:cNvCxnSpPr/>
          <p:nvPr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矩形 1030"/>
          <p:cNvSpPr/>
          <p:nvPr/>
        </p:nvSpPr>
        <p:spPr>
          <a:xfrm>
            <a:off x="8710408" y="672585"/>
            <a:ext cx="79313" cy="1788898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76504" y="2787675"/>
            <a:ext cx="11499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答辩人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 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TextBox 36"/>
          <p:cNvSpPr txBox="1"/>
          <p:nvPr/>
        </p:nvSpPr>
        <p:spPr>
          <a:xfrm>
            <a:off x="4499924" y="3525545"/>
            <a:ext cx="420751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成员分工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：模块设计、关系模式、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E-R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图、表的创建和触发器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：数据库规范化，可视化界面设计，前端实现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4" grpId="0" animBg="1"/>
      <p:bldP spid="20" grpId="0" animBg="1"/>
      <p:bldP spid="23" grpId="0" animBg="1"/>
      <p:bldP spid="25" grpId="0" animBg="1"/>
      <p:bldP spid="26" grpId="0" animBg="1"/>
      <p:bldP spid="31" grpId="0"/>
      <p:bldP spid="55" grpId="0"/>
      <p:bldP spid="1031" grpId="0" bldLvl="0" animBg="1"/>
      <p:bldP spid="35" grpId="0" animBg="1"/>
      <p:bldP spid="37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10" name="矩形 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2" name="矩形 1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TextBox 7"/>
          <p:cNvSpPr txBox="1"/>
          <p:nvPr/>
        </p:nvSpPr>
        <p:spPr>
          <a:xfrm>
            <a:off x="837756" y="184578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表设计</a:t>
            </a:r>
            <a:endParaRPr lang="zh-CN" altLang="en-US" sz="2800" dirty="0"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37565" y="1105535"/>
          <a:ext cx="4368800" cy="1581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045"/>
                <a:gridCol w="1163955"/>
                <a:gridCol w="876300"/>
                <a:gridCol w="1333500"/>
              </a:tblGrid>
              <a:tr h="261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字段名称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列名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outno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出差编号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Char(10)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Primary key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sno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员工编号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Char(10)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Foreign key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outtime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出差开始时间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Char(16)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outendtime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出差结束时间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Char(16)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Outdays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出差时间统计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Char(5)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60730" y="70675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1">
                <a:ea typeface="宋体" panose="02010600030101010101" pitchFamily="2" charset="-122"/>
              </a:rPr>
              <a:t>出差记录表结构（outwork）</a:t>
            </a:r>
            <a:endParaRPr lang="zh-CN" sz="2000" b="1"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837565" y="3363595"/>
          <a:ext cx="4368800" cy="1562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445"/>
                <a:gridCol w="1130300"/>
                <a:gridCol w="876300"/>
                <a:gridCol w="1341755"/>
              </a:tblGrid>
              <a:tr h="2584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字段名称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列名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4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sno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员工编号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Char(10)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Primary key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monworkdays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出勤月统计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Char(5)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monoverdays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加班月统计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Char(5)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4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monoffdays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请假月统计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Char(5)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4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monoutdays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出差月统计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Char(5)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7565" y="286004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1">
                <a:ea typeface="宋体" panose="02010600030101010101" pitchFamily="2" charset="-122"/>
              </a:rPr>
              <a:t>月统计表结构（monthwork）</a:t>
            </a:r>
            <a:endParaRPr lang="zh-CN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/>
          <p:cNvSpPr txBox="1"/>
          <p:nvPr/>
        </p:nvSpPr>
        <p:spPr>
          <a:xfrm>
            <a:off x="2238702" y="2283718"/>
            <a:ext cx="49975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73045"/>
                </a:solidFill>
                <a:cs typeface="+mn-ea"/>
                <a:sym typeface="+mn-lt"/>
              </a:rPr>
              <a:t>系统实现</a:t>
            </a:r>
            <a:endParaRPr lang="zh-CN" altLang="en-US" sz="3200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9483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03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10" name="矩形 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2" name="矩形 1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TextBox 7"/>
          <p:cNvSpPr txBox="1"/>
          <p:nvPr/>
        </p:nvSpPr>
        <p:spPr>
          <a:xfrm>
            <a:off x="837756" y="184578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系统实现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30" y="51435"/>
            <a:ext cx="1950720" cy="50520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44390" y="45720"/>
            <a:ext cx="2926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data</a:t>
            </a:r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包，存放了</a:t>
            </a:r>
            <a:r>
              <a:rPr lang="en-US" alt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staffInfo</a:t>
            </a:r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列表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20" name="直接箭头连接符 19"/>
          <p:cNvCxnSpPr>
            <a:endCxn id="8" idx="1"/>
          </p:cNvCxnSpPr>
          <p:nvPr/>
        </p:nvCxnSpPr>
        <p:spPr>
          <a:xfrm flipV="1">
            <a:off x="3491865" y="214630"/>
            <a:ext cx="1152525" cy="1250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707765" y="483235"/>
            <a:ext cx="1080135" cy="9017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787900" y="324485"/>
            <a:ext cx="353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staffInfo</a:t>
            </a:r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列表，用于存储用户的输入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211955" y="699770"/>
            <a:ext cx="720090" cy="641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32045" y="562610"/>
            <a:ext cx="2621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增删改查的方法，继承接口</a:t>
            </a:r>
            <a:endParaRPr lang="zh-CN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067810" y="975360"/>
            <a:ext cx="720090" cy="120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860290" y="84074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接口</a:t>
            </a:r>
            <a:endParaRPr lang="zh-CN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356100" y="1389380"/>
            <a:ext cx="720090" cy="120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147945" y="1254760"/>
            <a:ext cx="1300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背景图片</a:t>
            </a:r>
            <a:r>
              <a:rPr lang="en-US" alt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张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708400" y="1923415"/>
            <a:ext cx="107950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932045" y="1754505"/>
            <a:ext cx="4043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增加信息时所展现的窗口，同时调用</a:t>
            </a:r>
            <a:r>
              <a:rPr lang="en-US" alt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data</a:t>
            </a:r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包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中的方法。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924300" y="2859405"/>
            <a:ext cx="107950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003800" y="2668270"/>
            <a:ext cx="3840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员工只有查看权限，所以单独一个</a:t>
            </a:r>
            <a:r>
              <a:rPr lang="en-US" alt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select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33" name="直接箭头连接符 32"/>
          <p:cNvCxnSpPr>
            <a:endCxn id="34" idx="1"/>
          </p:cNvCxnSpPr>
          <p:nvPr/>
        </p:nvCxnSpPr>
        <p:spPr>
          <a:xfrm flipV="1">
            <a:off x="4140200" y="3173095"/>
            <a:ext cx="1007745" cy="5207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147945" y="3004185"/>
            <a:ext cx="1808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员工所看见的窗口</a:t>
            </a:r>
            <a:endParaRPr lang="zh-CN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708400" y="2284095"/>
            <a:ext cx="1079500" cy="14414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004435" y="233108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模块，提高代码复用</a:t>
            </a:r>
            <a:endParaRPr lang="zh-CN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37" name="直接箭头连接符 36"/>
          <p:cNvCxnSpPr>
            <a:endCxn id="38" idx="1"/>
          </p:cNvCxnSpPr>
          <p:nvPr/>
        </p:nvCxnSpPr>
        <p:spPr>
          <a:xfrm>
            <a:off x="3851910" y="3463925"/>
            <a:ext cx="1296035" cy="336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147945" y="332867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登录界面</a:t>
            </a:r>
            <a:endParaRPr lang="zh-CN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39" name="直接箭头连接符 38"/>
          <p:cNvCxnSpPr>
            <a:endCxn id="40" idx="1"/>
          </p:cNvCxnSpPr>
          <p:nvPr/>
        </p:nvCxnSpPr>
        <p:spPr>
          <a:xfrm>
            <a:off x="3851910" y="3651885"/>
            <a:ext cx="1296035" cy="1149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147945" y="359791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main</a:t>
            </a:r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方法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3978910" y="3778885"/>
            <a:ext cx="1241425" cy="23304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220335" y="386842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表，下同</a:t>
            </a:r>
            <a:endParaRPr lang="zh-CN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4067810" y="4732020"/>
            <a:ext cx="1224280" cy="1841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300345" y="451612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用户界面</a:t>
            </a:r>
            <a:endParaRPr lang="zh-CN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10" name="矩形 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2" name="矩形 1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TextBox 7"/>
          <p:cNvSpPr txBox="1"/>
          <p:nvPr/>
        </p:nvSpPr>
        <p:spPr>
          <a:xfrm>
            <a:off x="837756" y="184578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代码设计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7765" y="103378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数据库后端设计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7565" y="1033780"/>
            <a:ext cx="128270" cy="36766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7450" y="1491615"/>
            <a:ext cx="7019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SQLServer</a:t>
            </a:r>
            <a:r>
              <a:rPr lang="zh-CN" altLang="en-US"/>
              <a:t>软件，创建了</a:t>
            </a:r>
            <a:r>
              <a:rPr lang="en-US" altLang="zh-CN"/>
              <a:t>kaoqin</a:t>
            </a:r>
            <a:r>
              <a:rPr lang="zh-CN" altLang="en-US"/>
              <a:t>数据库，在数据库中创建了</a:t>
            </a:r>
            <a:r>
              <a:rPr lang="en-US" altLang="zh-CN"/>
              <a:t>6</a:t>
            </a:r>
            <a:r>
              <a:rPr lang="zh-CN" altLang="en-US"/>
              <a:t>个表，</a:t>
            </a:r>
            <a:r>
              <a:rPr lang="en-US" altLang="zh-CN"/>
              <a:t>2</a:t>
            </a:r>
            <a:r>
              <a:rPr lang="zh-CN" altLang="en-US"/>
              <a:t>个触发器。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167765" y="2185670"/>
            <a:ext cx="1854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数据库连接</a:t>
            </a:r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37565" y="2185670"/>
            <a:ext cx="128270" cy="36766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87450" y="2643505"/>
            <a:ext cx="701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使用</a:t>
            </a:r>
            <a:r>
              <a:rPr lang="en-US" altLang="zh-CN"/>
              <a:t>JDBC</a:t>
            </a:r>
            <a:r>
              <a:rPr lang="zh-CN" altLang="en-US"/>
              <a:t>连接</a:t>
            </a:r>
            <a:r>
              <a:rPr lang="en-US" altLang="zh-CN"/>
              <a:t>SQLServer</a:t>
            </a:r>
            <a:r>
              <a:rPr lang="zh-CN" altLang="en-US"/>
              <a:t>，模拟前端连接数据库。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48080" y="32658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可视化窗口设计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817880" y="3265805"/>
            <a:ext cx="128270" cy="36766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67765" y="3723640"/>
            <a:ext cx="701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使用</a:t>
            </a:r>
            <a:r>
              <a:rPr lang="en-US" altLang="zh-CN"/>
              <a:t>JAVA</a:t>
            </a:r>
            <a:r>
              <a:rPr lang="zh-CN" altLang="en-US"/>
              <a:t>语言编写窗口界面，并实现可视化的操控数据库。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10" name="矩形 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2" name="矩形 1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TextBox 7"/>
          <p:cNvSpPr txBox="1"/>
          <p:nvPr/>
        </p:nvSpPr>
        <p:spPr>
          <a:xfrm>
            <a:off x="837756" y="184578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数据库后端设计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7765" y="103378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数据库的创建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7565" y="1033780"/>
            <a:ext cx="128270" cy="36766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7450" y="1491615"/>
            <a:ext cx="701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代码截图</a:t>
            </a:r>
            <a:r>
              <a:rPr lang="en-US" altLang="zh-CN"/>
              <a:t>===================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985" y="1851660"/>
            <a:ext cx="3505835" cy="3072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10" name="矩形 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2" name="矩形 1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TextBox 7"/>
          <p:cNvSpPr txBox="1"/>
          <p:nvPr/>
        </p:nvSpPr>
        <p:spPr>
          <a:xfrm>
            <a:off x="837756" y="184578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数据库后端设计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7765" y="103378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部分基本表的创建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7565" y="1033780"/>
            <a:ext cx="128270" cy="36766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7450" y="1491615"/>
            <a:ext cx="701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代码截图</a:t>
            </a:r>
            <a:r>
              <a:rPr lang="en-US" altLang="zh-CN"/>
              <a:t>===================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9645" y="1779270"/>
            <a:ext cx="5664200" cy="29470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" y="1949450"/>
            <a:ext cx="3098800" cy="2371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405" y="247015"/>
            <a:ext cx="7545070" cy="4896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10" name="矩形 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2" name="矩形 1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TextBox 7"/>
          <p:cNvSpPr txBox="1"/>
          <p:nvPr/>
        </p:nvSpPr>
        <p:spPr>
          <a:xfrm>
            <a:off x="837756" y="184578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数据库后端设计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7765" y="103378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触发器的创建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7565" y="1033780"/>
            <a:ext cx="128270" cy="36766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7450" y="1478915"/>
            <a:ext cx="701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代码截图</a:t>
            </a:r>
            <a:r>
              <a:rPr lang="en-US" altLang="zh-CN"/>
              <a:t>===================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924050"/>
            <a:ext cx="3355975" cy="3049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5" y="1635760"/>
            <a:ext cx="3019425" cy="3303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10" name="矩形 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2" name="矩形 1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TextBox 7"/>
          <p:cNvSpPr txBox="1"/>
          <p:nvPr/>
        </p:nvSpPr>
        <p:spPr>
          <a:xfrm>
            <a:off x="837756" y="184578"/>
            <a:ext cx="27844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数据库连接</a:t>
            </a:r>
            <a:r>
              <a:rPr lang="en-US" altLang="zh-CN" sz="2800" dirty="0">
                <a:cs typeface="+mn-ea"/>
                <a:sym typeface="+mn-lt"/>
              </a:rPr>
              <a:t>IDEA</a:t>
            </a:r>
            <a:endParaRPr lang="en-US" altLang="zh-CN" sz="2800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7765" y="1033780"/>
            <a:ext cx="1201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JDBC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7565" y="1033780"/>
            <a:ext cx="128270" cy="36766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555" y="1923415"/>
            <a:ext cx="4533900" cy="23088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5605" y="1491615"/>
            <a:ext cx="4584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在数据库中新建一个</a:t>
            </a:r>
            <a:r>
              <a:rPr lang="en-US" altLang="zh-CN"/>
              <a:t>kaoqin</a:t>
            </a:r>
            <a:r>
              <a:rPr lang="zh-CN" altLang="en-US"/>
              <a:t>用户，用作登录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64480" y="1491615"/>
            <a:ext cx="3684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在数据库中创建了一个</a:t>
            </a:r>
            <a:r>
              <a:rPr lang="en-US" altLang="zh-CN"/>
              <a:t>loginInfo</a:t>
            </a:r>
            <a:r>
              <a:rPr lang="zh-CN" altLang="en-US"/>
              <a:t>表来模拟用户</a:t>
            </a:r>
            <a:endParaRPr lang="zh-CN" altLang="en-US"/>
          </a:p>
          <a:p>
            <a:r>
              <a:rPr lang="en-US" altLang="zh-CN"/>
              <a:t>adminInfo</a:t>
            </a:r>
            <a:r>
              <a:rPr lang="zh-CN" altLang="en-US"/>
              <a:t>来模拟管理员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0" y="2590165"/>
            <a:ext cx="2209800" cy="97536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760" y="3651885"/>
            <a:ext cx="2301240" cy="1013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10" name="矩形 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2" name="矩形 1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TextBox 7"/>
          <p:cNvSpPr txBox="1"/>
          <p:nvPr/>
        </p:nvSpPr>
        <p:spPr>
          <a:xfrm>
            <a:off x="837756" y="184578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800" dirty="0">
                <a:cs typeface="+mn-ea"/>
                <a:sym typeface="+mn-lt"/>
              </a:rPr>
              <a:t>界面设计</a:t>
            </a:r>
            <a:endParaRPr lang="zh-CN" sz="2800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7765" y="1033780"/>
            <a:ext cx="1194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login</a:t>
            </a:r>
            <a:r>
              <a:rPr lang="zh-CN" altLang="en-US"/>
              <a:t>界面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37565" y="1033780"/>
            <a:ext cx="128270" cy="36766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290" y="247650"/>
            <a:ext cx="3924935" cy="4648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785" y="267335"/>
            <a:ext cx="3982720" cy="4490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631536" y="58291"/>
            <a:ext cx="790918" cy="918236"/>
            <a:chOff x="3288977" y="-263355"/>
            <a:chExt cx="1237092" cy="1436232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 flipV="1">
            <a:off x="3006982" y="1183660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27" name="组合 2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31" name="矩形 30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1"/>
            <a:ext cx="1721886" cy="1911301"/>
            <a:chOff x="0" y="1"/>
            <a:chExt cx="2123058" cy="2356604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688599" y="869847"/>
            <a:ext cx="176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Content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4659" y="385380"/>
            <a:ext cx="171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目录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27984" y="1373903"/>
            <a:ext cx="288032" cy="45719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43608" y="2236363"/>
            <a:ext cx="461095" cy="46109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626235" y="221170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课题背景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30985" y="2236363"/>
            <a:ext cx="461095" cy="4610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TextBox 39"/>
          <p:cNvSpPr txBox="1"/>
          <p:nvPr/>
        </p:nvSpPr>
        <p:spPr>
          <a:xfrm>
            <a:off x="5436235" y="2185035"/>
            <a:ext cx="27444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总体设计与</a:t>
            </a:r>
            <a:r>
              <a:rPr lang="en-US" altLang="zh-CN" sz="2800" dirty="0">
                <a:cs typeface="+mn-ea"/>
                <a:sym typeface="+mn-lt"/>
              </a:rPr>
              <a:t>ER</a:t>
            </a:r>
            <a:r>
              <a:rPr lang="zh-CN" altLang="en-US" sz="2800" dirty="0">
                <a:cs typeface="+mn-ea"/>
                <a:sym typeface="+mn-lt"/>
              </a:rPr>
              <a:t>图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43608" y="3219822"/>
            <a:ext cx="461095" cy="4610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7" name="TextBox 39"/>
          <p:cNvSpPr txBox="1"/>
          <p:nvPr/>
        </p:nvSpPr>
        <p:spPr>
          <a:xfrm>
            <a:off x="1626235" y="318008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系统实现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30985" y="3219822"/>
            <a:ext cx="461095" cy="46109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1" name="TextBox 39"/>
          <p:cNvSpPr txBox="1"/>
          <p:nvPr/>
        </p:nvSpPr>
        <p:spPr>
          <a:xfrm>
            <a:off x="5429250" y="318960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不足与总结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 animBg="1"/>
      <p:bldP spid="36" grpId="0" animBg="1"/>
      <p:bldP spid="41" grpId="0" animBg="1"/>
      <p:bldP spid="45" grpId="0" animBg="1"/>
      <p:bldP spid="49" grpId="0" animBg="1"/>
      <p:bldP spid="39" grpId="0"/>
      <p:bldP spid="47" grpId="0"/>
      <p:bldP spid="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10" name="矩形 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2" name="矩形 1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TextBox 7"/>
          <p:cNvSpPr txBox="1"/>
          <p:nvPr/>
        </p:nvSpPr>
        <p:spPr>
          <a:xfrm>
            <a:off x="837756" y="184578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800" dirty="0">
                <a:cs typeface="+mn-ea"/>
                <a:sym typeface="+mn-lt"/>
              </a:rPr>
              <a:t>界面设计</a:t>
            </a:r>
            <a:endParaRPr lang="zh-CN" sz="2800" dirty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4645" y="184785"/>
            <a:ext cx="4883785" cy="48996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67765" y="1033780"/>
            <a:ext cx="297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管理员界面</a:t>
            </a:r>
            <a:r>
              <a:rPr lang="en-US" altLang="zh-CN"/>
              <a:t>adminInterface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37565" y="1033780"/>
            <a:ext cx="128270" cy="36766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" y="2068195"/>
            <a:ext cx="3840480" cy="236982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167765" y="14922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员工界面类似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10" name="矩形 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2" name="矩形 1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TextBox 7"/>
          <p:cNvSpPr txBox="1"/>
          <p:nvPr/>
        </p:nvSpPr>
        <p:spPr>
          <a:xfrm>
            <a:off x="837756" y="184578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800" dirty="0">
                <a:cs typeface="+mn-ea"/>
                <a:sym typeface="+mn-lt"/>
              </a:rPr>
              <a:t>界面设计</a:t>
            </a:r>
            <a:endParaRPr lang="zh-CN" sz="2800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7765" y="1033780"/>
            <a:ext cx="2945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管理员进入</a:t>
            </a:r>
            <a:r>
              <a:rPr lang="en-US" altLang="zh-CN"/>
              <a:t>staff</a:t>
            </a:r>
            <a:r>
              <a:rPr lang="zh-CN" altLang="en-US"/>
              <a:t>表进行操作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37565" y="1033780"/>
            <a:ext cx="128270" cy="36766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565" y="51435"/>
            <a:ext cx="3807460" cy="48825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860" y="440690"/>
            <a:ext cx="4425950" cy="4036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10" name="矩形 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2" name="矩形 1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TextBox 7"/>
          <p:cNvSpPr txBox="1"/>
          <p:nvPr/>
        </p:nvSpPr>
        <p:spPr>
          <a:xfrm>
            <a:off x="837756" y="184578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800" dirty="0">
                <a:cs typeface="+mn-ea"/>
                <a:sym typeface="+mn-lt"/>
              </a:rPr>
              <a:t>界面设计</a:t>
            </a:r>
            <a:endParaRPr lang="zh-CN" sz="2800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7765" y="1033780"/>
            <a:ext cx="1802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staff</a:t>
            </a:r>
            <a:r>
              <a:rPr lang="zh-CN" altLang="en-US"/>
              <a:t>实现的方法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37565" y="1033780"/>
            <a:ext cx="128270" cy="36766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1491615"/>
            <a:ext cx="6827520" cy="3627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1275715"/>
            <a:ext cx="4694555" cy="3324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60290" y="7067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接口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10" name="矩形 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2" name="矩形 1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TextBox 7"/>
          <p:cNvSpPr txBox="1"/>
          <p:nvPr/>
        </p:nvSpPr>
        <p:spPr>
          <a:xfrm>
            <a:off x="837756" y="184578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800" dirty="0">
                <a:cs typeface="+mn-ea"/>
                <a:sym typeface="+mn-lt"/>
              </a:rPr>
              <a:t>界面设计</a:t>
            </a:r>
            <a:endParaRPr lang="zh-CN" sz="2800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7765" y="103378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管理员具体功能</a:t>
            </a:r>
            <a:endParaRPr lang="zh-CN"/>
          </a:p>
        </p:txBody>
      </p:sp>
      <p:sp>
        <p:nvSpPr>
          <p:cNvPr id="21" name="矩形 20"/>
          <p:cNvSpPr/>
          <p:nvPr/>
        </p:nvSpPr>
        <p:spPr>
          <a:xfrm>
            <a:off x="837565" y="1033780"/>
            <a:ext cx="128270" cy="36766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44450"/>
            <a:ext cx="2950845" cy="48520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55" y="44450"/>
            <a:ext cx="5245100" cy="505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10" name="矩形 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2" name="矩形 1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TextBox 7"/>
          <p:cNvSpPr txBox="1"/>
          <p:nvPr/>
        </p:nvSpPr>
        <p:spPr>
          <a:xfrm>
            <a:off x="837756" y="184578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800" dirty="0">
                <a:cs typeface="+mn-ea"/>
                <a:sym typeface="+mn-lt"/>
              </a:rPr>
              <a:t>系统效果</a:t>
            </a:r>
            <a:endParaRPr lang="zh-CN" sz="2800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7765" y="10337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登录界面</a:t>
            </a:r>
            <a:endParaRPr lang="zh-CN"/>
          </a:p>
        </p:txBody>
      </p:sp>
      <p:sp>
        <p:nvSpPr>
          <p:cNvPr id="21" name="矩形 20"/>
          <p:cNvSpPr/>
          <p:nvPr/>
        </p:nvSpPr>
        <p:spPr>
          <a:xfrm>
            <a:off x="837565" y="1033780"/>
            <a:ext cx="128270" cy="36766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-21474825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" y="1924050"/>
            <a:ext cx="2750820" cy="24536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45" y="573405"/>
            <a:ext cx="5147310" cy="30981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909060" y="14922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管理员界面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80380" y="156210"/>
            <a:ext cx="1943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员工信息界面</a:t>
            </a:r>
            <a:endParaRPr lang="zh-CN" altLang="en-US"/>
          </a:p>
        </p:txBody>
      </p:sp>
      <p:pic>
        <p:nvPicPr>
          <p:cNvPr id="6" name="图片 -21474825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545" y="573405"/>
            <a:ext cx="5148580" cy="309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10" name="矩形 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2" name="矩形 1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TextBox 7"/>
          <p:cNvSpPr txBox="1"/>
          <p:nvPr/>
        </p:nvSpPr>
        <p:spPr>
          <a:xfrm>
            <a:off x="837756" y="184578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800" dirty="0">
                <a:cs typeface="+mn-ea"/>
                <a:sym typeface="+mn-lt"/>
              </a:rPr>
              <a:t>系统效果</a:t>
            </a:r>
            <a:endParaRPr lang="zh-CN" sz="2800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7765" y="103378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增删改查界面</a:t>
            </a:r>
            <a:endParaRPr lang="zh-CN"/>
          </a:p>
        </p:txBody>
      </p:sp>
      <p:sp>
        <p:nvSpPr>
          <p:cNvPr id="21" name="矩形 20"/>
          <p:cNvSpPr/>
          <p:nvPr/>
        </p:nvSpPr>
        <p:spPr>
          <a:xfrm>
            <a:off x="837565" y="1033780"/>
            <a:ext cx="128270" cy="36766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-21474825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1590675"/>
            <a:ext cx="6487795" cy="24168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5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2560320"/>
            <a:ext cx="3509645" cy="26689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5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315" y="267970"/>
            <a:ext cx="6736715" cy="25101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5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90" y="2499995"/>
            <a:ext cx="3441700" cy="26174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/>
          <p:cNvSpPr txBox="1"/>
          <p:nvPr/>
        </p:nvSpPr>
        <p:spPr>
          <a:xfrm>
            <a:off x="2238702" y="2283718"/>
            <a:ext cx="49975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73045"/>
                </a:solidFill>
                <a:cs typeface="+mn-ea"/>
                <a:sym typeface="+mn-lt"/>
              </a:rPr>
              <a:t>不足与总结</a:t>
            </a:r>
            <a:endParaRPr lang="zh-CN" altLang="en-US" sz="3200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9483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04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10" name="矩形 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2" name="矩形 1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TextBox 7"/>
          <p:cNvSpPr txBox="1"/>
          <p:nvPr/>
        </p:nvSpPr>
        <p:spPr>
          <a:xfrm>
            <a:off x="837756" y="184578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800" dirty="0">
                <a:cs typeface="+mn-ea"/>
                <a:sym typeface="+mn-lt"/>
              </a:rPr>
              <a:t>不足与总结</a:t>
            </a:r>
            <a:endParaRPr lang="zh-CN" sz="2800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8085" y="1000760"/>
            <a:ext cx="7281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数据库中虽然加入了部分的约束，但是距离一个完备的系统还差很多，并没有对每个表都插入触发器。也没有创建对应的视图。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37565" y="1033780"/>
            <a:ext cx="112395" cy="57848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7565" y="1995805"/>
            <a:ext cx="112395" cy="57848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8085" y="1958340"/>
            <a:ext cx="7281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JAVA</a:t>
            </a:r>
            <a:r>
              <a:rPr lang="zh-CN" altLang="en-US"/>
              <a:t>代码冗余度极高，大量方法都是复制粘贴后修改部分不一样的地方。没有将他们整合成一个方法，提高复用率。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37565" y="3075940"/>
            <a:ext cx="112395" cy="892810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15390" y="3058795"/>
            <a:ext cx="7498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由于设计水平的原因，前端只实现了第一个表的内容。代码的高度冗余导致无法将代码复用到新的表中。如果每个表都实现的话，代码将变得臃肿且庞大。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5" name="矩形 14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672716" y="2325375"/>
            <a:ext cx="4653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cs typeface="+mn-ea"/>
                <a:sym typeface="+mn-lt"/>
              </a:rPr>
              <a:t>感谢您的批评指正</a:t>
            </a:r>
            <a:endParaRPr lang="zh-CN" altLang="en-US" sz="4400" b="1" dirty="0">
              <a:cs typeface="+mn-ea"/>
              <a:sym typeface="+mn-lt"/>
            </a:endParaRPr>
          </a:p>
        </p:txBody>
      </p:sp>
      <p:grpSp>
        <p:nvGrpSpPr>
          <p:cNvPr id="1025" name="组合 1024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1" name="矩形 20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30" name="组合 1029"/>
          <p:cNvGrpSpPr/>
          <p:nvPr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1029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直接连接符 59"/>
          <p:cNvCxnSpPr/>
          <p:nvPr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4" grpId="0" animBg="1"/>
      <p:bldP spid="20" grpId="0" animBg="1"/>
      <p:bldP spid="23" grpId="0" animBg="1"/>
      <p:bldP spid="25" grpId="0" animBg="1"/>
      <p:bldP spid="26" grpId="0" animBg="1"/>
      <p:bldP spid="31" grpId="0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/>
          <p:cNvSpPr txBox="1"/>
          <p:nvPr/>
        </p:nvSpPr>
        <p:spPr>
          <a:xfrm>
            <a:off x="2238702" y="2283718"/>
            <a:ext cx="49975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73045"/>
                </a:solidFill>
                <a:cs typeface="+mn-ea"/>
                <a:sym typeface="+mn-lt"/>
              </a:rPr>
              <a:t>任务背景</a:t>
            </a:r>
            <a:endParaRPr lang="zh-CN" altLang="en-US" sz="3200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9483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01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10" name="矩形 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2" name="矩形 1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TextBox 7"/>
          <p:cNvSpPr txBox="1"/>
          <p:nvPr/>
        </p:nvSpPr>
        <p:spPr>
          <a:xfrm>
            <a:off x="837756" y="184578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课题背景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21335" y="1048385"/>
            <a:ext cx="810069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ea typeface="宋体" panose="02010600030101010101" pitchFamily="2" charset="-122"/>
              </a:rPr>
              <a:t>随着公司人员的增多，以及公司人事管理的日趋复杂，公司考勤管理也变得越来越复杂。规范的考勤管理是现代公司提高管理效益的重要保证，而传统的人工管理存在着效率低、不易统计、成本高和易出错等弊端，已经无法适应现代公司的需求。随着计算机技术和通信技术的迅速发展，将传统的人工考勤管理计算机化，建立一个高效率的、无差错的考勤管理系统，能够有效的帮助公司实现考勤公正，使公司的管理水平登上一个新的台阶是有必要的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/>
          <p:cNvSpPr txBox="1"/>
          <p:nvPr/>
        </p:nvSpPr>
        <p:spPr>
          <a:xfrm>
            <a:off x="2238702" y="2283718"/>
            <a:ext cx="49975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73045"/>
                </a:solidFill>
                <a:cs typeface="+mn-ea"/>
                <a:sym typeface="+mn-lt"/>
              </a:rPr>
              <a:t>总体设计与</a:t>
            </a:r>
            <a:r>
              <a:rPr lang="en-US" altLang="zh-CN" sz="3200" dirty="0">
                <a:solidFill>
                  <a:srgbClr val="273045"/>
                </a:solidFill>
                <a:cs typeface="+mn-ea"/>
                <a:sym typeface="+mn-lt"/>
              </a:rPr>
              <a:t>ER</a:t>
            </a:r>
            <a:r>
              <a:rPr lang="zh-CN" altLang="en-US" sz="3200" dirty="0">
                <a:solidFill>
                  <a:srgbClr val="273045"/>
                </a:solidFill>
                <a:cs typeface="+mn-ea"/>
                <a:sym typeface="+mn-lt"/>
              </a:rPr>
              <a:t>图</a:t>
            </a:r>
            <a:endParaRPr lang="zh-CN" altLang="en-US" sz="3200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9483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02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-210820"/>
            <a:ext cx="8910320" cy="526288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" name="组合 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10" name="矩形 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2" name="矩形 1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TextBox 7"/>
          <p:cNvSpPr txBox="1"/>
          <p:nvPr/>
        </p:nvSpPr>
        <p:spPr>
          <a:xfrm>
            <a:off x="837756" y="184578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全局模型设计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10" name="矩形 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2" name="矩形 1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TextBox 7"/>
          <p:cNvSpPr txBox="1"/>
          <p:nvPr/>
        </p:nvSpPr>
        <p:spPr>
          <a:xfrm>
            <a:off x="837756" y="184578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关系模式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1460" y="1564005"/>
            <a:ext cx="857250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员工（</a:t>
            </a:r>
            <a:r>
              <a:rPr lang="zh-CN" b="0" u="sng">
                <a:latin typeface="Times New Roman" panose="02020603050405020304" charset="0"/>
                <a:ea typeface="宋体" panose="02010600030101010101" pitchFamily="2" charset="-122"/>
              </a:rPr>
              <a:t>员工编号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，姓名，年龄，职位，性别）出勤记录（</a:t>
            </a:r>
            <a:r>
              <a:rPr lang="zh-CN" b="0" u="sng">
                <a:latin typeface="Times New Roman" panose="02020603050405020304" charset="0"/>
                <a:ea typeface="宋体" panose="02010600030101010101" pitchFamily="2" charset="-122"/>
              </a:rPr>
              <a:t>出勤编号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zh-CN" b="0" u="wavy">
                <a:latin typeface="Times New Roman" panose="02020603050405020304" charset="0"/>
                <a:ea typeface="宋体" panose="02010600030101010101" pitchFamily="2" charset="-122"/>
              </a:rPr>
              <a:t>员工编号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，上班时间，下班时间，缺勤记录）加班记录（</a:t>
            </a:r>
            <a:r>
              <a:rPr lang="zh-CN" b="0" u="sng">
                <a:latin typeface="Times New Roman" panose="02020603050405020304" charset="0"/>
                <a:ea typeface="宋体" panose="02010600030101010101" pitchFamily="2" charset="-122"/>
              </a:rPr>
              <a:t>加班编号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zh-CN" b="0" u="wavy">
                <a:latin typeface="Times New Roman" panose="02020603050405020304" charset="0"/>
                <a:ea typeface="宋体" panose="02010600030101010101" pitchFamily="2" charset="-122"/>
              </a:rPr>
              <a:t>员工编号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，加班开始时间，加班结束时间，加班时间统计）请假记录（</a:t>
            </a:r>
            <a:r>
              <a:rPr lang="zh-CN" b="0" u="sng">
                <a:latin typeface="Times New Roman" panose="02020603050405020304" charset="0"/>
                <a:ea typeface="宋体" panose="02010600030101010101" pitchFamily="2" charset="-122"/>
              </a:rPr>
              <a:t>请假编号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zh-CN" b="0" u="wavy">
                <a:latin typeface="Times New Roman" panose="02020603050405020304" charset="0"/>
                <a:ea typeface="宋体" panose="02010600030101010101" pitchFamily="2" charset="-122"/>
              </a:rPr>
              <a:t>员工编号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，请假开始时间，请假结束时间，请假时间统计）出差记录（</a:t>
            </a:r>
            <a:r>
              <a:rPr lang="zh-CN" b="0" u="sng">
                <a:latin typeface="Times New Roman" panose="02020603050405020304" charset="0"/>
                <a:ea typeface="宋体" panose="02010600030101010101" pitchFamily="2" charset="-122"/>
              </a:rPr>
              <a:t>出差编号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zh-CN" b="0" u="wavy">
                <a:latin typeface="Times New Roman" panose="02020603050405020304" charset="0"/>
                <a:ea typeface="宋体" panose="02010600030101010101" pitchFamily="2" charset="-122"/>
              </a:rPr>
              <a:t>员工编号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，出差开始时间，出差结束时间，出差时间统计）月统计（</a:t>
            </a:r>
            <a:r>
              <a:rPr lang="zh-CN" b="0" u="sng">
                <a:latin typeface="Times New Roman" panose="02020603050405020304" charset="0"/>
                <a:ea typeface="宋体" panose="02010600030101010101" pitchFamily="2" charset="-122"/>
              </a:rPr>
              <a:t>员工编号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，出勤月统计，加班月统计，请假月统计，出差月统计）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10" name="矩形 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2" name="矩形 1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TextBox 7"/>
          <p:cNvSpPr txBox="1"/>
          <p:nvPr/>
        </p:nvSpPr>
        <p:spPr>
          <a:xfrm>
            <a:off x="837756" y="184578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表设计</a:t>
            </a:r>
            <a:endParaRPr lang="zh-CN" altLang="en-US" sz="2800" dirty="0"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37565" y="1105535"/>
          <a:ext cx="4368165" cy="1581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1009650"/>
                <a:gridCol w="1434465"/>
              </a:tblGrid>
              <a:tr h="261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字段名称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列名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sno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员工编号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Char(10)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Primary key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sname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姓名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Char(10)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sage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年龄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spos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职位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Char(10)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ssex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性别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Char(2)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60730" y="70675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1">
                <a:ea typeface="宋体" panose="02010600030101010101" pitchFamily="2" charset="-122"/>
              </a:rPr>
              <a:t>员工信息表结构（staff）</a:t>
            </a:r>
            <a:endParaRPr lang="zh-CN" altLang="en-US" sz="2000"/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837565" y="3363595"/>
          <a:ext cx="4368800" cy="1562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1010920"/>
                <a:gridCol w="1433830"/>
              </a:tblGrid>
              <a:tr h="2584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字段名称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列名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4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workno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出勤编号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Char(10)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Primary key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sno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员工编号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Char(10)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Foreign key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worktime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上班时间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Char(16)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4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endtime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下班时间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Char(16)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4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worknot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缺勤记录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Char(5)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7565" y="286004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1">
                <a:ea typeface="宋体" panose="02010600030101010101" pitchFamily="2" charset="-122"/>
              </a:rPr>
              <a:t>出勤记录表结构（work）</a:t>
            </a:r>
            <a:endParaRPr lang="zh-CN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10" name="矩形 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2" name="矩形 1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TextBox 7"/>
          <p:cNvSpPr txBox="1"/>
          <p:nvPr/>
        </p:nvSpPr>
        <p:spPr>
          <a:xfrm>
            <a:off x="837756" y="184578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表设计</a:t>
            </a:r>
            <a:endParaRPr lang="zh-CN" altLang="en-US" sz="2800" dirty="0"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37565" y="1105535"/>
          <a:ext cx="4368800" cy="1581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045"/>
                <a:gridCol w="1163955"/>
                <a:gridCol w="876300"/>
                <a:gridCol w="1333500"/>
              </a:tblGrid>
              <a:tr h="261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字段名称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列名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Overno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加班编号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Char(10)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Primary key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sno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员工编号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Char(10)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Foreign key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overtime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加班开始时间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Char(16)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overendtime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加班结束时间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Char(16)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overdays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加班时间统计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Char(5)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60730" y="70675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1">
                <a:ea typeface="宋体" panose="02010600030101010101" pitchFamily="2" charset="-122"/>
              </a:rPr>
              <a:t>加班记录表结构（overwork）</a:t>
            </a:r>
            <a:endParaRPr lang="zh-CN" sz="2000" b="1"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837565" y="3363595"/>
          <a:ext cx="4368800" cy="1562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1188720"/>
                <a:gridCol w="876300"/>
                <a:gridCol w="1341755"/>
              </a:tblGrid>
              <a:tr h="2584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字段名称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列名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4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offno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请假编号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Char(10)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Primary key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sno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员工编号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Char(10)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Foreign key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offtime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请假开始时间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Char(16)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4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offendtime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请假结束时间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Char(16)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4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offdays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请假时间统计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Char(5)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7565" y="286004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1">
                <a:ea typeface="宋体" panose="02010600030101010101" pitchFamily="2" charset="-122"/>
              </a:rPr>
              <a:t>请假记录表结构（offwork）</a:t>
            </a:r>
            <a:endParaRPr lang="zh-CN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abb57ccc-d285-4e7f-829b-8c76166feaae}"/>
  <p:tag name="TABLE_ENDDRAG_ORIGIN_RECT" val="343*124"/>
  <p:tag name="TABLE_ENDDRAG_RECT" val="65*77*343*124"/>
</p:tagLst>
</file>

<file path=ppt/tags/tag2.xml><?xml version="1.0" encoding="utf-8"?>
<p:tagLst xmlns:p="http://schemas.openxmlformats.org/presentationml/2006/main">
  <p:tag name="KSO_WM_UNIT_TABLE_BEAUTIFY" val="smartTable{f198c343-7bd8-46df-999d-dc4ee9ba7f68}"/>
  <p:tag name="TABLE_ENDDRAG_ORIGIN_RECT" val="344*123"/>
  <p:tag name="TABLE_ENDDRAG_RECT" val="65*264*344*123"/>
</p:tagLst>
</file>

<file path=ppt/tags/tag3.xml><?xml version="1.0" encoding="utf-8"?>
<p:tagLst xmlns:p="http://schemas.openxmlformats.org/presentationml/2006/main">
  <p:tag name="KSO_WM_UNIT_TABLE_BEAUTIFY" val="smartTable{abb57ccc-d285-4e7f-829b-8c76166feaae}"/>
  <p:tag name="TABLE_ENDDRAG_ORIGIN_RECT" val="355*149"/>
  <p:tag name="TABLE_ENDDRAG_RECT" val="54*87*355*149"/>
</p:tagLst>
</file>

<file path=ppt/tags/tag4.xml><?xml version="1.0" encoding="utf-8"?>
<p:tagLst xmlns:p="http://schemas.openxmlformats.org/presentationml/2006/main">
  <p:tag name="KSO_WM_UNIT_TABLE_BEAUTIFY" val="smartTable{f198c343-7bd8-46df-999d-dc4ee9ba7f68}"/>
  <p:tag name="TABLE_ENDDRAG_ORIGIN_RECT" val="344*123"/>
  <p:tag name="TABLE_ENDDRAG_RECT" val="65*264*344*123"/>
</p:tagLst>
</file>

<file path=ppt/tags/tag5.xml><?xml version="1.0" encoding="utf-8"?>
<p:tagLst xmlns:p="http://schemas.openxmlformats.org/presentationml/2006/main">
  <p:tag name="KSO_WM_UNIT_TABLE_BEAUTIFY" val="smartTable{abb57ccc-d285-4e7f-829b-8c76166feaae}"/>
  <p:tag name="TABLE_ENDDRAG_ORIGIN_RECT" val="355*149"/>
  <p:tag name="TABLE_ENDDRAG_RECT" val="54*87*355*149"/>
</p:tagLst>
</file>

<file path=ppt/tags/tag6.xml><?xml version="1.0" encoding="utf-8"?>
<p:tagLst xmlns:p="http://schemas.openxmlformats.org/presentationml/2006/main">
  <p:tag name="KSO_WM_UNIT_TABLE_BEAUTIFY" val="smartTable{f198c343-7bd8-46df-999d-dc4ee9ba7f68}"/>
  <p:tag name="TABLE_ENDDRAG_ORIGIN_RECT" val="344*123"/>
  <p:tag name="TABLE_ENDDRAG_RECT" val="65*264*344*123"/>
</p:tagLst>
</file>

<file path=ppt/tags/tag7.xml><?xml version="1.0" encoding="utf-8"?>
<p:tagLst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9B178935-7D4C-40D6-A447-863E4BF2F5E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G:\冰山下的火种（4） 4月8号\17893723"/>
  <p:tag name="ISPRING_PRESENTATION_TITLE" val="5c0e649450be3"/>
  <p:tag name="ISPRING_FIRST_PUBLISH" val="1"/>
  <p:tag name="KSO_WPP_MARK_KEY" val="de6f8f5c-dc86-41b9-8e57-0161ca9a7770"/>
  <p:tag name="COMMONDATA" val="eyJoZGlkIjoiOGI1OWM3MmJhNjlhZjI0NjgwMDJlMTNmNmY4MGExNTg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i3oqa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2338</Words>
  <Application>WPS 演示</Application>
  <PresentationFormat>全屏显示(16:9)</PresentationFormat>
  <Paragraphs>496</Paragraphs>
  <Slides>28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Roboto</vt:lpstr>
      <vt:lpstr>Times New Roman</vt:lpstr>
      <vt:lpstr>微软雅黑</vt:lpstr>
      <vt:lpstr>Arial Unicode MS</vt:lpstr>
      <vt:lpstr>等线</vt:lpstr>
      <vt:lpstr>黑体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蓝色稳重商务</dc:title>
  <dc:creator/>
  <cp:keywords>www.1ppt.com</cp:keywords>
  <dc:description>www.1ppt.com</dc:description>
  <cp:lastModifiedBy>古峰</cp:lastModifiedBy>
  <cp:revision>7</cp:revision>
  <dcterms:created xsi:type="dcterms:W3CDTF">2018-12-07T09:49:00Z</dcterms:created>
  <dcterms:modified xsi:type="dcterms:W3CDTF">2023-03-23T02:33:30Z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1D52477AD5364726AFB9964960603457</vt:lpwstr>
  </property>
  <property fmtid="{D5CDD505-2E9C-101B-9397-08002B2CF9AE}" pid="3" name="KSOProductBuildVer">
    <vt:lpwstr>2052-11.1.0.13703</vt:lpwstr>
  </property>
</Properties>
</file>