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587" r:id="rId2"/>
    <p:sldId id="751" r:id="rId3"/>
    <p:sldId id="759" r:id="rId4"/>
    <p:sldId id="754" r:id="rId5"/>
    <p:sldId id="757" r:id="rId6"/>
    <p:sldId id="755" r:id="rId7"/>
    <p:sldId id="760" r:id="rId8"/>
    <p:sldId id="747" r:id="rId9"/>
    <p:sldId id="761" r:id="rId10"/>
    <p:sldId id="762" r:id="rId11"/>
    <p:sldId id="763" r:id="rId12"/>
    <p:sldId id="750" r:id="rId13"/>
    <p:sldId id="746" r:id="rId14"/>
    <p:sldId id="749" r:id="rId15"/>
    <p:sldId id="764" r:id="rId16"/>
    <p:sldId id="753" r:id="rId17"/>
    <p:sldId id="765" r:id="rId18"/>
    <p:sldId id="766" r:id="rId19"/>
    <p:sldId id="748" r:id="rId20"/>
    <p:sldId id="767" r:id="rId21"/>
    <p:sldId id="580" r:id="rId22"/>
    <p:sldId id="743" r:id="rId23"/>
    <p:sldId id="744" r:id="rId24"/>
    <p:sldId id="745" r:id="rId25"/>
    <p:sldId id="768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EEAF2"/>
    <a:srgbClr val="E6E0EC"/>
    <a:srgbClr val="00FF00"/>
    <a:srgbClr val="00B050"/>
    <a:srgbClr val="FAC806"/>
    <a:srgbClr val="00316C"/>
    <a:srgbClr val="E6AA00"/>
    <a:srgbClr val="5C8E3A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2" autoAdjust="0"/>
    <p:restoredTop sz="91230" autoAdjust="0"/>
  </p:normalViewPr>
  <p:slideViewPr>
    <p:cSldViewPr>
      <p:cViewPr varScale="1">
        <p:scale>
          <a:sx n="71" d="100"/>
          <a:sy n="71" d="100"/>
        </p:scale>
        <p:origin x="10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2-11-12T12:16:4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21713 8864 0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9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4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1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7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3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5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41265"/>
          <a:stretch/>
        </p:blipFill>
        <p:spPr>
          <a:xfrm>
            <a:off x="43180" y="6555293"/>
            <a:ext cx="1676400" cy="264607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090616" y="3044281"/>
            <a:ext cx="634430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241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4"/>
    </mc:Choice>
    <mc:Fallback xmlns="">
      <p:transition spd="slow" advTm="219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Attention is Used in Most Deep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CC5E-EFF0-4D57-A077-87ACD8684A37}"/>
              </a:ext>
            </a:extLst>
          </p:cNvPr>
          <p:cNvSpPr txBox="1"/>
          <p:nvPr/>
        </p:nvSpPr>
        <p:spPr>
          <a:xfrm>
            <a:off x="533400" y="776732"/>
            <a:ext cx="304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Molecular 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83B22-16BE-4B7F-AD6A-3A4321A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38397"/>
            <a:ext cx="10892330" cy="203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70E1B8-2EB1-4A02-AB01-2061CE48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415" y="3342640"/>
            <a:ext cx="6625169" cy="29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5"/>
    </mc:Choice>
    <mc:Fallback xmlns="">
      <p:transition spd="slow" advTm="185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398575" y="3044281"/>
            <a:ext cx="772839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Other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3492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7"/>
    </mc:Choice>
    <mc:Fallback xmlns="">
      <p:transition spd="slow" advTm="199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277DB-0A38-4B9C-961A-F426DD6355E4}"/>
              </a:ext>
            </a:extLst>
          </p:cNvPr>
          <p:cNvSpPr txBox="1"/>
          <p:nvPr/>
        </p:nvSpPr>
        <p:spPr>
          <a:xfrm>
            <a:off x="276175" y="776732"/>
            <a:ext cx="567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Heuristically developed Goldschmidt factor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EDEE0E-6075-4BAE-AA03-EC72A22C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38397"/>
            <a:ext cx="9109885" cy="1371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C7FE307-0933-423A-9F72-866DC061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609997"/>
            <a:ext cx="7848600" cy="377165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D0F8D9C-4185-4E29-84C5-5C448E858B20}"/>
              </a:ext>
            </a:extLst>
          </p:cNvPr>
          <p:cNvSpPr/>
          <p:nvPr/>
        </p:nvSpPr>
        <p:spPr>
          <a:xfrm>
            <a:off x="-35442" y="6550507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Goldschmidt, Victor M. (1926). "Die Gesetze der Krystallochemie". </a:t>
            </a:r>
            <a:r>
              <a:rPr lang="de-DE" i="1" dirty="0">
                <a:solidFill>
                  <a:schemeClr val="bg1"/>
                </a:solidFill>
                <a:latin typeface="+mj-lt"/>
              </a:rPr>
              <a:t>Die Naturwissenschaften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. </a:t>
            </a:r>
            <a:r>
              <a:rPr lang="de-DE" b="1" dirty="0">
                <a:solidFill>
                  <a:schemeClr val="bg1"/>
                </a:solidFill>
                <a:latin typeface="+mj-lt"/>
              </a:rPr>
              <a:t>14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 (21): 477–485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4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682"/>
    </mc:Choice>
    <mc:Fallback xmlns="">
      <p:transition spd="slow" advTm="1456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Basic: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56B95-0873-4FF6-9514-FF9FE513871D}"/>
                  </a:ext>
                </a:extLst>
              </p:cNvPr>
              <p:cNvSpPr txBox="1"/>
              <p:nvPr/>
            </p:nvSpPr>
            <p:spPr>
              <a:xfrm>
                <a:off x="4495800" y="5640495"/>
                <a:ext cx="3002360" cy="7967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l-GR" sz="2400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l-GR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56B95-0873-4FF6-9514-FF9FE513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640495"/>
                <a:ext cx="3002360" cy="796757"/>
              </a:xfrm>
              <a:prstGeom prst="rect">
                <a:avLst/>
              </a:prstGeom>
              <a:blipFill>
                <a:blip r:embed="rId6"/>
                <a:stretch>
                  <a:fillRect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AB69A88-7B44-4994-A4CC-4A9A5E971010}"/>
              </a:ext>
            </a:extLst>
          </p:cNvPr>
          <p:cNvGrpSpPr/>
          <p:nvPr/>
        </p:nvGrpSpPr>
        <p:grpSpPr>
          <a:xfrm>
            <a:off x="4856313" y="1988927"/>
            <a:ext cx="4348280" cy="1668797"/>
            <a:chOff x="1126126" y="2266578"/>
            <a:chExt cx="4348280" cy="16687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4B2B98-E369-4D7E-B05C-3083FEF27A46}"/>
                </a:ext>
              </a:extLst>
            </p:cNvPr>
            <p:cNvSpPr/>
            <p:nvPr/>
          </p:nvSpPr>
          <p:spPr>
            <a:xfrm rot="17900248">
              <a:off x="2465867" y="926837"/>
              <a:ext cx="1668797" cy="43482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DF269F-6EAF-419D-BD9D-D205CDAB2A98}"/>
                </a:ext>
              </a:extLst>
            </p:cNvPr>
            <p:cNvSpPr/>
            <p:nvPr/>
          </p:nvSpPr>
          <p:spPr>
            <a:xfrm rot="17900248">
              <a:off x="2689273" y="1582413"/>
              <a:ext cx="1201534" cy="313076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2606BC-3064-413E-A027-848EB9246D14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2942930" y="2243351"/>
              <a:ext cx="694220" cy="180888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D2A1C9-B25A-42BD-82F4-2EE57DFFB197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3125912" y="2715685"/>
              <a:ext cx="347110" cy="9044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D4A660-3765-442D-8190-231163911A59}"/>
                </a:ext>
              </a:extLst>
            </p:cNvPr>
            <p:cNvSpPr>
              <a:spLocks/>
            </p:cNvSpPr>
            <p:nvPr/>
          </p:nvSpPr>
          <p:spPr>
            <a:xfrm>
              <a:off x="3300265" y="3149209"/>
              <a:ext cx="45720" cy="4572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96A93C-A26A-43C7-8ECF-A0D937746BE1}"/>
              </a:ext>
            </a:extLst>
          </p:cNvPr>
          <p:cNvSpPr txBox="1"/>
          <p:nvPr/>
        </p:nvSpPr>
        <p:spPr>
          <a:xfrm>
            <a:off x="8746572" y="407855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FBA26-0527-48C2-B386-FAFE962551BE}"/>
              </a:ext>
            </a:extLst>
          </p:cNvPr>
          <p:cNvSpPr txBox="1"/>
          <p:nvPr/>
        </p:nvSpPr>
        <p:spPr>
          <a:xfrm>
            <a:off x="5019968" y="950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BD52A-B2CB-4060-8419-FD42B2BBE82E}"/>
              </a:ext>
            </a:extLst>
          </p:cNvPr>
          <p:cNvSpPr txBox="1"/>
          <p:nvPr/>
        </p:nvSpPr>
        <p:spPr>
          <a:xfrm>
            <a:off x="7051242" y="27751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7967C-FF4E-43AE-ABA0-B23D9FEC3883}"/>
              </a:ext>
            </a:extLst>
          </p:cNvPr>
          <p:cNvSpPr txBox="1"/>
          <p:nvPr/>
        </p:nvSpPr>
        <p:spPr>
          <a:xfrm>
            <a:off x="7330091" y="2978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A0812-4444-481D-B3DB-AA165DF90BAB}"/>
              </a:ext>
            </a:extLst>
          </p:cNvPr>
          <p:cNvSpPr txBox="1"/>
          <p:nvPr/>
        </p:nvSpPr>
        <p:spPr>
          <a:xfrm>
            <a:off x="7733224" y="31432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752A39-D8DD-4327-A25A-36044405BBC0}"/>
              </a:ext>
            </a:extLst>
          </p:cNvPr>
          <p:cNvSpPr txBox="1"/>
          <p:nvPr/>
        </p:nvSpPr>
        <p:spPr>
          <a:xfrm>
            <a:off x="8305800" y="347016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4B302-5F65-4FB0-AE4A-8C40FD12CE36}"/>
              </a:ext>
            </a:extLst>
          </p:cNvPr>
          <p:cNvSpPr txBox="1"/>
          <p:nvPr/>
        </p:nvSpPr>
        <p:spPr>
          <a:xfrm>
            <a:off x="8935887" y="37010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68CE4F-3D59-4FFA-A014-0812E7CD25B2}"/>
              </a:ext>
            </a:extLst>
          </p:cNvPr>
          <p:cNvGrpSpPr/>
          <p:nvPr/>
        </p:nvGrpSpPr>
        <p:grpSpPr>
          <a:xfrm>
            <a:off x="6141720" y="1039934"/>
            <a:ext cx="4121972" cy="2006418"/>
            <a:chOff x="3931920" y="1384482"/>
            <a:chExt cx="4121972" cy="20064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E9D3D34-2710-48D9-9E76-4A382D85E71A}"/>
                </a:ext>
              </a:extLst>
            </p:cNvPr>
            <p:cNvSpPr>
              <a:spLocks/>
            </p:cNvSpPr>
            <p:nvPr/>
          </p:nvSpPr>
          <p:spPr>
            <a:xfrm>
              <a:off x="3931920" y="3345180"/>
              <a:ext cx="45720" cy="45720"/>
            </a:xfrm>
            <a:prstGeom prst="ellipse">
              <a:avLst/>
            </a:prstGeom>
            <a:noFill/>
            <a:ln w="57150">
              <a:solidFill>
                <a:srgbClr val="57E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B91CE6-B11C-480E-977C-7F75B7B12484}"/>
                </a:ext>
              </a:extLst>
            </p:cNvPr>
            <p:cNvSpPr>
              <a:spLocks/>
            </p:cNvSpPr>
            <p:nvPr/>
          </p:nvSpPr>
          <p:spPr>
            <a:xfrm>
              <a:off x="4091940" y="3246120"/>
              <a:ext cx="45720" cy="45720"/>
            </a:xfrm>
            <a:prstGeom prst="ellipse">
              <a:avLst/>
            </a:prstGeom>
            <a:noFill/>
            <a:ln w="57150">
              <a:solidFill>
                <a:srgbClr val="57E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DB921B-FBFF-4CBB-9A5F-F9B78D0D713A}"/>
                </a:ext>
              </a:extLst>
            </p:cNvPr>
            <p:cNvSpPr>
              <a:spLocks/>
            </p:cNvSpPr>
            <p:nvPr/>
          </p:nvSpPr>
          <p:spPr>
            <a:xfrm>
              <a:off x="4305300" y="3177540"/>
              <a:ext cx="45720" cy="45720"/>
            </a:xfrm>
            <a:prstGeom prst="ellipse">
              <a:avLst/>
            </a:prstGeom>
            <a:noFill/>
            <a:ln w="57150">
              <a:solidFill>
                <a:srgbClr val="57E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E3E18-060B-4730-89E3-3156E366BC55}"/>
                </a:ext>
              </a:extLst>
            </p:cNvPr>
            <p:cNvSpPr>
              <a:spLocks/>
            </p:cNvSpPr>
            <p:nvPr/>
          </p:nvSpPr>
          <p:spPr>
            <a:xfrm>
              <a:off x="4511040" y="3147060"/>
              <a:ext cx="45720" cy="45720"/>
            </a:xfrm>
            <a:prstGeom prst="ellipse">
              <a:avLst/>
            </a:prstGeom>
            <a:noFill/>
            <a:ln w="57150">
              <a:solidFill>
                <a:srgbClr val="57E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F3CBBB-878B-4B4A-B5EB-84E6A08AD3A3}"/>
                </a:ext>
              </a:extLst>
            </p:cNvPr>
            <p:cNvSpPr>
              <a:spLocks/>
            </p:cNvSpPr>
            <p:nvPr/>
          </p:nvSpPr>
          <p:spPr>
            <a:xfrm>
              <a:off x="4671060" y="3169920"/>
              <a:ext cx="45720" cy="45720"/>
            </a:xfrm>
            <a:prstGeom prst="ellipse">
              <a:avLst/>
            </a:prstGeom>
            <a:noFill/>
            <a:ln w="57150">
              <a:solidFill>
                <a:srgbClr val="57E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9AB4DD-11EC-40F9-B8BE-68563AC6D3A7}"/>
                </a:ext>
              </a:extLst>
            </p:cNvPr>
            <p:cNvCxnSpPr>
              <a:stCxn id="20" idx="7"/>
              <a:endCxn id="21" idx="2"/>
            </p:cNvCxnSpPr>
            <p:nvPr/>
          </p:nvCxnSpPr>
          <p:spPr>
            <a:xfrm flipV="1">
              <a:off x="3970944" y="3268980"/>
              <a:ext cx="120996" cy="828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027FAA-9459-4110-99CD-328B7044F3E7}"/>
                </a:ext>
              </a:extLst>
            </p:cNvPr>
            <p:cNvCxnSpPr>
              <a:stCxn id="21" idx="7"/>
              <a:endCxn id="22" idx="1"/>
            </p:cNvCxnSpPr>
            <p:nvPr/>
          </p:nvCxnSpPr>
          <p:spPr>
            <a:xfrm flipV="1">
              <a:off x="4130964" y="3184236"/>
              <a:ext cx="181032" cy="68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6FB63E-AC6A-4196-971A-8DBD4CD4C8B4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 flipV="1">
              <a:off x="4351020" y="3169920"/>
              <a:ext cx="160020" cy="30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F1A3D7-FCA4-47DE-903B-BC8F6F46BB67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4556760" y="3169920"/>
              <a:ext cx="114300" cy="22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A1472-B5EA-45DE-B9D8-6939C1487A47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4716780" y="3192780"/>
              <a:ext cx="133439" cy="22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5148B0-7E5E-4A98-85C4-449C46924803}"/>
                </a:ext>
              </a:extLst>
            </p:cNvPr>
            <p:cNvCxnSpPr/>
            <p:nvPr/>
          </p:nvCxnSpPr>
          <p:spPr>
            <a:xfrm flipH="1">
              <a:off x="4924926" y="1905015"/>
              <a:ext cx="1382028" cy="1234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D73A4E-2176-45CD-BA82-7001159F1C73}"/>
                </a:ext>
              </a:extLst>
            </p:cNvPr>
            <p:cNvSpPr txBox="1"/>
            <p:nvPr/>
          </p:nvSpPr>
          <p:spPr>
            <a:xfrm>
              <a:off x="4495610" y="1384482"/>
              <a:ext cx="3558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Minimum least square cost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E949EE-B028-4326-85B3-8A4C2003179E}"/>
              </a:ext>
            </a:extLst>
          </p:cNvPr>
          <p:cNvGrpSpPr/>
          <p:nvPr/>
        </p:nvGrpSpPr>
        <p:grpSpPr>
          <a:xfrm>
            <a:off x="3962400" y="1295524"/>
            <a:ext cx="5137124" cy="4266952"/>
            <a:chOff x="489304" y="1143000"/>
            <a:chExt cx="5137124" cy="426695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F8323C-2729-415D-8C47-E84FEBCE869C}"/>
                </a:ext>
              </a:extLst>
            </p:cNvPr>
            <p:cNvCxnSpPr/>
            <p:nvPr/>
          </p:nvCxnSpPr>
          <p:spPr>
            <a:xfrm>
              <a:off x="489304" y="3962400"/>
              <a:ext cx="51371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07548D-5F1C-4B2C-BFE7-CFB9139AD534}"/>
                </a:ext>
              </a:extLst>
            </p:cNvPr>
            <p:cNvCxnSpPr/>
            <p:nvPr/>
          </p:nvCxnSpPr>
          <p:spPr>
            <a:xfrm flipV="1">
              <a:off x="2057400" y="1143000"/>
              <a:ext cx="0" cy="4266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027626-6B51-44EC-93E9-9501ECDD658C}"/>
                  </a:ext>
                </a:extLst>
              </p:cNvPr>
              <p:cNvSpPr txBox="1"/>
              <p:nvPr/>
            </p:nvSpPr>
            <p:spPr>
              <a:xfrm>
                <a:off x="2516907" y="4748859"/>
                <a:ext cx="1409360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027626-6B51-44EC-93E9-9501ECDD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07" y="4748859"/>
                <a:ext cx="1409360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337755-BE2E-4B08-A0E8-3A26BF6F2E88}"/>
              </a:ext>
            </a:extLst>
          </p:cNvPr>
          <p:cNvCxnSpPr/>
          <p:nvPr/>
        </p:nvCxnSpPr>
        <p:spPr>
          <a:xfrm>
            <a:off x="4191000" y="5533218"/>
            <a:ext cx="441489" cy="2505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8"/>
    </mc:Choice>
    <mc:Fallback xmlns="">
      <p:transition spd="slow" advTm="48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Lagrangian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78AD0-578A-4112-987E-998800210BC3}"/>
              </a:ext>
            </a:extLst>
          </p:cNvPr>
          <p:cNvGrpSpPr/>
          <p:nvPr/>
        </p:nvGrpSpPr>
        <p:grpSpPr>
          <a:xfrm>
            <a:off x="3886200" y="1267171"/>
            <a:ext cx="5137124" cy="4266952"/>
            <a:chOff x="489304" y="1143000"/>
            <a:chExt cx="5137124" cy="426695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D8CF4A-5CF4-47AA-A778-49515CE2651E}"/>
                </a:ext>
              </a:extLst>
            </p:cNvPr>
            <p:cNvCxnSpPr/>
            <p:nvPr/>
          </p:nvCxnSpPr>
          <p:spPr>
            <a:xfrm>
              <a:off x="489304" y="3962400"/>
              <a:ext cx="51371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0524C6-7AF8-4CD5-93D9-16C68A6405D4}"/>
                </a:ext>
              </a:extLst>
            </p:cNvPr>
            <p:cNvCxnSpPr/>
            <p:nvPr/>
          </p:nvCxnSpPr>
          <p:spPr>
            <a:xfrm flipV="1">
              <a:off x="2057400" y="1143000"/>
              <a:ext cx="0" cy="4266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215E76-39AA-4567-95B1-8B84DEFAAE71}"/>
              </a:ext>
            </a:extLst>
          </p:cNvPr>
          <p:cNvGrpSpPr/>
          <p:nvPr/>
        </p:nvGrpSpPr>
        <p:grpSpPr>
          <a:xfrm>
            <a:off x="4780113" y="1960574"/>
            <a:ext cx="4348280" cy="1668797"/>
            <a:chOff x="1126126" y="2266578"/>
            <a:chExt cx="4348280" cy="16687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DCF9BB-99A2-468A-8B94-D29B2018A710}"/>
                </a:ext>
              </a:extLst>
            </p:cNvPr>
            <p:cNvSpPr/>
            <p:nvPr/>
          </p:nvSpPr>
          <p:spPr>
            <a:xfrm rot="17900248">
              <a:off x="2465867" y="926837"/>
              <a:ext cx="1668797" cy="43482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B53200-A014-49E6-98C3-7DA41569D6F0}"/>
                </a:ext>
              </a:extLst>
            </p:cNvPr>
            <p:cNvSpPr/>
            <p:nvPr/>
          </p:nvSpPr>
          <p:spPr>
            <a:xfrm rot="17900248">
              <a:off x="2689273" y="1582413"/>
              <a:ext cx="1201534" cy="313076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E12D736-569E-4151-B000-F9E0E24875EA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2942930" y="2243351"/>
              <a:ext cx="694220" cy="180888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83DA4DB-17A0-4AF4-B8A4-E0DD65978282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3125912" y="2715685"/>
              <a:ext cx="347110" cy="9044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04D4FA-AF7E-45F3-A1A3-E5CA2288BC14}"/>
                </a:ext>
              </a:extLst>
            </p:cNvPr>
            <p:cNvSpPr>
              <a:spLocks/>
            </p:cNvSpPr>
            <p:nvPr/>
          </p:nvSpPr>
          <p:spPr>
            <a:xfrm>
              <a:off x="3300265" y="3149209"/>
              <a:ext cx="45720" cy="4572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2A918A9-AAFB-4A3F-871D-066D60E78FE7}"/>
              </a:ext>
            </a:extLst>
          </p:cNvPr>
          <p:cNvSpPr txBox="1"/>
          <p:nvPr/>
        </p:nvSpPr>
        <p:spPr>
          <a:xfrm>
            <a:off x="8670372" y="405019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679BA-354A-4536-A3E5-4748CA390A5B}"/>
              </a:ext>
            </a:extLst>
          </p:cNvPr>
          <p:cNvSpPr txBox="1"/>
          <p:nvPr/>
        </p:nvSpPr>
        <p:spPr>
          <a:xfrm>
            <a:off x="4943768" y="9224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C44925-0983-4D6D-AA91-E758152D6C53}"/>
              </a:ext>
            </a:extLst>
          </p:cNvPr>
          <p:cNvSpPr txBox="1"/>
          <p:nvPr/>
        </p:nvSpPr>
        <p:spPr>
          <a:xfrm>
            <a:off x="6975042" y="27468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8FC5D-76CA-49ED-80AC-858C130EFD7D}"/>
              </a:ext>
            </a:extLst>
          </p:cNvPr>
          <p:cNvSpPr txBox="1"/>
          <p:nvPr/>
        </p:nvSpPr>
        <p:spPr>
          <a:xfrm>
            <a:off x="7253891" y="29498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6E2C6A-54CB-40EA-99EC-A4CEB0239519}"/>
              </a:ext>
            </a:extLst>
          </p:cNvPr>
          <p:cNvSpPr txBox="1"/>
          <p:nvPr/>
        </p:nvSpPr>
        <p:spPr>
          <a:xfrm>
            <a:off x="7657024" y="31149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1B145-CEC4-4E90-A52B-C4FC43B8F6D9}"/>
              </a:ext>
            </a:extLst>
          </p:cNvPr>
          <p:cNvSpPr txBox="1"/>
          <p:nvPr/>
        </p:nvSpPr>
        <p:spPr>
          <a:xfrm>
            <a:off x="8229600" y="34418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8509E1-E646-405A-B7F2-AE3DB71E2FFB}"/>
              </a:ext>
            </a:extLst>
          </p:cNvPr>
          <p:cNvSpPr txBox="1"/>
          <p:nvPr/>
        </p:nvSpPr>
        <p:spPr>
          <a:xfrm>
            <a:off x="8859687" y="36726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23FBD8-6AA8-4D55-B331-F96A30F69A30}"/>
              </a:ext>
            </a:extLst>
          </p:cNvPr>
          <p:cNvCxnSpPr/>
          <p:nvPr/>
        </p:nvCxnSpPr>
        <p:spPr>
          <a:xfrm flipH="1">
            <a:off x="7058526" y="1532114"/>
            <a:ext cx="1382028" cy="1234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B71B1C-70E6-4D8A-95B5-A717D603413C}"/>
              </a:ext>
            </a:extLst>
          </p:cNvPr>
          <p:cNvSpPr txBox="1"/>
          <p:nvPr/>
        </p:nvSpPr>
        <p:spPr>
          <a:xfrm>
            <a:off x="6629210" y="1011581"/>
            <a:ext cx="3558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least square cost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60624C-4B78-4F6B-944B-96A38BE94522}"/>
              </a:ext>
            </a:extLst>
          </p:cNvPr>
          <p:cNvSpPr>
            <a:spLocks noChangeAspect="1"/>
          </p:cNvSpPr>
          <p:nvPr/>
        </p:nvSpPr>
        <p:spPr>
          <a:xfrm rot="2700000">
            <a:off x="4515534" y="3156284"/>
            <a:ext cx="1877524" cy="1877524"/>
          </a:xfrm>
          <a:prstGeom prst="rect">
            <a:avLst/>
          </a:prstGeom>
          <a:solidFill>
            <a:srgbClr val="0202FF">
              <a:alpha val="50000"/>
            </a:srgbClr>
          </a:solidFill>
          <a:ln>
            <a:solidFill>
              <a:srgbClr val="020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5A3C08-9828-4CAD-A54C-17F28223D802}"/>
              </a:ext>
            </a:extLst>
          </p:cNvPr>
          <p:cNvGrpSpPr/>
          <p:nvPr/>
        </p:nvGrpSpPr>
        <p:grpSpPr>
          <a:xfrm>
            <a:off x="2128330" y="1789665"/>
            <a:ext cx="3320044" cy="957169"/>
            <a:chOff x="-5270" y="2162566"/>
            <a:chExt cx="3320044" cy="95716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26FFFC-DE80-4DED-8AE0-0F663B2EF58C}"/>
                </a:ext>
              </a:extLst>
            </p:cNvPr>
            <p:cNvSpPr txBox="1"/>
            <p:nvPr/>
          </p:nvSpPr>
          <p:spPr>
            <a:xfrm>
              <a:off x="-5270" y="2162566"/>
              <a:ext cx="26722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Minimal cost</a:t>
              </a:r>
            </a:p>
            <a:p>
              <a:pPr algn="ctr"/>
              <a:r>
                <a:rPr lang="en-US" sz="2400" dirty="0"/>
                <a:t>satisfying constraint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A84CEFF-19AB-4985-93AF-8AC70CA43C25}"/>
                </a:ext>
              </a:extLst>
            </p:cNvPr>
            <p:cNvCxnSpPr/>
            <p:nvPr/>
          </p:nvCxnSpPr>
          <p:spPr>
            <a:xfrm>
              <a:off x="2667000" y="2867392"/>
              <a:ext cx="647774" cy="25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0C8E71-C454-4020-B6DC-352BAC1749A1}"/>
                  </a:ext>
                </a:extLst>
              </p:cNvPr>
              <p:cNvSpPr txBox="1"/>
              <p:nvPr/>
            </p:nvSpPr>
            <p:spPr>
              <a:xfrm>
                <a:off x="4419600" y="5612142"/>
                <a:ext cx="3002360" cy="7967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l-GR" sz="2400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l-GR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0C8E71-C454-4020-B6DC-352BAC17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12142"/>
                <a:ext cx="3002360" cy="796757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79BFC5-C3EF-41DC-860E-E102D6E9E320}"/>
                  </a:ext>
                </a:extLst>
              </p:cNvPr>
              <p:cNvSpPr txBox="1"/>
              <p:nvPr/>
            </p:nvSpPr>
            <p:spPr>
              <a:xfrm>
                <a:off x="7349407" y="5748910"/>
                <a:ext cx="3723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Subjected to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202FF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202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0202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sz="2800" b="1" i="1">
                                <a:solidFill>
                                  <a:srgbClr val="0202FF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0202FF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202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202FF"/>
                        </a:solidFill>
                        <a:latin typeface="Cambria Math"/>
                        <a:ea typeface="Cambria Math"/>
                      </a:rPr>
                      <m:t>30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79BFC5-C3EF-41DC-860E-E102D6E9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407" y="5748910"/>
                <a:ext cx="3723905" cy="523220"/>
              </a:xfrm>
              <a:prstGeom prst="rect">
                <a:avLst/>
              </a:prstGeom>
              <a:blipFill>
                <a:blip r:embed="rId7"/>
                <a:stretch>
                  <a:fillRect l="-344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45797921-E7DD-438C-94E7-11E4F85B52E4}"/>
              </a:ext>
            </a:extLst>
          </p:cNvPr>
          <p:cNvSpPr txBox="1"/>
          <p:nvPr/>
        </p:nvSpPr>
        <p:spPr>
          <a:xfrm>
            <a:off x="6120206" y="45858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02FF"/>
                </a:solidFill>
              </a:rPr>
              <a:t>30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E64111-D50E-477C-8465-D359D6F965F1}"/>
              </a:ext>
            </a:extLst>
          </p:cNvPr>
          <p:cNvSpPr/>
          <p:nvPr/>
        </p:nvSpPr>
        <p:spPr>
          <a:xfrm>
            <a:off x="5777334" y="5190221"/>
            <a:ext cx="5659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0; </a:t>
            </a:r>
            <a:r>
              <a:rPr lang="el-GR" sz="2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ea typeface="Cambria Math" pitchFamily="18" charset="0"/>
                <a:cs typeface="Times New Roman" pitchFamily="18" charset="0"/>
              </a:rPr>
              <a:t>is more important and is selected</a:t>
            </a:r>
            <a:endParaRPr lang="en-US" sz="2400" baseline="-25000" dirty="0">
              <a:latin typeface="+mj-lt"/>
              <a:ea typeface="Cambria Math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7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32"/>
    </mc:Choice>
    <mc:Fallback xmlns="">
      <p:transition spd="slow" advTm="117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60D701-852D-44EB-B274-A4B07E17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228600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absolute shrinkage and selection operator (LASSO)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AFE0-5175-45DE-8102-287AA2CE5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1B7D09-84D9-4BAE-B36A-91A0C7C7EEA4}"/>
              </a:ext>
            </a:extLst>
          </p:cNvPr>
          <p:cNvGrpSpPr/>
          <p:nvPr/>
        </p:nvGrpSpPr>
        <p:grpSpPr>
          <a:xfrm>
            <a:off x="3200400" y="1143000"/>
            <a:ext cx="5137124" cy="4266952"/>
            <a:chOff x="489304" y="1143000"/>
            <a:chExt cx="5137124" cy="426695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42949A-21DD-45CF-AB13-538AEC6DF16B}"/>
                </a:ext>
              </a:extLst>
            </p:cNvPr>
            <p:cNvCxnSpPr/>
            <p:nvPr/>
          </p:nvCxnSpPr>
          <p:spPr>
            <a:xfrm>
              <a:off x="489304" y="3962400"/>
              <a:ext cx="51371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3C27B9-03FD-4DD2-9EFE-5E417A3210A0}"/>
                </a:ext>
              </a:extLst>
            </p:cNvPr>
            <p:cNvCxnSpPr/>
            <p:nvPr/>
          </p:nvCxnSpPr>
          <p:spPr>
            <a:xfrm flipV="1">
              <a:off x="2057400" y="1143000"/>
              <a:ext cx="0" cy="4266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A88074-C7FE-4B8D-9B34-4BDCEBA32C90}"/>
              </a:ext>
            </a:extLst>
          </p:cNvPr>
          <p:cNvGrpSpPr/>
          <p:nvPr/>
        </p:nvGrpSpPr>
        <p:grpSpPr>
          <a:xfrm>
            <a:off x="4094313" y="1836403"/>
            <a:ext cx="4348280" cy="1668797"/>
            <a:chOff x="1126126" y="2266578"/>
            <a:chExt cx="4348280" cy="16687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1F456A-4CCF-48CB-8734-12F000FCC9F0}"/>
                </a:ext>
              </a:extLst>
            </p:cNvPr>
            <p:cNvSpPr/>
            <p:nvPr/>
          </p:nvSpPr>
          <p:spPr>
            <a:xfrm rot="17900248">
              <a:off x="2465867" y="926837"/>
              <a:ext cx="1668797" cy="43482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E2DF44-249A-4E8A-95F9-E18EA9CECFEC}"/>
                </a:ext>
              </a:extLst>
            </p:cNvPr>
            <p:cNvSpPr/>
            <p:nvPr/>
          </p:nvSpPr>
          <p:spPr>
            <a:xfrm rot="17900248">
              <a:off x="2689273" y="1582413"/>
              <a:ext cx="1201534" cy="313076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5ADE37-E321-44F2-94D3-26F9E8A7CF02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2942930" y="2243351"/>
              <a:ext cx="694220" cy="180888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E608F2-0810-43C5-B859-532251BBC14F}"/>
                </a:ext>
              </a:extLst>
            </p:cNvPr>
            <p:cNvSpPr>
              <a:spLocks noChangeAspect="1"/>
            </p:cNvSpPr>
            <p:nvPr/>
          </p:nvSpPr>
          <p:spPr>
            <a:xfrm rot="17900248">
              <a:off x="3125912" y="2715685"/>
              <a:ext cx="347110" cy="9044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36E523-0B6E-45FB-8B63-3DF0A6249708}"/>
                </a:ext>
              </a:extLst>
            </p:cNvPr>
            <p:cNvSpPr>
              <a:spLocks/>
            </p:cNvSpPr>
            <p:nvPr/>
          </p:nvSpPr>
          <p:spPr>
            <a:xfrm>
              <a:off x="3300265" y="3149209"/>
              <a:ext cx="45720" cy="4572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52A284-FA0E-4C89-BDED-B03C34D421D3}"/>
              </a:ext>
            </a:extLst>
          </p:cNvPr>
          <p:cNvSpPr txBox="1"/>
          <p:nvPr/>
        </p:nvSpPr>
        <p:spPr>
          <a:xfrm>
            <a:off x="7984572" y="3926027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896BA-AA04-4145-A947-22FF1214FBAB}"/>
              </a:ext>
            </a:extLst>
          </p:cNvPr>
          <p:cNvSpPr txBox="1"/>
          <p:nvPr/>
        </p:nvSpPr>
        <p:spPr>
          <a:xfrm>
            <a:off x="4257968" y="79832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8D386-4944-448E-9289-1399107270F1}"/>
              </a:ext>
            </a:extLst>
          </p:cNvPr>
          <p:cNvSpPr txBox="1"/>
          <p:nvPr/>
        </p:nvSpPr>
        <p:spPr>
          <a:xfrm>
            <a:off x="6289242" y="26226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2DB75-9586-4E86-B299-67ED2DD7CE8E}"/>
              </a:ext>
            </a:extLst>
          </p:cNvPr>
          <p:cNvSpPr txBox="1"/>
          <p:nvPr/>
        </p:nvSpPr>
        <p:spPr>
          <a:xfrm>
            <a:off x="6568091" y="282571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DED2E-9559-4FDF-8E40-C481EE1A6EEA}"/>
              </a:ext>
            </a:extLst>
          </p:cNvPr>
          <p:cNvSpPr txBox="1"/>
          <p:nvPr/>
        </p:nvSpPr>
        <p:spPr>
          <a:xfrm>
            <a:off x="6971224" y="29907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726CCE-4986-4930-9121-5C6E21DCD9DB}"/>
              </a:ext>
            </a:extLst>
          </p:cNvPr>
          <p:cNvSpPr txBox="1"/>
          <p:nvPr/>
        </p:nvSpPr>
        <p:spPr>
          <a:xfrm>
            <a:off x="7543800" y="33176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881B5-040F-447A-B4EA-FA497179F168}"/>
              </a:ext>
            </a:extLst>
          </p:cNvPr>
          <p:cNvSpPr txBox="1"/>
          <p:nvPr/>
        </p:nvSpPr>
        <p:spPr>
          <a:xfrm>
            <a:off x="8173887" y="354847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E7B56C-D5F9-48CB-AA5C-C469671428A3}"/>
              </a:ext>
            </a:extLst>
          </p:cNvPr>
          <p:cNvCxnSpPr/>
          <p:nvPr/>
        </p:nvCxnSpPr>
        <p:spPr>
          <a:xfrm flipH="1">
            <a:off x="6372726" y="1407943"/>
            <a:ext cx="1382028" cy="1234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D32D27-46A4-4252-8998-88CB03AB002C}"/>
              </a:ext>
            </a:extLst>
          </p:cNvPr>
          <p:cNvSpPr txBox="1"/>
          <p:nvPr/>
        </p:nvSpPr>
        <p:spPr>
          <a:xfrm>
            <a:off x="5943410" y="887410"/>
            <a:ext cx="3558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least square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530996-20AF-4BC5-AB6C-EA2E9543CB9E}"/>
                  </a:ext>
                </a:extLst>
              </p:cNvPr>
              <p:cNvSpPr txBox="1"/>
              <p:nvPr/>
            </p:nvSpPr>
            <p:spPr>
              <a:xfrm>
                <a:off x="3733800" y="5487971"/>
                <a:ext cx="4118372" cy="7967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l-GR" sz="2400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l-GR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 smtClean="0">
                                  <a:solidFill>
                                    <a:srgbClr val="0202FF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202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0202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sz="2400" b="1" i="1">
                                          <a:solidFill>
                                            <a:srgbClr val="0202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202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530996-20AF-4BC5-AB6C-EA2E9543C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487971"/>
                <a:ext cx="4118372" cy="796757"/>
              </a:xfrm>
              <a:prstGeom prst="rect">
                <a:avLst/>
              </a:prstGeom>
              <a:blipFill>
                <a:blip r:embed="rId5"/>
                <a:stretch>
                  <a:fillRect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29223A7-350B-4EB6-AD67-80BD2B42A9DC}"/>
              </a:ext>
            </a:extLst>
          </p:cNvPr>
          <p:cNvSpPr>
            <a:spLocks noChangeAspect="1"/>
          </p:cNvSpPr>
          <p:nvPr/>
        </p:nvSpPr>
        <p:spPr>
          <a:xfrm rot="2700000">
            <a:off x="3829734" y="3032113"/>
            <a:ext cx="1877524" cy="1877524"/>
          </a:xfrm>
          <a:prstGeom prst="rect">
            <a:avLst/>
          </a:prstGeom>
          <a:noFill/>
          <a:ln>
            <a:solidFill>
              <a:srgbClr val="020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2B802-0BEA-49EA-A9E6-F9FECE727D2C}"/>
              </a:ext>
            </a:extLst>
          </p:cNvPr>
          <p:cNvSpPr>
            <a:spLocks noChangeAspect="1"/>
          </p:cNvSpPr>
          <p:nvPr/>
        </p:nvSpPr>
        <p:spPr>
          <a:xfrm rot="2700000">
            <a:off x="4128795" y="3338962"/>
            <a:ext cx="1288629" cy="1288629"/>
          </a:xfrm>
          <a:prstGeom prst="rect">
            <a:avLst/>
          </a:prstGeom>
          <a:noFill/>
          <a:ln>
            <a:solidFill>
              <a:srgbClr val="020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32368-CEBD-4293-839F-B9A4E8F7DAB1}"/>
              </a:ext>
            </a:extLst>
          </p:cNvPr>
          <p:cNvSpPr>
            <a:spLocks noChangeAspect="1"/>
          </p:cNvSpPr>
          <p:nvPr/>
        </p:nvSpPr>
        <p:spPr>
          <a:xfrm rot="2700000">
            <a:off x="4433639" y="3638088"/>
            <a:ext cx="669711" cy="669711"/>
          </a:xfrm>
          <a:prstGeom prst="rect">
            <a:avLst/>
          </a:prstGeom>
          <a:noFill/>
          <a:ln>
            <a:solidFill>
              <a:srgbClr val="020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14205F-7552-49A6-A640-EA1933568C26}"/>
              </a:ext>
            </a:extLst>
          </p:cNvPr>
          <p:cNvSpPr>
            <a:spLocks noChangeAspect="1"/>
          </p:cNvSpPr>
          <p:nvPr/>
        </p:nvSpPr>
        <p:spPr>
          <a:xfrm rot="2700000">
            <a:off x="4701102" y="3887200"/>
            <a:ext cx="122945" cy="122945"/>
          </a:xfrm>
          <a:prstGeom prst="rect">
            <a:avLst/>
          </a:prstGeom>
          <a:noFill/>
          <a:ln>
            <a:solidFill>
              <a:srgbClr val="020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C532A-3ACA-4B28-A5CB-14C920562048}"/>
              </a:ext>
            </a:extLst>
          </p:cNvPr>
          <p:cNvSpPr txBox="1"/>
          <p:nvPr/>
        </p:nvSpPr>
        <p:spPr>
          <a:xfrm>
            <a:off x="4735145" y="38617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02FF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85A95-26CD-4B1B-907D-932DFC276329}"/>
              </a:ext>
            </a:extLst>
          </p:cNvPr>
          <p:cNvSpPr txBox="1"/>
          <p:nvPr/>
        </p:nvSpPr>
        <p:spPr>
          <a:xfrm>
            <a:off x="4857205" y="40000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02FF"/>
                </a:solidFill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29871-FB30-4545-8D92-70750ECBA2EF}"/>
              </a:ext>
            </a:extLst>
          </p:cNvPr>
          <p:cNvSpPr txBox="1"/>
          <p:nvPr/>
        </p:nvSpPr>
        <p:spPr>
          <a:xfrm>
            <a:off x="5085805" y="420901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02FF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A245A-D27A-440B-8791-2ABB53445ADE}"/>
              </a:ext>
            </a:extLst>
          </p:cNvPr>
          <p:cNvSpPr txBox="1"/>
          <p:nvPr/>
        </p:nvSpPr>
        <p:spPr>
          <a:xfrm>
            <a:off x="5434406" y="446171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02FF"/>
                </a:solidFill>
              </a:rPr>
              <a:t>30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8E8A28-8B49-48CA-B150-D0449493C3A8}"/>
              </a:ext>
            </a:extLst>
          </p:cNvPr>
          <p:cNvGrpSpPr/>
          <p:nvPr/>
        </p:nvGrpSpPr>
        <p:grpSpPr>
          <a:xfrm>
            <a:off x="1688666" y="4049235"/>
            <a:ext cx="2986973" cy="1479338"/>
            <a:chOff x="240866" y="4546307"/>
            <a:chExt cx="2986973" cy="147933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7D7663-8110-4C1B-A173-368EB8F0FBC4}"/>
                </a:ext>
              </a:extLst>
            </p:cNvPr>
            <p:cNvCxnSpPr/>
            <p:nvPr/>
          </p:nvCxnSpPr>
          <p:spPr>
            <a:xfrm flipV="1">
              <a:off x="2175266" y="4546307"/>
              <a:ext cx="1052573" cy="1016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5059E2-DFAE-47E0-A153-4DF0EDD29814}"/>
                </a:ext>
              </a:extLst>
            </p:cNvPr>
            <p:cNvSpPr txBox="1"/>
            <p:nvPr/>
          </p:nvSpPr>
          <p:spPr>
            <a:xfrm>
              <a:off x="240866" y="5563980"/>
              <a:ext cx="2690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Minimum L</a:t>
              </a:r>
              <a:r>
                <a:rPr lang="en-US" sz="2400" baseline="-25000" dirty="0"/>
                <a:t>1 </a:t>
              </a:r>
              <a:r>
                <a:rPr lang="en-US" sz="2400" dirty="0"/>
                <a:t>penalty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0E22C4-04B1-424F-8E0F-88FCA59145FC}"/>
              </a:ext>
            </a:extLst>
          </p:cNvPr>
          <p:cNvGrpSpPr/>
          <p:nvPr/>
        </p:nvGrpSpPr>
        <p:grpSpPr>
          <a:xfrm>
            <a:off x="1466318" y="1665494"/>
            <a:ext cx="3296256" cy="957169"/>
            <a:chOff x="18518" y="2162566"/>
            <a:chExt cx="3296256" cy="95716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2277DD-0D1F-46A1-AD02-2B8F6EAC505F}"/>
                </a:ext>
              </a:extLst>
            </p:cNvPr>
            <p:cNvCxnSpPr/>
            <p:nvPr/>
          </p:nvCxnSpPr>
          <p:spPr>
            <a:xfrm>
              <a:off x="2286000" y="2867392"/>
              <a:ext cx="1028774" cy="25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E6B16D-19BB-4ED8-89D6-F4B6FEDC92E3}"/>
                </a:ext>
              </a:extLst>
            </p:cNvPr>
            <p:cNvSpPr txBox="1"/>
            <p:nvPr/>
          </p:nvSpPr>
          <p:spPr>
            <a:xfrm>
              <a:off x="18518" y="2162566"/>
              <a:ext cx="26484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Solution minimizing</a:t>
              </a:r>
            </a:p>
            <a:p>
              <a:pPr algn="ctr"/>
              <a:r>
                <a:rPr lang="en-US" sz="2400" dirty="0"/>
                <a:t>the sum of two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0B8693-D09D-4F36-8EA8-F1C96D73EE2A}"/>
              </a:ext>
            </a:extLst>
          </p:cNvPr>
          <p:cNvSpPr txBox="1"/>
          <p:nvPr/>
        </p:nvSpPr>
        <p:spPr>
          <a:xfrm>
            <a:off x="5930055" y="4379094"/>
            <a:ext cx="478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/>
              <a:t>λ</a:t>
            </a:r>
            <a:r>
              <a:rPr lang="en-US" sz="2400" dirty="0"/>
              <a:t> is a tunable parameter</a:t>
            </a:r>
          </a:p>
          <a:p>
            <a:r>
              <a:rPr lang="en-US" sz="2400" dirty="0"/>
              <a:t>Large </a:t>
            </a:r>
            <a:r>
              <a:rPr lang="el-GR" sz="2400" i="1" dirty="0"/>
              <a:t>λ</a:t>
            </a:r>
            <a:r>
              <a:rPr lang="en-US" sz="2400" dirty="0"/>
              <a:t> → Less parameters selected</a:t>
            </a:r>
          </a:p>
          <a:p>
            <a:r>
              <a:rPr lang="en-US" sz="2400" dirty="0"/>
              <a:t>Small </a:t>
            </a:r>
            <a:r>
              <a:rPr lang="el-GR" sz="2400" i="1" dirty="0"/>
              <a:t>λ</a:t>
            </a:r>
            <a:r>
              <a:rPr lang="en-US" sz="2400" dirty="0"/>
              <a:t> → More parameters selected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56"/>
    </mc:Choice>
    <mc:Fallback xmlns="">
      <p:transition spd="slow" advTm="132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C8475-2F2A-4185-8CDC-46DAA316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1" y="1828800"/>
            <a:ext cx="11953872" cy="2452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C54AA-13D1-4947-A760-C92EFCD36AF0}"/>
              </a:ext>
            </a:extLst>
          </p:cNvPr>
          <p:cNvSpPr txBox="1"/>
          <p:nvPr/>
        </p:nvSpPr>
        <p:spPr>
          <a:xfrm>
            <a:off x="762000" y="5410200"/>
            <a:ext cx="4929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Used advanced version of LASSO</a:t>
            </a:r>
          </a:p>
        </p:txBody>
      </p:sp>
    </p:spTree>
    <p:extLst>
      <p:ext uri="{BB962C8B-B14F-4D97-AF65-F5344CB8AC3E}">
        <p14:creationId xmlns:p14="http://schemas.microsoft.com/office/powerpoint/2010/main" val="19712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44"/>
    </mc:Choice>
    <mc:Fallback xmlns="">
      <p:transition spd="slow" advTm="263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Over Goldschmidt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3B921-6D52-40FA-AE76-62740871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1272"/>
            <a:ext cx="6705600" cy="2731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31A1E-F04B-492C-BB8E-FEDEFA67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242" y="2412749"/>
            <a:ext cx="3513124" cy="1051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BDBF8-9FA8-4D0A-8F8B-366C2067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104" y="3412997"/>
            <a:ext cx="4343400" cy="3143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C366E-C363-4BF7-BCAC-57518D14F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504" y="1285526"/>
            <a:ext cx="1752600" cy="858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C993F-D0C3-42ED-A412-B3058F520BC9}"/>
              </a:ext>
            </a:extLst>
          </p:cNvPr>
          <p:cNvSpPr txBox="1"/>
          <p:nvPr/>
        </p:nvSpPr>
        <p:spPr>
          <a:xfrm>
            <a:off x="8413248" y="1017181"/>
            <a:ext cx="266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Goldschmidt Factor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0315C5-0D9D-42FF-A48A-77215A7C7F31}"/>
              </a:ext>
            </a:extLst>
          </p:cNvPr>
          <p:cNvSpPr txBox="1"/>
          <p:nvPr/>
        </p:nvSpPr>
        <p:spPr>
          <a:xfrm>
            <a:off x="8192386" y="2181916"/>
            <a:ext cx="310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SISSO found descriptor</a:t>
            </a:r>
          </a:p>
        </p:txBody>
      </p:sp>
    </p:spTree>
    <p:extLst>
      <p:ext uri="{BB962C8B-B14F-4D97-AF65-F5344CB8AC3E}">
        <p14:creationId xmlns:p14="http://schemas.microsoft.com/office/powerpoint/2010/main" val="3855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19"/>
    </mc:Choice>
    <mc:Fallback xmlns="">
      <p:transition spd="slow" advTm="910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D784D-E822-4368-9F4D-2D31A518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94" y="744393"/>
            <a:ext cx="6900906" cy="5658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C0DA0-D5C7-4117-A1ED-94276F445DF1}"/>
              </a:ext>
            </a:extLst>
          </p:cNvPr>
          <p:cNvSpPr txBox="1"/>
          <p:nvPr/>
        </p:nvSpPr>
        <p:spPr>
          <a:xfrm>
            <a:off x="2646648" y="1199360"/>
            <a:ext cx="213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gender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A6DD7-23B2-4B74-BC7F-353B7DC1D371}"/>
              </a:ext>
            </a:extLst>
          </p:cNvPr>
          <p:cNvSpPr txBox="1"/>
          <p:nvPr/>
        </p:nvSpPr>
        <p:spPr>
          <a:xfrm>
            <a:off x="4191000" y="4204576"/>
            <a:ext cx="110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C49A6"/>
                </a:solidFill>
              </a:rPr>
              <a:t>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89785-9F60-4235-B880-F71EE80377D8}"/>
              </a:ext>
            </a:extLst>
          </p:cNvPr>
          <p:cNvSpPr txBox="1"/>
          <p:nvPr/>
        </p:nvSpPr>
        <p:spPr>
          <a:xfrm>
            <a:off x="6019800" y="246880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A3FE"/>
                </a:solidFill>
              </a:rPr>
              <a:t>Male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68DDA5-CC9D-489F-BB78-CF0BB93ED4BF}"/>
              </a:ext>
            </a:extLst>
          </p:cNvPr>
          <p:cNvCxnSpPr/>
          <p:nvPr/>
        </p:nvCxnSpPr>
        <p:spPr>
          <a:xfrm>
            <a:off x="3888303" y="2280816"/>
            <a:ext cx="2317898" cy="18500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3B7A6E-9B8E-4686-AC88-13B8D19F6AA8}"/>
              </a:ext>
            </a:extLst>
          </p:cNvPr>
          <p:cNvSpPr txBox="1"/>
          <p:nvPr/>
        </p:nvSpPr>
        <p:spPr>
          <a:xfrm>
            <a:off x="7376158" y="3604411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Optimal hyperplane that separates the two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923568-BA00-4A73-B4AB-36C3747F7A75}"/>
              </a:ext>
            </a:extLst>
          </p:cNvPr>
          <p:cNvCxnSpPr/>
          <p:nvPr/>
        </p:nvCxnSpPr>
        <p:spPr>
          <a:xfrm flipV="1">
            <a:off x="5054600" y="2981960"/>
            <a:ext cx="218440" cy="243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3AF97-720B-430E-8CE8-FDAA3A95D9F1}"/>
              </a:ext>
            </a:extLst>
          </p:cNvPr>
          <p:cNvCxnSpPr>
            <a:cxnSpLocks/>
          </p:cNvCxnSpPr>
          <p:nvPr/>
        </p:nvCxnSpPr>
        <p:spPr>
          <a:xfrm flipH="1">
            <a:off x="4734560" y="3112491"/>
            <a:ext cx="187960" cy="2301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3"/>
    </mc:Choice>
    <mc:Fallback xmlns="">
      <p:transition spd="slow" advTm="797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/>
              <a:t>Decision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952D7-3062-4A6D-9840-5A72736E8A36}"/>
              </a:ext>
            </a:extLst>
          </p:cNvPr>
          <p:cNvSpPr/>
          <p:nvPr/>
        </p:nvSpPr>
        <p:spPr>
          <a:xfrm>
            <a:off x="4800600" y="741172"/>
            <a:ext cx="1981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 = Green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540253-D165-47AD-9575-24CE3407EA58}"/>
              </a:ext>
            </a:extLst>
          </p:cNvPr>
          <p:cNvSpPr/>
          <p:nvPr/>
        </p:nvSpPr>
        <p:spPr>
          <a:xfrm>
            <a:off x="8024225" y="2140966"/>
            <a:ext cx="1981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 = White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7F4DB8-9B69-41CB-AC99-6AD7516E86A6}"/>
              </a:ext>
            </a:extLst>
          </p:cNvPr>
          <p:cNvSpPr/>
          <p:nvPr/>
        </p:nvSpPr>
        <p:spPr>
          <a:xfrm>
            <a:off x="1907535" y="2104579"/>
            <a:ext cx="1981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03E2A7-BC43-4868-B5E7-7FEF762C51CB}"/>
              </a:ext>
            </a:extLst>
          </p:cNvPr>
          <p:cNvSpPr/>
          <p:nvPr/>
        </p:nvSpPr>
        <p:spPr>
          <a:xfrm>
            <a:off x="3251200" y="3467986"/>
            <a:ext cx="1981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 $90000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A3D95C-41EA-46CE-AD41-89EF8DFBCA8A}"/>
              </a:ext>
            </a:extLst>
          </p:cNvPr>
          <p:cNvSpPr/>
          <p:nvPr/>
        </p:nvSpPr>
        <p:spPr>
          <a:xfrm>
            <a:off x="6502400" y="3467986"/>
            <a:ext cx="1981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Ferrari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E798CB-DB76-477A-B20F-08B58F004730}"/>
              </a:ext>
            </a:extLst>
          </p:cNvPr>
          <p:cNvSpPr/>
          <p:nvPr/>
        </p:nvSpPr>
        <p:spPr>
          <a:xfrm>
            <a:off x="919470" y="3467986"/>
            <a:ext cx="106173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112C1A-48FF-4F70-84A6-0E41BC1130FC}"/>
              </a:ext>
            </a:extLst>
          </p:cNvPr>
          <p:cNvSpPr/>
          <p:nvPr/>
        </p:nvSpPr>
        <p:spPr>
          <a:xfrm>
            <a:off x="2367270" y="5181600"/>
            <a:ext cx="106173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B1E42C-611A-44EE-B908-D4285704D1AF}"/>
              </a:ext>
            </a:extLst>
          </p:cNvPr>
          <p:cNvSpPr/>
          <p:nvPr/>
        </p:nvSpPr>
        <p:spPr>
          <a:xfrm>
            <a:off x="4236953" y="5181600"/>
            <a:ext cx="106173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buy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12FA14-F2FE-4A65-8671-29F4BC9F1FED}"/>
              </a:ext>
            </a:extLst>
          </p:cNvPr>
          <p:cNvSpPr/>
          <p:nvPr/>
        </p:nvSpPr>
        <p:spPr>
          <a:xfrm>
            <a:off x="6106636" y="5181600"/>
            <a:ext cx="106173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6219AD-3C76-4D4E-8FCF-0C671B033C35}"/>
              </a:ext>
            </a:extLst>
          </p:cNvPr>
          <p:cNvSpPr/>
          <p:nvPr/>
        </p:nvSpPr>
        <p:spPr>
          <a:xfrm>
            <a:off x="7976319" y="5181600"/>
            <a:ext cx="106173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buy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5E26F-4E0D-4EC1-8D43-E7F76FA4FF38}"/>
              </a:ext>
            </a:extLst>
          </p:cNvPr>
          <p:cNvSpPr/>
          <p:nvPr/>
        </p:nvSpPr>
        <p:spPr>
          <a:xfrm>
            <a:off x="9753600" y="3467986"/>
            <a:ext cx="106173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9A68D5-3F8C-40C2-BD94-DC24F214AF0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898135" y="1503172"/>
            <a:ext cx="2893065" cy="60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E66899-5166-472D-AFF6-620CB2F1F7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1200" y="1503172"/>
            <a:ext cx="3223625" cy="6377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1B2050-962D-415C-BB33-19CC7FC1A1C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450335" y="2866579"/>
            <a:ext cx="1447800" cy="60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134453-8670-4FF6-B945-FC132C8C73C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98135" y="2866579"/>
            <a:ext cx="1343665" cy="60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CBD13-E990-4F69-9925-FC5723889EB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493000" y="2902966"/>
            <a:ext cx="1521825" cy="565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43B9E4-6979-4F4C-A09A-6E0968CD419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9014825" y="2902966"/>
            <a:ext cx="1269640" cy="565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EDE71-F034-4886-8D85-D7A7263956A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898135" y="4229986"/>
            <a:ext cx="1343665" cy="95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C15842-1932-4F2E-8214-A2D5227B5F9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241800" y="4229986"/>
            <a:ext cx="526018" cy="95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C058E7-D934-4FF0-BDD1-D7E6D46E610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493000" y="4229986"/>
            <a:ext cx="1014184" cy="95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267DD-7E5F-4629-8E8E-CC03B35FA7C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6637501" y="4229986"/>
            <a:ext cx="855499" cy="95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E77AFA-5100-4CA3-A8A0-94B44C0C0CC7}"/>
              </a:ext>
            </a:extLst>
          </p:cNvPr>
          <p:cNvSpPr txBox="1"/>
          <p:nvPr/>
        </p:nvSpPr>
        <p:spPr>
          <a:xfrm>
            <a:off x="3463658" y="1367754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84F610-EA54-4214-89E7-72CDE0763158}"/>
              </a:ext>
            </a:extLst>
          </p:cNvPr>
          <p:cNvSpPr txBox="1"/>
          <p:nvPr/>
        </p:nvSpPr>
        <p:spPr>
          <a:xfrm>
            <a:off x="7493000" y="141452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D6FD12-6555-4C40-B74A-FE4136464618}"/>
              </a:ext>
            </a:extLst>
          </p:cNvPr>
          <p:cNvSpPr txBox="1"/>
          <p:nvPr/>
        </p:nvSpPr>
        <p:spPr>
          <a:xfrm>
            <a:off x="9869091" y="282230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01810-53D2-4674-9F1D-C4208B65187E}"/>
              </a:ext>
            </a:extLst>
          </p:cNvPr>
          <p:cNvSpPr txBox="1"/>
          <p:nvPr/>
        </p:nvSpPr>
        <p:spPr>
          <a:xfrm>
            <a:off x="8210929" y="430968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C07944-7D87-42A0-A70D-4DE31B4C0A31}"/>
              </a:ext>
            </a:extLst>
          </p:cNvPr>
          <p:cNvSpPr txBox="1"/>
          <p:nvPr/>
        </p:nvSpPr>
        <p:spPr>
          <a:xfrm>
            <a:off x="4578150" y="4471243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02A753-29B3-41BB-B359-1E84B6CB39B8}"/>
              </a:ext>
            </a:extLst>
          </p:cNvPr>
          <p:cNvSpPr txBox="1"/>
          <p:nvPr/>
        </p:nvSpPr>
        <p:spPr>
          <a:xfrm>
            <a:off x="3650593" y="2765064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7D221A-0DF7-4C68-B164-32ED663C1954}"/>
              </a:ext>
            </a:extLst>
          </p:cNvPr>
          <p:cNvSpPr txBox="1"/>
          <p:nvPr/>
        </p:nvSpPr>
        <p:spPr>
          <a:xfrm>
            <a:off x="1437653" y="2863459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4834C8-AEAF-4DFA-873F-55E2BA13A5FA}"/>
              </a:ext>
            </a:extLst>
          </p:cNvPr>
          <p:cNvSpPr txBox="1"/>
          <p:nvPr/>
        </p:nvSpPr>
        <p:spPr>
          <a:xfrm>
            <a:off x="2882546" y="4311122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E65926-E52B-497D-A788-F04E9D576EE2}"/>
              </a:ext>
            </a:extLst>
          </p:cNvPr>
          <p:cNvSpPr txBox="1"/>
          <p:nvPr/>
        </p:nvSpPr>
        <p:spPr>
          <a:xfrm>
            <a:off x="6419860" y="4424909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A42AD6-4500-4731-8218-699B64014229}"/>
              </a:ext>
            </a:extLst>
          </p:cNvPr>
          <p:cNvSpPr txBox="1"/>
          <p:nvPr/>
        </p:nvSpPr>
        <p:spPr>
          <a:xfrm>
            <a:off x="7423355" y="2787330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031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66"/>
    </mc:Choice>
    <mc:Fallback xmlns="">
      <p:transition spd="slow" advTm="996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DC6385-AC39-439B-8669-5E115D094BFB}"/>
              </a:ext>
            </a:extLst>
          </p:cNvPr>
          <p:cNvSpPr/>
          <p:nvPr/>
        </p:nvSpPr>
        <p:spPr>
          <a:xfrm>
            <a:off x="1295400" y="1944439"/>
            <a:ext cx="1066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Recurrent</a:t>
            </a:r>
          </a:p>
          <a:p>
            <a:pPr algn="ctr"/>
            <a:r>
              <a:rPr lang="en-US" sz="2400" dirty="0"/>
              <a:t>Dense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F1287-D202-45E3-AF77-338A91E389DB}"/>
              </a:ext>
            </a:extLst>
          </p:cNvPr>
          <p:cNvSpPr txBox="1"/>
          <p:nvPr/>
        </p:nvSpPr>
        <p:spPr>
          <a:xfrm>
            <a:off x="304800" y="2292429"/>
            <a:ext cx="450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h</a:t>
            </a:r>
            <a:r>
              <a:rPr lang="en-US" sz="2800" i="1" baseline="-25000" dirty="0" err="1"/>
              <a:t>t</a:t>
            </a:r>
            <a:endParaRPr lang="en-US" sz="2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04737-CDCC-4081-8588-E584753FCD25}"/>
              </a:ext>
            </a:extLst>
          </p:cNvPr>
          <p:cNvCxnSpPr/>
          <p:nvPr/>
        </p:nvCxnSpPr>
        <p:spPr>
          <a:xfrm>
            <a:off x="755436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770D4-B5D8-43EB-AA32-12A57288D156}"/>
              </a:ext>
            </a:extLst>
          </p:cNvPr>
          <p:cNvCxnSpPr>
            <a:cxnSpLocks/>
          </p:cNvCxnSpPr>
          <p:nvPr/>
        </p:nvCxnSpPr>
        <p:spPr>
          <a:xfrm flipV="1">
            <a:off x="1828800" y="3170068"/>
            <a:ext cx="0" cy="570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D058E1-501C-4D47-B268-3E26AF63B0BC}"/>
              </a:ext>
            </a:extLst>
          </p:cNvPr>
          <p:cNvSpPr txBox="1"/>
          <p:nvPr/>
        </p:nvSpPr>
        <p:spPr>
          <a:xfrm>
            <a:off x="1594985" y="3740229"/>
            <a:ext cx="421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t</a:t>
            </a:r>
            <a:endParaRPr lang="en-US" sz="2800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40D47D-59D1-429D-B8AC-8712804360B1}"/>
              </a:ext>
            </a:extLst>
          </p:cNvPr>
          <p:cNvCxnSpPr/>
          <p:nvPr/>
        </p:nvCxnSpPr>
        <p:spPr>
          <a:xfrm>
            <a:off x="2362200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5F8C79-6462-401C-84EA-1A6575A2C118}"/>
              </a:ext>
            </a:extLst>
          </p:cNvPr>
          <p:cNvSpPr txBox="1"/>
          <p:nvPr/>
        </p:nvSpPr>
        <p:spPr>
          <a:xfrm>
            <a:off x="2902164" y="2292429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</a:t>
            </a:r>
            <a:r>
              <a:rPr lang="en-US" sz="2800" i="1" baseline="-25000" dirty="0"/>
              <a:t>t+1</a:t>
            </a:r>
            <a:endParaRPr lang="en-US" sz="28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4E534-2CA5-4CF7-A542-F25EBD5A80E6}"/>
              </a:ext>
            </a:extLst>
          </p:cNvPr>
          <p:cNvSpPr/>
          <p:nvPr/>
        </p:nvSpPr>
        <p:spPr>
          <a:xfrm>
            <a:off x="4133215" y="1944439"/>
            <a:ext cx="1066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Recurrent</a:t>
            </a:r>
          </a:p>
          <a:p>
            <a:pPr algn="ctr"/>
            <a:r>
              <a:rPr lang="en-US" sz="2400" dirty="0"/>
              <a:t>Dense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8F50A7-ED43-4379-B4D0-3E52A61C9984}"/>
              </a:ext>
            </a:extLst>
          </p:cNvPr>
          <p:cNvCxnSpPr/>
          <p:nvPr/>
        </p:nvCxnSpPr>
        <p:spPr>
          <a:xfrm>
            <a:off x="3593251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91D182-5172-4ABB-B214-75E17BF486CC}"/>
              </a:ext>
            </a:extLst>
          </p:cNvPr>
          <p:cNvCxnSpPr>
            <a:cxnSpLocks/>
          </p:cNvCxnSpPr>
          <p:nvPr/>
        </p:nvCxnSpPr>
        <p:spPr>
          <a:xfrm flipV="1">
            <a:off x="4666615" y="3166853"/>
            <a:ext cx="0" cy="576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C3D6AB-340E-4D2F-B739-2E6C5BC6EA5F}"/>
              </a:ext>
            </a:extLst>
          </p:cNvPr>
          <p:cNvSpPr txBox="1"/>
          <p:nvPr/>
        </p:nvSpPr>
        <p:spPr>
          <a:xfrm>
            <a:off x="4333079" y="3740229"/>
            <a:ext cx="66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t+1</a:t>
            </a:r>
            <a:endParaRPr lang="en-US" sz="2800" i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B984E1-2DBF-4696-B1C1-7C447D2DA7AB}"/>
              </a:ext>
            </a:extLst>
          </p:cNvPr>
          <p:cNvCxnSpPr/>
          <p:nvPr/>
        </p:nvCxnSpPr>
        <p:spPr>
          <a:xfrm>
            <a:off x="5200015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CFAFD-5D44-4F20-8DE9-6F8FF36374E4}"/>
              </a:ext>
            </a:extLst>
          </p:cNvPr>
          <p:cNvSpPr txBox="1"/>
          <p:nvPr/>
        </p:nvSpPr>
        <p:spPr>
          <a:xfrm>
            <a:off x="5739979" y="2292429"/>
            <a:ext cx="68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</a:t>
            </a:r>
            <a:r>
              <a:rPr lang="en-US" sz="2800" i="1" baseline="-25000" dirty="0"/>
              <a:t>t+2</a:t>
            </a:r>
            <a:endParaRPr lang="en-US" sz="2800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9DF36-D37F-4F9E-B958-9ECA2C74049B}"/>
              </a:ext>
            </a:extLst>
          </p:cNvPr>
          <p:cNvSpPr/>
          <p:nvPr/>
        </p:nvSpPr>
        <p:spPr>
          <a:xfrm>
            <a:off x="6960783" y="1944439"/>
            <a:ext cx="1066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Recurrent</a:t>
            </a:r>
          </a:p>
          <a:p>
            <a:pPr algn="ctr"/>
            <a:r>
              <a:rPr lang="en-US" sz="2400" dirty="0"/>
              <a:t>Dense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6623D-0E17-4189-A15A-E5136EE6A105}"/>
              </a:ext>
            </a:extLst>
          </p:cNvPr>
          <p:cNvCxnSpPr/>
          <p:nvPr/>
        </p:nvCxnSpPr>
        <p:spPr>
          <a:xfrm flipV="1">
            <a:off x="6420819" y="2550825"/>
            <a:ext cx="539964" cy="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2EBEE1-E91B-40F7-BFF1-5E47BE07E8E5}"/>
              </a:ext>
            </a:extLst>
          </p:cNvPr>
          <p:cNvCxnSpPr>
            <a:cxnSpLocks/>
          </p:cNvCxnSpPr>
          <p:nvPr/>
        </p:nvCxnSpPr>
        <p:spPr>
          <a:xfrm flipV="1">
            <a:off x="7494183" y="3163639"/>
            <a:ext cx="0" cy="58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A509AE-9B92-454E-9210-20B340A46471}"/>
              </a:ext>
            </a:extLst>
          </p:cNvPr>
          <p:cNvSpPr txBox="1"/>
          <p:nvPr/>
        </p:nvSpPr>
        <p:spPr>
          <a:xfrm>
            <a:off x="7163291" y="3740229"/>
            <a:ext cx="66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t+2</a:t>
            </a:r>
            <a:endParaRPr lang="en-US" sz="28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8C69F6-7879-4C04-8C30-E19758620CEC}"/>
              </a:ext>
            </a:extLst>
          </p:cNvPr>
          <p:cNvCxnSpPr/>
          <p:nvPr/>
        </p:nvCxnSpPr>
        <p:spPr>
          <a:xfrm>
            <a:off x="8027583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4B1527-887C-4FD2-B971-DDD8565E8DCD}"/>
              </a:ext>
            </a:extLst>
          </p:cNvPr>
          <p:cNvSpPr txBox="1"/>
          <p:nvPr/>
        </p:nvSpPr>
        <p:spPr>
          <a:xfrm>
            <a:off x="8567547" y="2292429"/>
            <a:ext cx="68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</a:t>
            </a:r>
            <a:r>
              <a:rPr lang="en-US" sz="2800" i="1" baseline="-25000" dirty="0"/>
              <a:t>t+3</a:t>
            </a:r>
            <a:endParaRPr lang="en-US" sz="2800" i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3588B-623E-46C0-A094-73B147E21B13}"/>
              </a:ext>
            </a:extLst>
          </p:cNvPr>
          <p:cNvSpPr/>
          <p:nvPr/>
        </p:nvSpPr>
        <p:spPr>
          <a:xfrm>
            <a:off x="9788350" y="1944439"/>
            <a:ext cx="1066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Dense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772AA1-14D2-49F0-9047-B025DE61DF7A}"/>
              </a:ext>
            </a:extLst>
          </p:cNvPr>
          <p:cNvCxnSpPr/>
          <p:nvPr/>
        </p:nvCxnSpPr>
        <p:spPr>
          <a:xfrm>
            <a:off x="9248386" y="2550825"/>
            <a:ext cx="539964" cy="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4FB476-970F-4AE7-8530-12ED0963C416}"/>
              </a:ext>
            </a:extLst>
          </p:cNvPr>
          <p:cNvCxnSpPr/>
          <p:nvPr/>
        </p:nvCxnSpPr>
        <p:spPr>
          <a:xfrm>
            <a:off x="10855150" y="2554039"/>
            <a:ext cx="539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1C2562-2A6B-43EC-9B95-32D7A9E848D0}"/>
              </a:ext>
            </a:extLst>
          </p:cNvPr>
          <p:cNvSpPr txBox="1"/>
          <p:nvPr/>
        </p:nvSpPr>
        <p:spPr>
          <a:xfrm>
            <a:off x="11395114" y="2292429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144E2F-E36B-45EE-B4D6-C9907837C437}"/>
              </a:ext>
            </a:extLst>
          </p:cNvPr>
          <p:cNvSpPr txBox="1"/>
          <p:nvPr/>
        </p:nvSpPr>
        <p:spPr>
          <a:xfrm>
            <a:off x="1388710" y="435287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C2EB6-F97E-4565-AACB-5081F94BDC2D}"/>
              </a:ext>
            </a:extLst>
          </p:cNvPr>
          <p:cNvSpPr txBox="1"/>
          <p:nvPr/>
        </p:nvSpPr>
        <p:spPr>
          <a:xfrm>
            <a:off x="4190187" y="4352878"/>
            <a:ext cx="94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B0FB0-D381-4A65-834D-C07E1ACB2063}"/>
              </a:ext>
            </a:extLst>
          </p:cNvPr>
          <p:cNvSpPr txBox="1"/>
          <p:nvPr/>
        </p:nvSpPr>
        <p:spPr>
          <a:xfrm>
            <a:off x="7354026" y="4352878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!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985E1-0B9D-4BFB-BF5A-F0013EAA5F2C}"/>
              </a:ext>
            </a:extLst>
          </p:cNvPr>
          <p:cNvCxnSpPr/>
          <p:nvPr/>
        </p:nvCxnSpPr>
        <p:spPr>
          <a:xfrm flipH="1">
            <a:off x="2133600" y="1295400"/>
            <a:ext cx="1600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B79919-762F-443E-B82E-683C52A90330}"/>
              </a:ext>
            </a:extLst>
          </p:cNvPr>
          <p:cNvCxnSpPr>
            <a:cxnSpLocks/>
          </p:cNvCxnSpPr>
          <p:nvPr/>
        </p:nvCxnSpPr>
        <p:spPr>
          <a:xfrm>
            <a:off x="4333080" y="1334840"/>
            <a:ext cx="228287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9616E4-26DB-4DF3-BE97-CF63C4EB2CC2}"/>
              </a:ext>
            </a:extLst>
          </p:cNvPr>
          <p:cNvCxnSpPr>
            <a:cxnSpLocks/>
          </p:cNvCxnSpPr>
          <p:nvPr/>
        </p:nvCxnSpPr>
        <p:spPr>
          <a:xfrm>
            <a:off x="5178056" y="1286540"/>
            <a:ext cx="1722474" cy="54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915ABB-0A50-4EDF-A57B-1A8B701DED7F}"/>
              </a:ext>
            </a:extLst>
          </p:cNvPr>
          <p:cNvSpPr txBox="1"/>
          <p:nvPr/>
        </p:nvSpPr>
        <p:spPr>
          <a:xfrm>
            <a:off x="3579838" y="82089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model</a:t>
            </a:r>
          </a:p>
        </p:txBody>
      </p:sp>
    </p:spTree>
    <p:extLst>
      <p:ext uri="{BB962C8B-B14F-4D97-AF65-F5344CB8AC3E}">
        <p14:creationId xmlns:p14="http://schemas.microsoft.com/office/powerpoint/2010/main" val="28228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95"/>
    </mc:Choice>
    <mc:Fallback xmlns="">
      <p:transition spd="slow" advTm="956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495763" y="3044281"/>
            <a:ext cx="553401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924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01"/>
    </mc:Choice>
    <mc:Fallback xmlns="">
      <p:transition spd="slow" advTm="2330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and Unsupervised Learning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D001690-AA3A-48F0-8DD3-81CCB003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46" y="1110267"/>
            <a:ext cx="4473989" cy="459354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6B99E6-4D68-4842-AAEC-493BD227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16" y="1180372"/>
            <a:ext cx="5425910" cy="44504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0716C6A-0AE8-4377-A752-BB5142222FE0}"/>
              </a:ext>
            </a:extLst>
          </p:cNvPr>
          <p:cNvSpPr txBox="1"/>
          <p:nvPr/>
        </p:nvSpPr>
        <p:spPr>
          <a:xfrm>
            <a:off x="1733083" y="5668762"/>
            <a:ext cx="2760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Supervised Learning</a:t>
            </a:r>
          </a:p>
          <a:p>
            <a:pPr algn="ctr"/>
            <a:r>
              <a:rPr lang="en-US" sz="2400" dirty="0"/>
              <a:t>Right answers given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201CE8-1CFA-4A07-A1BD-C76B7342BD73}"/>
              </a:ext>
            </a:extLst>
          </p:cNvPr>
          <p:cNvSpPr txBox="1"/>
          <p:nvPr/>
        </p:nvSpPr>
        <p:spPr>
          <a:xfrm>
            <a:off x="7531804" y="5668762"/>
            <a:ext cx="3246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Unsupervised Learning</a:t>
            </a:r>
          </a:p>
          <a:p>
            <a:pPr algn="ctr"/>
            <a:r>
              <a:rPr lang="en-US" sz="2400" dirty="0"/>
              <a:t>Find patterns in the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A321C-5A4B-4934-8042-CFB29C917813}"/>
              </a:ext>
            </a:extLst>
          </p:cNvPr>
          <p:cNvSpPr txBox="1"/>
          <p:nvPr/>
        </p:nvSpPr>
        <p:spPr>
          <a:xfrm>
            <a:off x="1687845" y="1436248"/>
            <a:ext cx="3578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weight given height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97E66E-B4F9-4464-B366-1B8EDF19AD1B}"/>
              </a:ext>
            </a:extLst>
          </p:cNvPr>
          <p:cNvSpPr txBox="1"/>
          <p:nvPr/>
        </p:nvSpPr>
        <p:spPr>
          <a:xfrm>
            <a:off x="7750652" y="1298359"/>
            <a:ext cx="26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clusters in Data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08230D-7EB4-41EA-912F-1FC55E4778FB}"/>
              </a:ext>
            </a:extLst>
          </p:cNvPr>
          <p:cNvCxnSpPr/>
          <p:nvPr/>
        </p:nvCxnSpPr>
        <p:spPr>
          <a:xfrm flipV="1">
            <a:off x="2432773" y="2068370"/>
            <a:ext cx="2097949" cy="204216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1221C0A-F9C3-4647-8C49-A62E657C1895}"/>
              </a:ext>
            </a:extLst>
          </p:cNvPr>
          <p:cNvSpPr/>
          <p:nvPr/>
        </p:nvSpPr>
        <p:spPr>
          <a:xfrm rot="20322813">
            <a:off x="8172656" y="2533175"/>
            <a:ext cx="393116" cy="708355"/>
          </a:xfrm>
          <a:prstGeom prst="ellipse">
            <a:avLst/>
          </a:prstGeom>
          <a:noFill/>
          <a:ln w="28575">
            <a:solidFill>
              <a:srgbClr val="02A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4A48663-A4FC-4749-BBC7-621704FFC32A}"/>
              </a:ext>
            </a:extLst>
          </p:cNvPr>
          <p:cNvSpPr/>
          <p:nvPr/>
        </p:nvSpPr>
        <p:spPr>
          <a:xfrm rot="752077">
            <a:off x="9011711" y="3800752"/>
            <a:ext cx="756487" cy="348071"/>
          </a:xfrm>
          <a:prstGeom prst="ellipse">
            <a:avLst/>
          </a:prstGeom>
          <a:noFill/>
          <a:ln w="28575">
            <a:solidFill>
              <a:srgbClr val="EC4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9E349F-CE90-4910-B1E9-41E974544426}"/>
              </a:ext>
            </a:extLst>
          </p:cNvPr>
          <p:cNvSpPr/>
          <p:nvPr/>
        </p:nvSpPr>
        <p:spPr>
          <a:xfrm rot="752077">
            <a:off x="9575004" y="4159434"/>
            <a:ext cx="201575" cy="20989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C0E6C1-5B09-4ED9-B1E0-A38D820368EE}"/>
              </a:ext>
            </a:extLst>
          </p:cNvPr>
          <p:cNvSpPr/>
          <p:nvPr/>
        </p:nvSpPr>
        <p:spPr>
          <a:xfrm rot="752077">
            <a:off x="8489154" y="2502434"/>
            <a:ext cx="201575" cy="20989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CEE8D2-3FC0-4435-86F6-18EBF039D16A}"/>
              </a:ext>
            </a:extLst>
          </p:cNvPr>
          <p:cNvSpPr txBox="1"/>
          <p:nvPr/>
        </p:nvSpPr>
        <p:spPr>
          <a:xfrm>
            <a:off x="7442485" y="3035572"/>
            <a:ext cx="140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2A3FE"/>
                </a:solidFill>
              </a:rPr>
              <a:t>San Francisco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8E8DD3-F236-4859-9D4E-3ADDDC353FE4}"/>
              </a:ext>
            </a:extLst>
          </p:cNvPr>
          <p:cNvSpPr txBox="1"/>
          <p:nvPr/>
        </p:nvSpPr>
        <p:spPr>
          <a:xfrm>
            <a:off x="8901717" y="2219354"/>
            <a:ext cx="153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Sacramento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B9ECBF-4832-41EE-85F8-C6A3923D0F19}"/>
              </a:ext>
            </a:extLst>
          </p:cNvPr>
          <p:cNvSpPr txBox="1"/>
          <p:nvPr/>
        </p:nvSpPr>
        <p:spPr>
          <a:xfrm>
            <a:off x="8086378" y="3781905"/>
            <a:ext cx="106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C49A6"/>
                </a:solidFill>
              </a:rPr>
              <a:t>Los Angeles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2977FC-A46B-4290-832F-34C1163FECEF}"/>
              </a:ext>
            </a:extLst>
          </p:cNvPr>
          <p:cNvSpPr txBox="1"/>
          <p:nvPr/>
        </p:nvSpPr>
        <p:spPr>
          <a:xfrm>
            <a:off x="9693380" y="3582116"/>
            <a:ext cx="91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6AF00"/>
                </a:solidFill>
              </a:rPr>
              <a:t>San Diego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0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41"/>
    </mc:Choice>
    <mc:Fallback xmlns="">
      <p:transition spd="slow" advTm="8414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79"/>
    </mc:Choice>
    <mc:Fallback xmlns="">
      <p:transition spd="slow" advTm="30867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T-SNE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FB6DF-CBE8-414F-B0C8-FF50E0583C96}"/>
              </a:ext>
            </a:extLst>
          </p:cNvPr>
          <p:cNvSpPr/>
          <p:nvPr/>
        </p:nvSpPr>
        <p:spPr>
          <a:xfrm>
            <a:off x="0" y="6522535"/>
            <a:ext cx="500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https://www.youtube.com/watch?v=NEaUSP4YerM</a:t>
            </a:r>
          </a:p>
        </p:txBody>
      </p:sp>
    </p:spTree>
    <p:extLst>
      <p:ext uri="{BB962C8B-B14F-4D97-AF65-F5344CB8AC3E}">
        <p14:creationId xmlns:p14="http://schemas.microsoft.com/office/powerpoint/2010/main" val="415554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584"/>
    </mc:Choice>
    <mc:Fallback xmlns="">
      <p:transition spd="slow" advTm="31258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/>
              <a:t>K-means Clustering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69"/>
    </mc:Choice>
    <mc:Fallback xmlns="">
      <p:transition spd="slow" advTm="2378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76BD2B-3D2C-4F9D-BB41-4356A0E3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Unsupervised learning algorithms in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00216-2675-4E6E-BF3D-F83905832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 descr="2.3. Clustering — scikit-learn 1.1.3 documentation">
            <a:extLst>
              <a:ext uri="{FF2B5EF4-FFF2-40B4-BE49-F238E27FC236}">
                <a16:creationId xmlns:a16="http://schemas.microsoft.com/office/drawing/2014/main" id="{DBE4B651-63C4-4E70-9AFE-3F461917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75866"/>
            <a:ext cx="9144000" cy="566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3BF8118-2C7E-40E7-B312-06CB6943684C}"/>
                  </a:ext>
                </a:extLst>
              </p14:cNvPr>
              <p14:cNvContentPartPr/>
              <p14:nvPr/>
            </p14:nvContentPartPr>
            <p14:xfrm>
              <a:off x="7816680" y="3191040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3BF8118-2C7E-40E7-B312-06CB694368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7320" y="3181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3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07"/>
    </mc:Choice>
    <mc:Fallback xmlns="">
      <p:transition spd="slow" advTm="780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71CBE-AAD6-42E2-BC94-C1A55D7A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 encoder decoder translator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B6125-F96C-4761-8BFA-2054D597C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5DD1E-6E7D-4364-B616-0B95B5E3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00162"/>
            <a:ext cx="11734800" cy="4748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8C7DEA-6415-42FA-8F74-EF5F75F8799B}"/>
              </a:ext>
            </a:extLst>
          </p:cNvPr>
          <p:cNvSpPr/>
          <p:nvPr/>
        </p:nvSpPr>
        <p:spPr>
          <a:xfrm>
            <a:off x="0" y="65239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shorturl.at/CDJU4</a:t>
            </a:r>
          </a:p>
        </p:txBody>
      </p:sp>
    </p:spTree>
    <p:extLst>
      <p:ext uri="{BB962C8B-B14F-4D97-AF65-F5344CB8AC3E}">
        <p14:creationId xmlns:p14="http://schemas.microsoft.com/office/powerpoint/2010/main" val="37946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09"/>
    </mc:Choice>
    <mc:Fallback xmlns="">
      <p:transition spd="slow" advTm="773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992611-5216-4582-BBD0-953E5C1F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Various RNN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3DD4-AC87-46F2-9FCA-C95B8FF4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D9286-5129-4B0E-BD9A-9CC75C7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4" y="1600200"/>
            <a:ext cx="11904931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87C4C-6FD1-4DFE-A6D8-AAC28B6B4DCE}"/>
              </a:ext>
            </a:extLst>
          </p:cNvPr>
          <p:cNvSpPr txBox="1"/>
          <p:nvPr/>
        </p:nvSpPr>
        <p:spPr>
          <a:xfrm>
            <a:off x="4343400" y="1233223"/>
            <a:ext cx="332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short-term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11C29-3448-4277-AE39-273DF3163614}"/>
              </a:ext>
            </a:extLst>
          </p:cNvPr>
          <p:cNvSpPr txBox="1"/>
          <p:nvPr/>
        </p:nvSpPr>
        <p:spPr>
          <a:xfrm>
            <a:off x="8596397" y="1233223"/>
            <a:ext cx="274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Gated recurrent unit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719D0-983C-4E85-8D73-2846CBD9BB66}"/>
              </a:ext>
            </a:extLst>
          </p:cNvPr>
          <p:cNvSpPr txBox="1"/>
          <p:nvPr/>
        </p:nvSpPr>
        <p:spPr>
          <a:xfrm>
            <a:off x="2533935" y="5638800"/>
            <a:ext cx="712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Carrying information so we can understand the context</a:t>
            </a:r>
          </a:p>
        </p:txBody>
      </p:sp>
    </p:spTree>
    <p:extLst>
      <p:ext uri="{BB962C8B-B14F-4D97-AF65-F5344CB8AC3E}">
        <p14:creationId xmlns:p14="http://schemas.microsoft.com/office/powerpoint/2010/main" val="385364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34"/>
    </mc:Choice>
    <mc:Fallback xmlns="">
      <p:transition spd="slow" advTm="2657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DBA1B-64B2-45B4-8670-1D66CA85614D}"/>
              </a:ext>
            </a:extLst>
          </p:cNvPr>
          <p:cNvSpPr txBox="1"/>
          <p:nvPr/>
        </p:nvSpPr>
        <p:spPr>
          <a:xfrm>
            <a:off x="990600" y="5138040"/>
            <a:ext cx="268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~60,000 citations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6874F-0502-44CE-9BB9-60FD2323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" y="1689834"/>
            <a:ext cx="1211172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94"/>
    </mc:Choice>
    <mc:Fallback xmlns="">
      <p:transition spd="slow" advTm="198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95DD2-A63D-40EA-B074-B86E890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58CEB-2428-4FB8-A810-1E0C28221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5E8FC2-1794-4D18-9CE4-3F75938C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69" y="780820"/>
            <a:ext cx="371126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92"/>
    </mc:Choice>
    <mc:Fallback xmlns="">
      <p:transition spd="slow" advTm="1050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95DD2-A63D-40EA-B074-B86E890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transformer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58CEB-2428-4FB8-A810-1E0C28221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E14BD-965E-4B36-9A8A-2224465C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8915400" cy="51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159"/>
    </mc:Choice>
    <mc:Fallback xmlns="">
      <p:transition spd="slow" advTm="3561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Attention is Used in Most Deep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431CA-6495-4C88-9592-01BB492F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16812"/>
            <a:ext cx="9782461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BCC5E-EFF0-4D57-A077-87ACD8684A37}"/>
              </a:ext>
            </a:extLst>
          </p:cNvPr>
          <p:cNvSpPr txBox="1"/>
          <p:nvPr/>
        </p:nvSpPr>
        <p:spPr>
          <a:xfrm>
            <a:off x="533400" y="776732"/>
            <a:ext cx="1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Alpha Fold2</a:t>
            </a:r>
          </a:p>
        </p:txBody>
      </p:sp>
    </p:spTree>
    <p:extLst>
      <p:ext uri="{BB962C8B-B14F-4D97-AF65-F5344CB8AC3E}">
        <p14:creationId xmlns:p14="http://schemas.microsoft.com/office/powerpoint/2010/main" val="8654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20"/>
    </mc:Choice>
    <mc:Fallback xmlns="">
      <p:transition spd="slow" advTm="840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5F683-A79B-442B-9904-072746E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Attention is Used in Most Deep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699-3823-41D7-A52B-61886050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CC5E-EFF0-4D57-A077-87ACD8684A37}"/>
              </a:ext>
            </a:extLst>
          </p:cNvPr>
          <p:cNvSpPr txBox="1"/>
          <p:nvPr/>
        </p:nvSpPr>
        <p:spPr>
          <a:xfrm>
            <a:off x="116840" y="776732"/>
            <a:ext cx="939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MatFormer</a:t>
            </a:r>
            <a:r>
              <a:rPr lang="en-US" sz="2400" dirty="0"/>
              <a:t> – new leader for Materials Project database energy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53926-9695-4BCE-8FFF-2D4A2687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62532"/>
            <a:ext cx="8610600" cy="2287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B6CD95-C6B8-450D-AA2D-19E1EDAD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1" y="3657600"/>
            <a:ext cx="326164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3"/>
    </mc:Choice>
    <mc:Fallback xmlns="">
      <p:transition spd="slow" advTm="524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|1.3|2.9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176626</TotalTime>
  <Words>405</Words>
  <Application>Microsoft Office PowerPoint</Application>
  <PresentationFormat>Widescreen</PresentationFormat>
  <Paragraphs>167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Custom Design</vt:lpstr>
      <vt:lpstr>PowerPoint Presentation</vt:lpstr>
      <vt:lpstr>Recurrent Neural Network</vt:lpstr>
      <vt:lpstr>RNN encoder decoder translator</vt:lpstr>
      <vt:lpstr>Various RNN Architectures</vt:lpstr>
      <vt:lpstr>PowerPoint Presentation</vt:lpstr>
      <vt:lpstr>The transformer model architecture</vt:lpstr>
      <vt:lpstr>The transformer model architecture</vt:lpstr>
      <vt:lpstr>Attention is Used in Most Deep Models</vt:lpstr>
      <vt:lpstr>Attention is Used in Most Deep Models</vt:lpstr>
      <vt:lpstr>Attention is Used in Most Deep Models</vt:lpstr>
      <vt:lpstr>PowerPoint Presentation</vt:lpstr>
      <vt:lpstr>Descriptor Selection</vt:lpstr>
      <vt:lpstr>Back to Basic: Linear Regression</vt:lpstr>
      <vt:lpstr>Lagrangian</vt:lpstr>
      <vt:lpstr>Least absolute shrinkage and selection operator (LASSO)</vt:lpstr>
      <vt:lpstr>PowerPoint Presentation</vt:lpstr>
      <vt:lpstr>Improving Over Goldschmidt Factor</vt:lpstr>
      <vt:lpstr>Support Vector Machine</vt:lpstr>
      <vt:lpstr>Decision Tree</vt:lpstr>
      <vt:lpstr>PowerPoint Presentation</vt:lpstr>
      <vt:lpstr>Supervised Learning and Unsupervised Learning</vt:lpstr>
      <vt:lpstr>Principal Component Analysis</vt:lpstr>
      <vt:lpstr>T-SNE</vt:lpstr>
      <vt:lpstr>K-means Clustering</vt:lpstr>
      <vt:lpstr>Unsupervised learning algorithms in scikit-learn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17114</cp:revision>
  <cp:lastPrinted>2015-01-07T05:27:20Z</cp:lastPrinted>
  <dcterms:created xsi:type="dcterms:W3CDTF">2013-08-13T18:51:32Z</dcterms:created>
  <dcterms:modified xsi:type="dcterms:W3CDTF">2024-05-11T11:57:49Z</dcterms:modified>
</cp:coreProperties>
</file>