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60" r:id="rId8"/>
    <p:sldId id="261" r:id="rId9"/>
    <p:sldId id="262" r:id="rId10"/>
    <p:sldId id="263" r:id="rId11"/>
    <p:sldId id="264" r:id="rId12"/>
    <p:sldId id="276" r:id="rId13"/>
    <p:sldId id="271" r:id="rId14"/>
    <p:sldId id="272" r:id="rId15"/>
    <p:sldId id="274" r:id="rId16"/>
    <p:sldId id="275" r:id="rId17"/>
    <p:sldId id="273" r:id="rId18"/>
    <p:sldId id="265" r:id="rId19"/>
    <p:sldId id="277" r:id="rId20"/>
    <p:sldId id="278" r:id="rId21"/>
    <p:sldId id="266" r:id="rId22"/>
    <p:sldId id="270" r:id="rId23"/>
    <p:sldId id="267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601"/>
    <a:srgbClr val="FF732D"/>
    <a:srgbClr val="FF7F3F"/>
    <a:srgbClr val="343434"/>
    <a:srgbClr val="404040"/>
    <a:srgbClr val="202020"/>
    <a:srgbClr val="F49F74"/>
    <a:srgbClr val="FF9966"/>
    <a:srgbClr val="FFCC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10474-B0C7-4EC9-B6DE-ACB94C531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F9EEE8-1A3E-4FC9-86D8-70F7381C9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C092E3-B4B7-4133-9942-8AD98122C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36F4-B8C9-452A-84E3-C87DAA523D7D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FF369B-C001-4A7E-90B0-BD41CC7CA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B85640-733B-4331-BAB9-183DD7FF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96AA5-EFDE-48E3-AE8F-C53AC5D64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363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rgbClr val="343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 descr="https://icon-library.net/images/github-icon-white/github-icon-white-19.jpg">
            <a:extLst>
              <a:ext uri="{FF2B5EF4-FFF2-40B4-BE49-F238E27FC236}">
                <a16:creationId xmlns:a16="http://schemas.microsoft.com/office/drawing/2014/main" id="{B84B61D1-10F1-4EF9-8EA0-730D964ABC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0155" y="6267450"/>
            <a:ext cx="1140494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407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rgbClr val="343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8031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932E83-3E9D-421E-8D21-1C61CD33A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73732D-C643-453A-8CAC-31110A64E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18BEB0-CC53-4104-A4BA-7A573212B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936F4-B8C9-452A-84E3-C87DAA523D7D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BFE5CA-C859-45A6-BB8D-E65269AAD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BC5431-1A52-4D60-8783-6D7398101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96AA5-EFDE-48E3-AE8F-C53AC5D64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908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C5D171-C811-4562-8D68-E4DC6405C993}"/>
              </a:ext>
            </a:extLst>
          </p:cNvPr>
          <p:cNvSpPr txBox="1"/>
          <p:nvPr/>
        </p:nvSpPr>
        <p:spPr>
          <a:xfrm>
            <a:off x="2220686" y="3570402"/>
            <a:ext cx="776307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GIT</a:t>
            </a:r>
            <a:r>
              <a:rPr lang="en-US" altLang="ko-KR" sz="45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45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중급 </a:t>
            </a:r>
            <a:r>
              <a:rPr lang="ko-KR" altLang="en-US" sz="45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세</a:t>
            </a:r>
            <a:r>
              <a:rPr lang="ko-KR" altLang="en-US" sz="45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미</a:t>
            </a:r>
            <a:r>
              <a:rPr lang="ko-KR" altLang="en-US" sz="45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나</a:t>
            </a:r>
          </a:p>
        </p:txBody>
      </p:sp>
      <p:pic>
        <p:nvPicPr>
          <p:cNvPr id="2060" name="Picture 12" descr="https://icon-library.net/images/github-icon-white/github-icon-white-19.jpg">
            <a:extLst>
              <a:ext uri="{FF2B5EF4-FFF2-40B4-BE49-F238E27FC236}">
                <a16:creationId xmlns:a16="http://schemas.microsoft.com/office/drawing/2014/main" id="{A034C630-3C87-4C78-9E2D-AA1EAC4C2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084" y="1729850"/>
            <a:ext cx="3667831" cy="1531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56725C7-93F4-4E85-8A7C-BA350D01FACE}"/>
              </a:ext>
            </a:extLst>
          </p:cNvPr>
          <p:cNvSpPr txBox="1"/>
          <p:nvPr/>
        </p:nvSpPr>
        <p:spPr>
          <a:xfrm>
            <a:off x="8724122" y="6326042"/>
            <a:ext cx="34678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1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provided by </a:t>
            </a:r>
            <a:r>
              <a:rPr lang="en-US" altLang="ko-KR" sz="2100" dirty="0" err="1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w</a:t>
            </a:r>
            <a:r>
              <a:rPr lang="en-US" altLang="ko-KR" sz="2100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</a:t>
            </a:r>
            <a:r>
              <a:rPr lang="en-US" altLang="ko-KR" sz="2100" dirty="0" err="1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</a:t>
            </a:r>
            <a:r>
              <a:rPr lang="en-US" altLang="ko-KR" sz="2100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_minusi</a:t>
            </a:r>
            <a:endParaRPr lang="ko-KR" altLang="en-US" sz="21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E4BF94-5D1B-4AB1-BC5C-757A53C83E68}"/>
              </a:ext>
            </a:extLst>
          </p:cNvPr>
          <p:cNvSpPr txBox="1"/>
          <p:nvPr/>
        </p:nvSpPr>
        <p:spPr>
          <a:xfrm>
            <a:off x="2220686" y="4664162"/>
            <a:ext cx="7763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[1] </a:t>
            </a:r>
            <a:r>
              <a:rPr lang="ko-KR" altLang="en-US" sz="36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 론</a:t>
            </a:r>
          </a:p>
        </p:txBody>
      </p:sp>
    </p:spTree>
    <p:extLst>
      <p:ext uri="{BB962C8B-B14F-4D97-AF65-F5344CB8AC3E}">
        <p14:creationId xmlns:p14="http://schemas.microsoft.com/office/powerpoint/2010/main" val="3288024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E212F8-97D1-43B5-BCF7-3B8F5B93D93C}"/>
              </a:ext>
            </a:extLst>
          </p:cNvPr>
          <p:cNvSpPr txBox="1"/>
          <p:nvPr/>
        </p:nvSpPr>
        <p:spPr>
          <a:xfrm>
            <a:off x="279920" y="174061"/>
            <a:ext cx="24446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>
                <a:solidFill>
                  <a:srgbClr val="FF560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git</a:t>
            </a:r>
            <a:r>
              <a:rPr lang="en-US" altLang="ko-KR" sz="4500" dirty="0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 flow</a:t>
            </a:r>
            <a:endParaRPr lang="ko-KR" altLang="en-US" sz="4500" dirty="0">
              <a:solidFill>
                <a:schemeClr val="bg1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EDF5637-297E-4025-A055-82962EF5C6BF}"/>
              </a:ext>
            </a:extLst>
          </p:cNvPr>
          <p:cNvCxnSpPr/>
          <p:nvPr/>
        </p:nvCxnSpPr>
        <p:spPr>
          <a:xfrm>
            <a:off x="419879" y="958891"/>
            <a:ext cx="2612570" cy="0"/>
          </a:xfrm>
          <a:prstGeom prst="line">
            <a:avLst/>
          </a:prstGeom>
          <a:ln w="38100">
            <a:gradFill flip="none" rotWithShape="1">
              <a:gsLst>
                <a:gs pos="30000">
                  <a:srgbClr val="FF5601"/>
                </a:gs>
                <a:gs pos="3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mage">
            <a:extLst>
              <a:ext uri="{FF2B5EF4-FFF2-40B4-BE49-F238E27FC236}">
                <a16:creationId xmlns:a16="http://schemas.microsoft.com/office/drawing/2014/main" id="{A55025BB-72AF-4DBC-8EAC-94FCE9B64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75" y="1479509"/>
            <a:ext cx="626745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A8C128-6599-4460-AD18-4C0817D3942E}"/>
              </a:ext>
            </a:extLst>
          </p:cNvPr>
          <p:cNvSpPr txBox="1"/>
          <p:nvPr/>
        </p:nvSpPr>
        <p:spPr>
          <a:xfrm>
            <a:off x="603378" y="6211977"/>
            <a:ext cx="973493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release</a:t>
            </a:r>
            <a:r>
              <a:rPr lang="en-US" altLang="ko-KR" sz="21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: develop feature</a:t>
            </a:r>
            <a:r>
              <a:rPr lang="ko-KR" altLang="en-US" sz="21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에 대한 릴리즈를 준비하며</a:t>
            </a:r>
            <a:r>
              <a:rPr lang="en-US" altLang="ko-KR" sz="21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21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여기서 발견된 버그를 수정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53B978-4674-4447-9C84-FC876CE4C401}"/>
              </a:ext>
            </a:extLst>
          </p:cNvPr>
          <p:cNvSpPr/>
          <p:nvPr/>
        </p:nvSpPr>
        <p:spPr>
          <a:xfrm>
            <a:off x="2962274" y="3107115"/>
            <a:ext cx="6267451" cy="6437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011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E212F8-97D1-43B5-BCF7-3B8F5B93D93C}"/>
              </a:ext>
            </a:extLst>
          </p:cNvPr>
          <p:cNvSpPr txBox="1"/>
          <p:nvPr/>
        </p:nvSpPr>
        <p:spPr>
          <a:xfrm>
            <a:off x="279920" y="174061"/>
            <a:ext cx="24446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>
                <a:solidFill>
                  <a:srgbClr val="FF560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git</a:t>
            </a:r>
            <a:r>
              <a:rPr lang="en-US" altLang="ko-KR" sz="4500" dirty="0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 flow</a:t>
            </a:r>
            <a:endParaRPr lang="ko-KR" altLang="en-US" sz="4500" dirty="0">
              <a:solidFill>
                <a:schemeClr val="bg1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EDF5637-297E-4025-A055-82962EF5C6BF}"/>
              </a:ext>
            </a:extLst>
          </p:cNvPr>
          <p:cNvCxnSpPr/>
          <p:nvPr/>
        </p:nvCxnSpPr>
        <p:spPr>
          <a:xfrm>
            <a:off x="419879" y="958891"/>
            <a:ext cx="2612570" cy="0"/>
          </a:xfrm>
          <a:prstGeom prst="line">
            <a:avLst/>
          </a:prstGeom>
          <a:ln w="38100">
            <a:gradFill flip="none" rotWithShape="1">
              <a:gsLst>
                <a:gs pos="30000">
                  <a:srgbClr val="FF5601"/>
                </a:gs>
                <a:gs pos="3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mage">
            <a:extLst>
              <a:ext uri="{FF2B5EF4-FFF2-40B4-BE49-F238E27FC236}">
                <a16:creationId xmlns:a16="http://schemas.microsoft.com/office/drawing/2014/main" id="{A55025BB-72AF-4DBC-8EAC-94FCE9B64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75" y="1479509"/>
            <a:ext cx="626745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A8C128-6599-4460-AD18-4C0817D3942E}"/>
              </a:ext>
            </a:extLst>
          </p:cNvPr>
          <p:cNvSpPr txBox="1"/>
          <p:nvPr/>
        </p:nvSpPr>
        <p:spPr>
          <a:xfrm>
            <a:off x="603378" y="6211977"/>
            <a:ext cx="107613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hotfix</a:t>
            </a:r>
            <a:r>
              <a:rPr lang="en-US" altLang="ko-KR" sz="21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: </a:t>
            </a:r>
            <a:r>
              <a:rPr lang="ko-KR" altLang="en-US" sz="21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릴리즈 제품에 대한 버그 수정</a:t>
            </a:r>
            <a:r>
              <a:rPr lang="en-US" altLang="ko-KR" sz="21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 master</a:t>
            </a:r>
            <a:r>
              <a:rPr lang="ko-KR" altLang="en-US" sz="21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에서 파생</a:t>
            </a:r>
            <a:r>
              <a:rPr lang="en-US" altLang="ko-KR" sz="21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master/develop </a:t>
            </a:r>
            <a:r>
              <a:rPr lang="ko-KR" altLang="en-US" sz="21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모두 병합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1E5972A-28F9-4226-A71E-39383A73AE64}"/>
              </a:ext>
            </a:extLst>
          </p:cNvPr>
          <p:cNvSpPr/>
          <p:nvPr/>
        </p:nvSpPr>
        <p:spPr>
          <a:xfrm>
            <a:off x="2962274" y="2500625"/>
            <a:ext cx="6267451" cy="6437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063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E212F8-97D1-43B5-BCF7-3B8F5B93D93C}"/>
              </a:ext>
            </a:extLst>
          </p:cNvPr>
          <p:cNvSpPr txBox="1"/>
          <p:nvPr/>
        </p:nvSpPr>
        <p:spPr>
          <a:xfrm>
            <a:off x="279920" y="174061"/>
            <a:ext cx="24446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>
                <a:solidFill>
                  <a:srgbClr val="FF560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git</a:t>
            </a:r>
            <a:r>
              <a:rPr lang="en-US" altLang="ko-KR" sz="4500" dirty="0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 flow</a:t>
            </a:r>
            <a:endParaRPr lang="ko-KR" altLang="en-US" sz="4500" dirty="0">
              <a:solidFill>
                <a:schemeClr val="bg1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EDF5637-297E-4025-A055-82962EF5C6BF}"/>
              </a:ext>
            </a:extLst>
          </p:cNvPr>
          <p:cNvCxnSpPr/>
          <p:nvPr/>
        </p:nvCxnSpPr>
        <p:spPr>
          <a:xfrm>
            <a:off x="419879" y="958891"/>
            <a:ext cx="2612570" cy="0"/>
          </a:xfrm>
          <a:prstGeom prst="line">
            <a:avLst/>
          </a:prstGeom>
          <a:ln w="38100">
            <a:gradFill flip="none" rotWithShape="1">
              <a:gsLst>
                <a:gs pos="30000">
                  <a:srgbClr val="FF5601"/>
                </a:gs>
                <a:gs pos="3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647D3523-0289-4CDF-A2E3-F330C0271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75" y="1479509"/>
            <a:ext cx="626745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001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E212F8-97D1-43B5-BCF7-3B8F5B93D93C}"/>
              </a:ext>
            </a:extLst>
          </p:cNvPr>
          <p:cNvSpPr txBox="1"/>
          <p:nvPr/>
        </p:nvSpPr>
        <p:spPr>
          <a:xfrm>
            <a:off x="279920" y="174061"/>
            <a:ext cx="342801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 err="1">
                <a:solidFill>
                  <a:srgbClr val="FF560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g</a:t>
            </a:r>
            <a:r>
              <a:rPr lang="en-US" altLang="ko-KR" sz="4500" dirty="0" err="1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it</a:t>
            </a:r>
            <a:r>
              <a:rPr lang="en-US" altLang="ko-KR" sz="4500" dirty="0" err="1">
                <a:solidFill>
                  <a:srgbClr val="FF560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h</a:t>
            </a:r>
            <a:r>
              <a:rPr lang="en-US" altLang="ko-KR" sz="4500" dirty="0" err="1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ub</a:t>
            </a:r>
            <a:r>
              <a:rPr lang="en-US" altLang="ko-KR" sz="4500" dirty="0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 flow</a:t>
            </a:r>
            <a:endParaRPr lang="ko-KR" altLang="en-US" sz="4500" dirty="0">
              <a:solidFill>
                <a:schemeClr val="bg1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EDF5637-297E-4025-A055-82962EF5C6BF}"/>
              </a:ext>
            </a:extLst>
          </p:cNvPr>
          <p:cNvCxnSpPr>
            <a:cxnSpLocks/>
          </p:cNvCxnSpPr>
          <p:nvPr/>
        </p:nvCxnSpPr>
        <p:spPr>
          <a:xfrm>
            <a:off x="419879" y="958891"/>
            <a:ext cx="3346778" cy="0"/>
          </a:xfrm>
          <a:prstGeom prst="line">
            <a:avLst/>
          </a:prstGeom>
          <a:ln w="38100">
            <a:gradFill flip="none" rotWithShape="1">
              <a:gsLst>
                <a:gs pos="40000">
                  <a:srgbClr val="FF5601"/>
                </a:gs>
                <a:gs pos="4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cdn-ak.f.st-hatena.com/images/fotolife/s/shoma2da/20151104/20151104223339.png">
            <a:extLst>
              <a:ext uri="{FF2B5EF4-FFF2-40B4-BE49-F238E27FC236}">
                <a16:creationId xmlns:a16="http://schemas.microsoft.com/office/drawing/2014/main" id="{6D4A35F4-B1E5-41F4-9E03-347397947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273" y="1296954"/>
            <a:ext cx="5685454" cy="426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040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E212F8-97D1-43B5-BCF7-3B8F5B93D93C}"/>
              </a:ext>
            </a:extLst>
          </p:cNvPr>
          <p:cNvSpPr txBox="1"/>
          <p:nvPr/>
        </p:nvSpPr>
        <p:spPr>
          <a:xfrm>
            <a:off x="279920" y="174061"/>
            <a:ext cx="342801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 err="1">
                <a:solidFill>
                  <a:srgbClr val="FF560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g</a:t>
            </a:r>
            <a:r>
              <a:rPr lang="en-US" altLang="ko-KR" sz="4500" dirty="0" err="1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it</a:t>
            </a:r>
            <a:r>
              <a:rPr lang="en-US" altLang="ko-KR" sz="4500" dirty="0" err="1">
                <a:solidFill>
                  <a:srgbClr val="FF560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h</a:t>
            </a:r>
            <a:r>
              <a:rPr lang="en-US" altLang="ko-KR" sz="4500" dirty="0" err="1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ub</a:t>
            </a:r>
            <a:r>
              <a:rPr lang="en-US" altLang="ko-KR" sz="4500" dirty="0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 flow</a:t>
            </a:r>
            <a:endParaRPr lang="ko-KR" altLang="en-US" sz="4500" dirty="0">
              <a:solidFill>
                <a:schemeClr val="bg1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EDF5637-297E-4025-A055-82962EF5C6BF}"/>
              </a:ext>
            </a:extLst>
          </p:cNvPr>
          <p:cNvCxnSpPr>
            <a:cxnSpLocks/>
          </p:cNvCxnSpPr>
          <p:nvPr/>
        </p:nvCxnSpPr>
        <p:spPr>
          <a:xfrm>
            <a:off x="419879" y="958891"/>
            <a:ext cx="3346778" cy="0"/>
          </a:xfrm>
          <a:prstGeom prst="line">
            <a:avLst/>
          </a:prstGeom>
          <a:ln w="38100">
            <a:gradFill flip="none" rotWithShape="1">
              <a:gsLst>
                <a:gs pos="40000">
                  <a:srgbClr val="FF5601"/>
                </a:gs>
                <a:gs pos="4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02FEC6E-B1C8-4AE0-ADE8-E99D1A25D07F}"/>
              </a:ext>
            </a:extLst>
          </p:cNvPr>
          <p:cNvSpPr txBox="1"/>
          <p:nvPr/>
        </p:nvSpPr>
        <p:spPr>
          <a:xfrm>
            <a:off x="1265851" y="2176180"/>
            <a:ext cx="94176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· git flow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가 가지는 </a:t>
            </a:r>
            <a:r>
              <a:rPr lang="ko-KR" altLang="en-US" sz="27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복잡한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정책에 반하여 나온 </a:t>
            </a:r>
            <a:r>
              <a:rPr lang="ko-KR" altLang="en-US" sz="2700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브랜칭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전략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EA95E8-3094-4B3D-BCA5-6EEB7A395F1D}"/>
              </a:ext>
            </a:extLst>
          </p:cNvPr>
          <p:cNvSpPr txBox="1"/>
          <p:nvPr/>
        </p:nvSpPr>
        <p:spPr>
          <a:xfrm>
            <a:off x="1265851" y="2963062"/>
            <a:ext cx="94176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· Scott </a:t>
            </a:r>
            <a:r>
              <a:rPr lang="en-US" altLang="ko-KR" sz="2700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chacon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 </a:t>
            </a:r>
            <a:r>
              <a:rPr lang="en-US" altLang="ko-KR" sz="27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GitHu</a:t>
            </a:r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에서 </a:t>
            </a:r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GitHub Flow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를 사용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F0B6F8-C259-4E2E-8953-81CF824A780D}"/>
              </a:ext>
            </a:extLst>
          </p:cNvPr>
          <p:cNvSpPr txBox="1"/>
          <p:nvPr/>
        </p:nvSpPr>
        <p:spPr>
          <a:xfrm>
            <a:off x="1265850" y="3749944"/>
            <a:ext cx="109261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· master </a:t>
            </a:r>
            <a:r>
              <a:rPr lang="ko-KR" altLang="en-US" sz="2700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브랜치에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대한 </a:t>
            </a:r>
            <a:r>
              <a:rPr lang="en-US" altLang="ko-KR" sz="27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role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만 정확하면 나머지 </a:t>
            </a:r>
            <a:r>
              <a:rPr lang="ko-KR" altLang="en-US" sz="2700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브랜치는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관여 </a:t>
            </a:r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x</a:t>
            </a:r>
            <a:endParaRPr lang="ko-KR" altLang="en-US" sz="27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8C3B3A-CF89-4F2F-ADD1-CE8BDB8E941E}"/>
              </a:ext>
            </a:extLst>
          </p:cNvPr>
          <p:cNvSpPr txBox="1"/>
          <p:nvPr/>
        </p:nvSpPr>
        <p:spPr>
          <a:xfrm>
            <a:off x="1265850" y="4536826"/>
            <a:ext cx="94176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· </a:t>
            </a:r>
            <a:r>
              <a:rPr lang="en-US" altLang="ko-KR" sz="27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release</a:t>
            </a:r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2700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브랜치가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명확하지 않은 시스템에 적합</a:t>
            </a:r>
          </a:p>
        </p:txBody>
      </p:sp>
    </p:spTree>
    <p:extLst>
      <p:ext uri="{BB962C8B-B14F-4D97-AF65-F5344CB8AC3E}">
        <p14:creationId xmlns:p14="http://schemas.microsoft.com/office/powerpoint/2010/main" val="205355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E212F8-97D1-43B5-BCF7-3B8F5B93D93C}"/>
              </a:ext>
            </a:extLst>
          </p:cNvPr>
          <p:cNvSpPr txBox="1"/>
          <p:nvPr/>
        </p:nvSpPr>
        <p:spPr>
          <a:xfrm>
            <a:off x="279920" y="174061"/>
            <a:ext cx="342801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 err="1">
                <a:solidFill>
                  <a:srgbClr val="FF560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g</a:t>
            </a:r>
            <a:r>
              <a:rPr lang="en-US" altLang="ko-KR" sz="4500" dirty="0" err="1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it</a:t>
            </a:r>
            <a:r>
              <a:rPr lang="en-US" altLang="ko-KR" sz="4500" dirty="0" err="1">
                <a:solidFill>
                  <a:srgbClr val="FF560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h</a:t>
            </a:r>
            <a:r>
              <a:rPr lang="en-US" altLang="ko-KR" sz="4500" dirty="0" err="1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ub</a:t>
            </a:r>
            <a:r>
              <a:rPr lang="en-US" altLang="ko-KR" sz="4500" dirty="0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 flow</a:t>
            </a:r>
            <a:endParaRPr lang="ko-KR" altLang="en-US" sz="4500" dirty="0">
              <a:solidFill>
                <a:schemeClr val="bg1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EDF5637-297E-4025-A055-82962EF5C6BF}"/>
              </a:ext>
            </a:extLst>
          </p:cNvPr>
          <p:cNvCxnSpPr>
            <a:cxnSpLocks/>
          </p:cNvCxnSpPr>
          <p:nvPr/>
        </p:nvCxnSpPr>
        <p:spPr>
          <a:xfrm>
            <a:off x="419879" y="958891"/>
            <a:ext cx="3346778" cy="0"/>
          </a:xfrm>
          <a:prstGeom prst="line">
            <a:avLst/>
          </a:prstGeom>
          <a:ln w="38100">
            <a:gradFill flip="none" rotWithShape="1">
              <a:gsLst>
                <a:gs pos="40000">
                  <a:srgbClr val="FF5601"/>
                </a:gs>
                <a:gs pos="4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02FEC6E-B1C8-4AE0-ADE8-E99D1A25D07F}"/>
              </a:ext>
            </a:extLst>
          </p:cNvPr>
          <p:cNvSpPr txBox="1"/>
          <p:nvPr/>
        </p:nvSpPr>
        <p:spPr>
          <a:xfrm>
            <a:off x="1265851" y="2176180"/>
            <a:ext cx="94176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· master </a:t>
            </a:r>
            <a:r>
              <a:rPr lang="ko-KR" altLang="en-US" sz="2700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브랜치는</a:t>
            </a:r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언제든 </a:t>
            </a:r>
            <a:r>
              <a:rPr lang="ko-KR" altLang="en-US" sz="27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배포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가 가능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EA95E8-3094-4B3D-BCA5-6EEB7A395F1D}"/>
              </a:ext>
            </a:extLst>
          </p:cNvPr>
          <p:cNvSpPr txBox="1"/>
          <p:nvPr/>
        </p:nvSpPr>
        <p:spPr>
          <a:xfrm>
            <a:off x="1265851" y="2963062"/>
            <a:ext cx="97442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· master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에서 파생된 </a:t>
            </a:r>
            <a:r>
              <a:rPr lang="ko-KR" altLang="en-US" sz="2700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브랜치가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27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무슨 역할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을 하는지 명확히 작성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F0B6F8-C259-4E2E-8953-81CF824A780D}"/>
              </a:ext>
            </a:extLst>
          </p:cNvPr>
          <p:cNvSpPr txBox="1"/>
          <p:nvPr/>
        </p:nvSpPr>
        <p:spPr>
          <a:xfrm>
            <a:off x="1265851" y="3749944"/>
            <a:ext cx="109261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· remote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branch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로 </a:t>
            </a:r>
            <a:r>
              <a:rPr lang="ko-KR" altLang="en-US" sz="27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수시로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push</a:t>
            </a:r>
            <a:endParaRPr lang="ko-KR" altLang="en-US" sz="27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36AFCD-F0AD-45C8-BE04-65F17DC0CC05}"/>
              </a:ext>
            </a:extLst>
          </p:cNvPr>
          <p:cNvSpPr txBox="1"/>
          <p:nvPr/>
        </p:nvSpPr>
        <p:spPr>
          <a:xfrm>
            <a:off x="1265851" y="1389298"/>
            <a:ext cx="94176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b="1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H</a:t>
            </a:r>
            <a:r>
              <a:rPr lang="en-US" altLang="ko-KR" sz="2700" b="1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ow to </a:t>
            </a:r>
            <a:r>
              <a:rPr lang="en-US" altLang="ko-KR" sz="2700" b="1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u</a:t>
            </a:r>
            <a:r>
              <a:rPr lang="en-US" altLang="ko-KR" sz="2700" b="1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se</a:t>
            </a:r>
            <a:endParaRPr lang="ko-KR" altLang="en-US" sz="2700" b="1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EE0B06-B6AB-4143-B13D-36268A32AC56}"/>
              </a:ext>
            </a:extLst>
          </p:cNvPr>
          <p:cNvSpPr txBox="1"/>
          <p:nvPr/>
        </p:nvSpPr>
        <p:spPr>
          <a:xfrm>
            <a:off x="1265850" y="4536826"/>
            <a:ext cx="109261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· 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피드백 및 </a:t>
            </a:r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master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로의 병합 </a:t>
            </a:r>
            <a:r>
              <a:rPr lang="ko-KR" altLang="en-US" sz="2700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준비시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2700" dirty="0" err="1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pr</a:t>
            </a:r>
            <a:r>
              <a:rPr lang="en-US" altLang="ko-KR" sz="27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(pull request) 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1510843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E212F8-97D1-43B5-BCF7-3B8F5B93D93C}"/>
              </a:ext>
            </a:extLst>
          </p:cNvPr>
          <p:cNvSpPr txBox="1"/>
          <p:nvPr/>
        </p:nvSpPr>
        <p:spPr>
          <a:xfrm>
            <a:off x="279920" y="174061"/>
            <a:ext cx="342801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>
                <a:solidFill>
                  <a:srgbClr val="FF560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G</a:t>
            </a:r>
            <a:r>
              <a:rPr lang="en-US" altLang="ko-KR" sz="4500" dirty="0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it</a:t>
            </a:r>
            <a:r>
              <a:rPr lang="en-US" altLang="ko-KR" sz="4500" dirty="0">
                <a:solidFill>
                  <a:srgbClr val="FF560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l</a:t>
            </a:r>
            <a:r>
              <a:rPr lang="en-US" altLang="ko-KR" sz="4500" dirty="0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ab flow</a:t>
            </a:r>
            <a:endParaRPr lang="ko-KR" altLang="en-US" sz="4500" dirty="0">
              <a:solidFill>
                <a:schemeClr val="bg1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EDF5637-297E-4025-A055-82962EF5C6BF}"/>
              </a:ext>
            </a:extLst>
          </p:cNvPr>
          <p:cNvCxnSpPr>
            <a:cxnSpLocks/>
          </p:cNvCxnSpPr>
          <p:nvPr/>
        </p:nvCxnSpPr>
        <p:spPr>
          <a:xfrm>
            <a:off x="419879" y="958891"/>
            <a:ext cx="3346778" cy="0"/>
          </a:xfrm>
          <a:prstGeom prst="line">
            <a:avLst/>
          </a:prstGeom>
          <a:ln w="38100">
            <a:gradFill flip="none" rotWithShape="1">
              <a:gsLst>
                <a:gs pos="40000">
                  <a:srgbClr val="FF5601"/>
                </a:gs>
                <a:gs pos="4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GitLab Flow Model - environment branch">
            <a:extLst>
              <a:ext uri="{FF2B5EF4-FFF2-40B4-BE49-F238E27FC236}">
                <a16:creationId xmlns:a16="http://schemas.microsoft.com/office/drawing/2014/main" id="{56C99F97-2E37-41A7-8F87-5D54304CF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045" y="1156796"/>
            <a:ext cx="4117910" cy="454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5DF05A-AEE5-4416-B366-B5EED8B54FDF}"/>
              </a:ext>
            </a:extLst>
          </p:cNvPr>
          <p:cNvSpPr txBox="1"/>
          <p:nvPr/>
        </p:nvSpPr>
        <p:spPr>
          <a:xfrm>
            <a:off x="632925" y="5938594"/>
            <a:ext cx="1092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</a:t>
            </a:r>
            <a:r>
              <a:rPr lang="en-US" altLang="ko-KR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ee </a:t>
            </a:r>
            <a:r>
              <a:rPr lang="en-US" altLang="ko-KR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</a:t>
            </a:r>
            <a:r>
              <a:rPr lang="en-US" altLang="ko-KR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lso : https://ujuc.github.io/2015/12/16/git-flow-github-flow-gitlab-flow/</a:t>
            </a:r>
            <a:endParaRPr lang="ko-KR" altLang="en-US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0928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E212F8-97D1-43B5-BCF7-3B8F5B93D93C}"/>
              </a:ext>
            </a:extLst>
          </p:cNvPr>
          <p:cNvSpPr txBox="1"/>
          <p:nvPr/>
        </p:nvSpPr>
        <p:spPr>
          <a:xfrm>
            <a:off x="279920" y="174061"/>
            <a:ext cx="342801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 err="1">
                <a:solidFill>
                  <a:srgbClr val="FF560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g</a:t>
            </a:r>
            <a:r>
              <a:rPr lang="en-US" altLang="ko-KR" sz="4500" dirty="0" err="1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it</a:t>
            </a:r>
            <a:r>
              <a:rPr lang="en-US" altLang="ko-KR" sz="4500" dirty="0" err="1">
                <a:solidFill>
                  <a:srgbClr val="FF560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h</a:t>
            </a:r>
            <a:r>
              <a:rPr lang="en-US" altLang="ko-KR" sz="4500" dirty="0" err="1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ub</a:t>
            </a:r>
            <a:r>
              <a:rPr lang="en-US" altLang="ko-KR" sz="4500" dirty="0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 flow</a:t>
            </a:r>
            <a:endParaRPr lang="ko-KR" altLang="en-US" sz="4500" dirty="0">
              <a:solidFill>
                <a:schemeClr val="bg1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EDF5637-297E-4025-A055-82962EF5C6BF}"/>
              </a:ext>
            </a:extLst>
          </p:cNvPr>
          <p:cNvCxnSpPr>
            <a:cxnSpLocks/>
          </p:cNvCxnSpPr>
          <p:nvPr/>
        </p:nvCxnSpPr>
        <p:spPr>
          <a:xfrm>
            <a:off x="419879" y="958891"/>
            <a:ext cx="3346778" cy="0"/>
          </a:xfrm>
          <a:prstGeom prst="line">
            <a:avLst/>
          </a:prstGeom>
          <a:ln w="38100">
            <a:gradFill flip="none" rotWithShape="1">
              <a:gsLst>
                <a:gs pos="40000">
                  <a:srgbClr val="FF5601"/>
                </a:gs>
                <a:gs pos="4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cdn-ak.f.st-hatena.com/images/fotolife/s/shoma2da/20151104/20151104223339.png">
            <a:extLst>
              <a:ext uri="{FF2B5EF4-FFF2-40B4-BE49-F238E27FC236}">
                <a16:creationId xmlns:a16="http://schemas.microsoft.com/office/drawing/2014/main" id="{6D4A35F4-B1E5-41F4-9E03-347397947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273" y="1296954"/>
            <a:ext cx="5685454" cy="426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559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E212F8-97D1-43B5-BCF7-3B8F5B93D93C}"/>
              </a:ext>
            </a:extLst>
          </p:cNvPr>
          <p:cNvSpPr txBox="1"/>
          <p:nvPr/>
        </p:nvSpPr>
        <p:spPr>
          <a:xfrm>
            <a:off x="279919" y="174061"/>
            <a:ext cx="39468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>
                <a:solidFill>
                  <a:srgbClr val="FF560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git </a:t>
            </a:r>
            <a:r>
              <a:rPr lang="en-US" altLang="ko-KR" sz="4500" dirty="0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branching</a:t>
            </a:r>
            <a:endParaRPr lang="ko-KR" altLang="en-US" sz="4500" dirty="0">
              <a:solidFill>
                <a:schemeClr val="bg1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EDF5637-297E-4025-A055-82962EF5C6BF}"/>
              </a:ext>
            </a:extLst>
          </p:cNvPr>
          <p:cNvCxnSpPr>
            <a:cxnSpLocks/>
          </p:cNvCxnSpPr>
          <p:nvPr/>
        </p:nvCxnSpPr>
        <p:spPr>
          <a:xfrm>
            <a:off x="419879" y="958891"/>
            <a:ext cx="3676260" cy="0"/>
          </a:xfrm>
          <a:prstGeom prst="line">
            <a:avLst/>
          </a:prstGeom>
          <a:ln w="38100">
            <a:gradFill flip="none" rotWithShape="1">
              <a:gsLst>
                <a:gs pos="25000">
                  <a:srgbClr val="FF5601"/>
                </a:gs>
                <a:gs pos="25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DD80D4E-99C7-490B-B225-1CE3096043B1}"/>
              </a:ext>
            </a:extLst>
          </p:cNvPr>
          <p:cNvSpPr txBox="1"/>
          <p:nvPr/>
        </p:nvSpPr>
        <p:spPr>
          <a:xfrm>
            <a:off x="1265851" y="2176180"/>
            <a:ext cx="94176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· git flow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는 </a:t>
            </a:r>
            <a:r>
              <a:rPr lang="en-US" altLang="ko-KR" sz="27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git</a:t>
            </a:r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branching 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기법 중 하나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A209D8-DCBE-4265-9A76-BCAA86EDDD0C}"/>
              </a:ext>
            </a:extLst>
          </p:cNvPr>
          <p:cNvSpPr txBox="1"/>
          <p:nvPr/>
        </p:nvSpPr>
        <p:spPr>
          <a:xfrm>
            <a:off x="1265851" y="2963062"/>
            <a:ext cx="94176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· git flow </a:t>
            </a:r>
            <a:r>
              <a:rPr lang="en-US" altLang="ko-KR" sz="27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|</a:t>
            </a:r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2700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github</a:t>
            </a:r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flow </a:t>
            </a:r>
            <a:r>
              <a:rPr lang="en-US" altLang="ko-KR" sz="27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|</a:t>
            </a:r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2700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gitlab</a:t>
            </a:r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flow 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등 다양한 </a:t>
            </a:r>
            <a:r>
              <a:rPr lang="ko-KR" altLang="en-US" sz="27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전략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 존재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11CF88-FEEA-4CD1-A122-FFEB6151FE8D}"/>
              </a:ext>
            </a:extLst>
          </p:cNvPr>
          <p:cNvSpPr txBox="1"/>
          <p:nvPr/>
        </p:nvSpPr>
        <p:spPr>
          <a:xfrm>
            <a:off x="1265850" y="3749944"/>
            <a:ext cx="94176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· 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프로젝트 상황 및 구성원 환경에 맞는 </a:t>
            </a:r>
            <a:r>
              <a:rPr lang="ko-KR" altLang="en-US" sz="27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적절한</a:t>
            </a:r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flow 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전략 구성</a:t>
            </a:r>
          </a:p>
        </p:txBody>
      </p:sp>
    </p:spTree>
    <p:extLst>
      <p:ext uri="{BB962C8B-B14F-4D97-AF65-F5344CB8AC3E}">
        <p14:creationId xmlns:p14="http://schemas.microsoft.com/office/powerpoint/2010/main" val="1887158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E212F8-97D1-43B5-BCF7-3B8F5B93D93C}"/>
              </a:ext>
            </a:extLst>
          </p:cNvPr>
          <p:cNvSpPr txBox="1"/>
          <p:nvPr/>
        </p:nvSpPr>
        <p:spPr>
          <a:xfrm>
            <a:off x="279919" y="174061"/>
            <a:ext cx="39468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>
                <a:solidFill>
                  <a:srgbClr val="FF560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l</a:t>
            </a:r>
            <a:r>
              <a:rPr lang="en-US" altLang="ko-KR" sz="4500" dirty="0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imitation</a:t>
            </a:r>
            <a:endParaRPr lang="ko-KR" altLang="en-US" sz="4500" dirty="0">
              <a:solidFill>
                <a:schemeClr val="bg1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EDF5637-297E-4025-A055-82962EF5C6BF}"/>
              </a:ext>
            </a:extLst>
          </p:cNvPr>
          <p:cNvCxnSpPr>
            <a:cxnSpLocks/>
          </p:cNvCxnSpPr>
          <p:nvPr/>
        </p:nvCxnSpPr>
        <p:spPr>
          <a:xfrm>
            <a:off x="419879" y="958891"/>
            <a:ext cx="3676260" cy="0"/>
          </a:xfrm>
          <a:prstGeom prst="line">
            <a:avLst/>
          </a:prstGeom>
          <a:ln w="38100">
            <a:gradFill flip="none" rotWithShape="1">
              <a:gsLst>
                <a:gs pos="25000">
                  <a:srgbClr val="FF5601"/>
                </a:gs>
                <a:gs pos="25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123C7F0-A2F7-405C-AAEE-73D74EDCB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40" y="1198862"/>
            <a:ext cx="8652588" cy="50947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D05158-3576-44F2-98CA-F74E8D952EF4}"/>
              </a:ext>
            </a:extLst>
          </p:cNvPr>
          <p:cNvSpPr txBox="1"/>
          <p:nvPr/>
        </p:nvSpPr>
        <p:spPr>
          <a:xfrm>
            <a:off x="5019869" y="535298"/>
            <a:ext cx="94176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· git</a:t>
            </a:r>
            <a:r>
              <a:rPr lang="ko-KR" altLang="en-US" sz="21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에 익숙하지 않은 팀원들과 협업하는 것은 힘들다</a:t>
            </a:r>
          </a:p>
        </p:txBody>
      </p:sp>
    </p:spTree>
    <p:extLst>
      <p:ext uri="{BB962C8B-B14F-4D97-AF65-F5344CB8AC3E}">
        <p14:creationId xmlns:p14="http://schemas.microsoft.com/office/powerpoint/2010/main" val="425358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E212F8-97D1-43B5-BCF7-3B8F5B93D93C}"/>
              </a:ext>
            </a:extLst>
          </p:cNvPr>
          <p:cNvSpPr txBox="1"/>
          <p:nvPr/>
        </p:nvSpPr>
        <p:spPr>
          <a:xfrm>
            <a:off x="2220686" y="1219088"/>
            <a:ext cx="776307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목</a:t>
            </a:r>
            <a:r>
              <a:rPr lang="ko-KR" altLang="en-US" sz="45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 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6C6396-2E9F-42D3-9E63-7C3E832BBE99}"/>
              </a:ext>
            </a:extLst>
          </p:cNvPr>
          <p:cNvSpPr txBox="1"/>
          <p:nvPr/>
        </p:nvSpPr>
        <p:spPr>
          <a:xfrm>
            <a:off x="2208244" y="2782669"/>
            <a:ext cx="7763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 </a:t>
            </a:r>
            <a:r>
              <a:rPr lang="en-US" altLang="ko-KR" sz="36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git flow</a:t>
            </a:r>
            <a:endParaRPr lang="ko-KR" altLang="en-US" sz="36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AB2F3A-072B-4026-8603-B355598AE6BB}"/>
              </a:ext>
            </a:extLst>
          </p:cNvPr>
          <p:cNvSpPr txBox="1"/>
          <p:nvPr/>
        </p:nvSpPr>
        <p:spPr>
          <a:xfrm>
            <a:off x="2220686" y="4207752"/>
            <a:ext cx="7763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 </a:t>
            </a:r>
            <a:r>
              <a:rPr lang="en-US" altLang="ko-KR" sz="36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Pull request</a:t>
            </a:r>
            <a:endParaRPr lang="ko-KR" altLang="en-US" sz="36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1155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EDF5637-297E-4025-A055-82962EF5C6BF}"/>
              </a:ext>
            </a:extLst>
          </p:cNvPr>
          <p:cNvCxnSpPr>
            <a:cxnSpLocks/>
          </p:cNvCxnSpPr>
          <p:nvPr/>
        </p:nvCxnSpPr>
        <p:spPr>
          <a:xfrm>
            <a:off x="419879" y="958891"/>
            <a:ext cx="3676260" cy="0"/>
          </a:xfrm>
          <a:prstGeom prst="line">
            <a:avLst/>
          </a:prstGeom>
          <a:ln w="38100">
            <a:gradFill flip="none" rotWithShape="1">
              <a:gsLst>
                <a:gs pos="25000">
                  <a:srgbClr val="FF5601"/>
                </a:gs>
                <a:gs pos="25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4560D2D8-6ACE-4E0B-B9CE-DA202646C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40" y="1198860"/>
            <a:ext cx="8652588" cy="49160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F84F70-FE66-499E-BAB9-11F1B5CBB7C4}"/>
              </a:ext>
            </a:extLst>
          </p:cNvPr>
          <p:cNvSpPr txBox="1"/>
          <p:nvPr/>
        </p:nvSpPr>
        <p:spPr>
          <a:xfrm>
            <a:off x="279919" y="174061"/>
            <a:ext cx="39468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>
                <a:solidFill>
                  <a:srgbClr val="FF560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l</a:t>
            </a:r>
            <a:r>
              <a:rPr lang="en-US" altLang="ko-KR" sz="4500" dirty="0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imitation</a:t>
            </a:r>
            <a:endParaRPr lang="ko-KR" altLang="en-US" sz="4500" dirty="0">
              <a:solidFill>
                <a:schemeClr val="bg1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75243F-50A7-4292-97CC-A56FEF0CB72F}"/>
              </a:ext>
            </a:extLst>
          </p:cNvPr>
          <p:cNvSpPr txBox="1"/>
          <p:nvPr/>
        </p:nvSpPr>
        <p:spPr>
          <a:xfrm>
            <a:off x="5019869" y="535298"/>
            <a:ext cx="94176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· git, </a:t>
            </a:r>
            <a:r>
              <a:rPr lang="ko-KR" altLang="en-US" sz="21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그리고 </a:t>
            </a:r>
            <a:r>
              <a:rPr lang="en-US" altLang="ko-KR" sz="21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git </a:t>
            </a:r>
            <a:r>
              <a:rPr lang="ko-KR" altLang="en-US" sz="21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호스팅 사이트에 대한 이해는 필수</a:t>
            </a:r>
          </a:p>
        </p:txBody>
      </p:sp>
    </p:spTree>
    <p:extLst>
      <p:ext uri="{BB962C8B-B14F-4D97-AF65-F5344CB8AC3E}">
        <p14:creationId xmlns:p14="http://schemas.microsoft.com/office/powerpoint/2010/main" val="1023858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E212F8-97D1-43B5-BCF7-3B8F5B93D93C}"/>
              </a:ext>
            </a:extLst>
          </p:cNvPr>
          <p:cNvSpPr txBox="1"/>
          <p:nvPr/>
        </p:nvSpPr>
        <p:spPr>
          <a:xfrm>
            <a:off x="279919" y="174061"/>
            <a:ext cx="39468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>
                <a:solidFill>
                  <a:srgbClr val="FF560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git </a:t>
            </a:r>
            <a:r>
              <a:rPr lang="en-US" altLang="ko-KR" sz="4500" dirty="0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reference</a:t>
            </a:r>
            <a:endParaRPr lang="ko-KR" altLang="en-US" sz="4500" dirty="0">
              <a:solidFill>
                <a:schemeClr val="bg1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EDF5637-297E-4025-A055-82962EF5C6BF}"/>
              </a:ext>
            </a:extLst>
          </p:cNvPr>
          <p:cNvCxnSpPr>
            <a:cxnSpLocks/>
          </p:cNvCxnSpPr>
          <p:nvPr/>
        </p:nvCxnSpPr>
        <p:spPr>
          <a:xfrm>
            <a:off x="419879" y="958891"/>
            <a:ext cx="3676260" cy="0"/>
          </a:xfrm>
          <a:prstGeom prst="line">
            <a:avLst/>
          </a:prstGeom>
          <a:ln w="38100">
            <a:gradFill flip="none" rotWithShape="1">
              <a:gsLst>
                <a:gs pos="25000">
                  <a:srgbClr val="FF5601"/>
                </a:gs>
                <a:gs pos="25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DD80D4E-99C7-490B-B225-1CE3096043B1}"/>
              </a:ext>
            </a:extLst>
          </p:cNvPr>
          <p:cNvSpPr txBox="1"/>
          <p:nvPr/>
        </p:nvSpPr>
        <p:spPr>
          <a:xfrm>
            <a:off x="678022" y="2176180"/>
            <a:ext cx="94176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· git branching : https://ujuc.github.io/2015/12/16/git-flow-github-flow-gitlab-flow/</a:t>
            </a:r>
            <a:endParaRPr lang="ko-KR" altLang="en-US" sz="15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A209D8-DCBE-4265-9A76-BCAA86EDDD0C}"/>
              </a:ext>
            </a:extLst>
          </p:cNvPr>
          <p:cNvSpPr txBox="1"/>
          <p:nvPr/>
        </p:nvSpPr>
        <p:spPr>
          <a:xfrm>
            <a:off x="678021" y="2627160"/>
            <a:ext cx="94176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· git flow : https://boxfoxs.tistory.com/347</a:t>
            </a:r>
            <a:endParaRPr lang="ko-KR" altLang="en-US" sz="15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FD0B4B-A201-4EC3-AFED-3E35D1BB6F9F}"/>
              </a:ext>
            </a:extLst>
          </p:cNvPr>
          <p:cNvSpPr txBox="1"/>
          <p:nvPr/>
        </p:nvSpPr>
        <p:spPr>
          <a:xfrm>
            <a:off x="678020" y="3078140"/>
            <a:ext cx="10490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· git flow : http://woowabros.github.io/experience/2017/10/30/baemin-mobile-git-branch-strategy.html</a:t>
            </a:r>
            <a:endParaRPr lang="ko-KR" altLang="en-US" sz="15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E3690D-2136-4C3F-8E25-96309CA605CA}"/>
              </a:ext>
            </a:extLst>
          </p:cNvPr>
          <p:cNvSpPr txBox="1"/>
          <p:nvPr/>
        </p:nvSpPr>
        <p:spPr>
          <a:xfrm>
            <a:off x="678020" y="3529120"/>
            <a:ext cx="10490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· git flow &amp; </a:t>
            </a:r>
            <a:r>
              <a:rPr lang="en-US" altLang="ko-KR" sz="1500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pr</a:t>
            </a:r>
            <a:r>
              <a:rPr lang="en-US" altLang="ko-KR" sz="15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: https://blog.axosoft.com/pull-requests-gitflow/</a:t>
            </a:r>
            <a:endParaRPr lang="ko-KR" altLang="en-US" sz="15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662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E212F8-97D1-43B5-BCF7-3B8F5B93D93C}"/>
              </a:ext>
            </a:extLst>
          </p:cNvPr>
          <p:cNvSpPr txBox="1"/>
          <p:nvPr/>
        </p:nvSpPr>
        <p:spPr>
          <a:xfrm>
            <a:off x="279920" y="174061"/>
            <a:ext cx="34951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>
                <a:solidFill>
                  <a:srgbClr val="FF560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pull</a:t>
            </a:r>
            <a:r>
              <a:rPr lang="en-US" altLang="ko-KR" sz="4500" dirty="0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 request</a:t>
            </a:r>
            <a:endParaRPr lang="ko-KR" altLang="en-US" sz="4500" dirty="0">
              <a:solidFill>
                <a:schemeClr val="bg1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EDF5637-297E-4025-A055-82962EF5C6BF}"/>
              </a:ext>
            </a:extLst>
          </p:cNvPr>
          <p:cNvCxnSpPr>
            <a:cxnSpLocks/>
          </p:cNvCxnSpPr>
          <p:nvPr/>
        </p:nvCxnSpPr>
        <p:spPr>
          <a:xfrm>
            <a:off x="419879" y="958891"/>
            <a:ext cx="3522947" cy="0"/>
          </a:xfrm>
          <a:prstGeom prst="line">
            <a:avLst/>
          </a:prstGeom>
          <a:ln w="38100">
            <a:gradFill flip="none" rotWithShape="1">
              <a:gsLst>
                <a:gs pos="30000">
                  <a:srgbClr val="FF5601"/>
                </a:gs>
                <a:gs pos="3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1328672-FF76-403F-888B-6ADB5CAF9E32}"/>
              </a:ext>
            </a:extLst>
          </p:cNvPr>
          <p:cNvSpPr txBox="1"/>
          <p:nvPr/>
        </p:nvSpPr>
        <p:spPr>
          <a:xfrm>
            <a:off x="1265851" y="2176180"/>
            <a:ext cx="94176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· 12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월 </a:t>
            </a:r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11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일</a:t>
            </a:r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수</a:t>
            </a:r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 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진행 예정</a:t>
            </a:r>
          </a:p>
        </p:txBody>
      </p:sp>
    </p:spTree>
    <p:extLst>
      <p:ext uri="{BB962C8B-B14F-4D97-AF65-F5344CB8AC3E}">
        <p14:creationId xmlns:p14="http://schemas.microsoft.com/office/powerpoint/2010/main" val="1084506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C5D171-C811-4562-8D68-E4DC6405C993}"/>
              </a:ext>
            </a:extLst>
          </p:cNvPr>
          <p:cNvSpPr txBox="1"/>
          <p:nvPr/>
        </p:nvSpPr>
        <p:spPr>
          <a:xfrm>
            <a:off x="2220686" y="3570402"/>
            <a:ext cx="776307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THANK</a:t>
            </a:r>
            <a:r>
              <a:rPr lang="en-US" altLang="ko-KR" sz="45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YOU</a:t>
            </a:r>
            <a:endParaRPr lang="ko-KR" altLang="en-US" sz="45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2060" name="Picture 12" descr="https://icon-library.net/images/github-icon-white/github-icon-white-19.jpg">
            <a:extLst>
              <a:ext uri="{FF2B5EF4-FFF2-40B4-BE49-F238E27FC236}">
                <a16:creationId xmlns:a16="http://schemas.microsoft.com/office/drawing/2014/main" id="{A034C630-3C87-4C78-9E2D-AA1EAC4C2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084" y="1729850"/>
            <a:ext cx="3667831" cy="1531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56725C7-93F4-4E85-8A7C-BA350D01FACE}"/>
              </a:ext>
            </a:extLst>
          </p:cNvPr>
          <p:cNvSpPr txBox="1"/>
          <p:nvPr/>
        </p:nvSpPr>
        <p:spPr>
          <a:xfrm>
            <a:off x="8724122" y="6326042"/>
            <a:ext cx="34678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1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provided by </a:t>
            </a:r>
            <a:r>
              <a:rPr lang="en-US" altLang="ko-KR" sz="2100" dirty="0" err="1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w</a:t>
            </a:r>
            <a:r>
              <a:rPr lang="en-US" altLang="ko-KR" sz="2100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</a:t>
            </a:r>
            <a:r>
              <a:rPr lang="en-US" altLang="ko-KR" sz="2100" dirty="0" err="1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</a:t>
            </a:r>
            <a:r>
              <a:rPr lang="en-US" altLang="ko-KR" sz="2100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_minusi</a:t>
            </a:r>
            <a:endParaRPr lang="ko-KR" altLang="en-US" sz="21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937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E212F8-97D1-43B5-BCF7-3B8F5B93D93C}"/>
              </a:ext>
            </a:extLst>
          </p:cNvPr>
          <p:cNvSpPr txBox="1"/>
          <p:nvPr/>
        </p:nvSpPr>
        <p:spPr>
          <a:xfrm>
            <a:off x="279920" y="174061"/>
            <a:ext cx="24446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>
                <a:solidFill>
                  <a:srgbClr val="FF560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git</a:t>
            </a:r>
            <a:r>
              <a:rPr lang="en-US" altLang="ko-KR" sz="4500" dirty="0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 flow</a:t>
            </a:r>
            <a:endParaRPr lang="ko-KR" altLang="en-US" sz="4500" dirty="0">
              <a:solidFill>
                <a:schemeClr val="bg1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EDF5637-297E-4025-A055-82962EF5C6BF}"/>
              </a:ext>
            </a:extLst>
          </p:cNvPr>
          <p:cNvCxnSpPr/>
          <p:nvPr/>
        </p:nvCxnSpPr>
        <p:spPr>
          <a:xfrm>
            <a:off x="419879" y="958891"/>
            <a:ext cx="2612570" cy="0"/>
          </a:xfrm>
          <a:prstGeom prst="line">
            <a:avLst/>
          </a:prstGeom>
          <a:ln w="38100">
            <a:gradFill flip="none" rotWithShape="1">
              <a:gsLst>
                <a:gs pos="30000">
                  <a:srgbClr val="FF5601"/>
                </a:gs>
                <a:gs pos="3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647D3523-0289-4CDF-A2E3-F330C0271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75" y="1479509"/>
            <a:ext cx="626745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464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E212F8-97D1-43B5-BCF7-3B8F5B93D93C}"/>
              </a:ext>
            </a:extLst>
          </p:cNvPr>
          <p:cNvSpPr txBox="1"/>
          <p:nvPr/>
        </p:nvSpPr>
        <p:spPr>
          <a:xfrm>
            <a:off x="279920" y="174061"/>
            <a:ext cx="24446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>
                <a:solidFill>
                  <a:srgbClr val="FF560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git</a:t>
            </a:r>
            <a:r>
              <a:rPr lang="en-US" altLang="ko-KR" sz="4500" dirty="0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 flow</a:t>
            </a:r>
            <a:endParaRPr lang="ko-KR" altLang="en-US" sz="4500" dirty="0">
              <a:solidFill>
                <a:schemeClr val="bg1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EDF5637-297E-4025-A055-82962EF5C6BF}"/>
              </a:ext>
            </a:extLst>
          </p:cNvPr>
          <p:cNvCxnSpPr/>
          <p:nvPr/>
        </p:nvCxnSpPr>
        <p:spPr>
          <a:xfrm>
            <a:off x="419879" y="958891"/>
            <a:ext cx="2612570" cy="0"/>
          </a:xfrm>
          <a:prstGeom prst="line">
            <a:avLst/>
          </a:prstGeom>
          <a:ln w="38100">
            <a:gradFill flip="none" rotWithShape="1">
              <a:gsLst>
                <a:gs pos="30000">
                  <a:srgbClr val="FF5601"/>
                </a:gs>
                <a:gs pos="3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DD80D4E-99C7-490B-B225-1CE3096043B1}"/>
              </a:ext>
            </a:extLst>
          </p:cNvPr>
          <p:cNvSpPr txBox="1"/>
          <p:nvPr/>
        </p:nvSpPr>
        <p:spPr>
          <a:xfrm>
            <a:off x="1265851" y="2176180"/>
            <a:ext cx="94176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· 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저장소를 고수준으로 관리하기 위한 </a:t>
            </a:r>
            <a:r>
              <a:rPr lang="ko-KR" altLang="en-US" sz="2700" dirty="0" err="1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브랜칭</a:t>
            </a:r>
            <a:r>
              <a:rPr lang="ko-KR" altLang="en-US" sz="27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기법 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중 하나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A209D8-DCBE-4265-9A76-BCAA86EDDD0C}"/>
              </a:ext>
            </a:extLst>
          </p:cNvPr>
          <p:cNvSpPr txBox="1"/>
          <p:nvPr/>
        </p:nvSpPr>
        <p:spPr>
          <a:xfrm>
            <a:off x="1265851" y="2963062"/>
            <a:ext cx="94176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· </a:t>
            </a:r>
            <a:r>
              <a:rPr lang="ko-KR" altLang="en-US" sz="2700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브랜칭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작업을 </a:t>
            </a:r>
            <a:r>
              <a:rPr lang="ko-KR" altLang="en-US" sz="2700" dirty="0" err="1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규격화</a:t>
            </a:r>
            <a:r>
              <a:rPr lang="ko-KR" altLang="en-US" sz="2700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하여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2700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브랜치를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쉽게 다루도록 함</a:t>
            </a:r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endParaRPr lang="ko-KR" altLang="en-US" sz="27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1144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https://cdn.dribbble.com/users/205751/screenshots/2683236/dribbble.gitflow.preview.png">
            <a:extLst>
              <a:ext uri="{FF2B5EF4-FFF2-40B4-BE49-F238E27FC236}">
                <a16:creationId xmlns:a16="http://schemas.microsoft.com/office/drawing/2014/main" id="{DEAF7E50-B8B7-48B3-9099-FF7C70BF6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776774"/>
            <a:ext cx="7620000" cy="5715000"/>
          </a:xfrm>
          <a:prstGeom prst="rect">
            <a:avLst/>
          </a:prstGeom>
          <a:noFill/>
          <a:effectLst>
            <a:softEdge rad="381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E212F8-97D1-43B5-BCF7-3B8F5B93D93C}"/>
              </a:ext>
            </a:extLst>
          </p:cNvPr>
          <p:cNvSpPr txBox="1"/>
          <p:nvPr/>
        </p:nvSpPr>
        <p:spPr>
          <a:xfrm>
            <a:off x="279920" y="174061"/>
            <a:ext cx="36762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>
                <a:solidFill>
                  <a:srgbClr val="FF560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git</a:t>
            </a:r>
            <a:r>
              <a:rPr lang="en-US" altLang="ko-KR" sz="4500" dirty="0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 flow </a:t>
            </a:r>
            <a:r>
              <a:rPr lang="en-US" altLang="ko-KR" sz="4500" dirty="0">
                <a:solidFill>
                  <a:srgbClr val="FF560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w</a:t>
            </a:r>
            <a:r>
              <a:rPr lang="en-US" altLang="ko-KR" sz="4500" dirty="0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hy</a:t>
            </a:r>
            <a:endParaRPr lang="ko-KR" altLang="en-US" sz="4500" dirty="0">
              <a:solidFill>
                <a:schemeClr val="bg1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EDF5637-297E-4025-A055-82962EF5C6BF}"/>
              </a:ext>
            </a:extLst>
          </p:cNvPr>
          <p:cNvCxnSpPr>
            <a:cxnSpLocks/>
          </p:cNvCxnSpPr>
          <p:nvPr/>
        </p:nvCxnSpPr>
        <p:spPr>
          <a:xfrm>
            <a:off x="419879" y="958891"/>
            <a:ext cx="3722913" cy="0"/>
          </a:xfrm>
          <a:prstGeom prst="line">
            <a:avLst/>
          </a:prstGeom>
          <a:ln w="38100">
            <a:gradFill flip="none" rotWithShape="1">
              <a:gsLst>
                <a:gs pos="20000">
                  <a:srgbClr val="FF5601"/>
                </a:gs>
                <a:gs pos="2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510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E212F8-97D1-43B5-BCF7-3B8F5B93D93C}"/>
              </a:ext>
            </a:extLst>
          </p:cNvPr>
          <p:cNvSpPr txBox="1"/>
          <p:nvPr/>
        </p:nvSpPr>
        <p:spPr>
          <a:xfrm>
            <a:off x="279920" y="174061"/>
            <a:ext cx="36762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>
                <a:solidFill>
                  <a:srgbClr val="FF560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git</a:t>
            </a:r>
            <a:r>
              <a:rPr lang="en-US" altLang="ko-KR" sz="4500" dirty="0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 flow </a:t>
            </a:r>
            <a:r>
              <a:rPr lang="en-US" altLang="ko-KR" sz="4500" dirty="0" err="1">
                <a:solidFill>
                  <a:srgbClr val="FF560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w</a:t>
            </a:r>
            <a:r>
              <a:rPr lang="en-US" altLang="ko-KR" sz="4500" dirty="0" err="1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ap</a:t>
            </a:r>
            <a:endParaRPr lang="ko-KR" altLang="en-US" sz="4500" dirty="0">
              <a:solidFill>
                <a:schemeClr val="bg1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EDF5637-297E-4025-A055-82962EF5C6BF}"/>
              </a:ext>
            </a:extLst>
          </p:cNvPr>
          <p:cNvCxnSpPr>
            <a:cxnSpLocks/>
          </p:cNvCxnSpPr>
          <p:nvPr/>
        </p:nvCxnSpPr>
        <p:spPr>
          <a:xfrm>
            <a:off x="419879" y="958891"/>
            <a:ext cx="3722913" cy="0"/>
          </a:xfrm>
          <a:prstGeom prst="line">
            <a:avLst/>
          </a:prstGeom>
          <a:ln w="38100">
            <a:gradFill flip="none" rotWithShape="1">
              <a:gsLst>
                <a:gs pos="20000">
                  <a:srgbClr val="FF5601"/>
                </a:gs>
                <a:gs pos="2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2DE352B-57A6-47B6-82F0-F881CF655D5A}"/>
              </a:ext>
            </a:extLst>
          </p:cNvPr>
          <p:cNvSpPr txBox="1"/>
          <p:nvPr/>
        </p:nvSpPr>
        <p:spPr>
          <a:xfrm>
            <a:off x="4797617" y="2176180"/>
            <a:ext cx="54033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· </a:t>
            </a:r>
            <a:r>
              <a:rPr lang="ko-KR" altLang="en-US" sz="27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주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먹</a:t>
            </a:r>
            <a:r>
              <a:rPr lang="ko-KR" altLang="en-US" sz="27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구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구식의 </a:t>
            </a:r>
            <a:r>
              <a:rPr lang="en-US" altLang="ko-KR" sz="27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</a:t>
            </a:r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ingle </a:t>
            </a:r>
            <a:r>
              <a:rPr lang="en-US" altLang="ko-KR" sz="27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</a:t>
            </a:r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ranch</a:t>
            </a:r>
            <a:endParaRPr lang="ko-KR" altLang="en-US" sz="27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737590-2E07-4C63-969C-C2CD506E8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80" y="1647722"/>
            <a:ext cx="3810532" cy="39820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DCF7F3-797C-4036-B9ED-7E2D891FDEBF}"/>
              </a:ext>
            </a:extLst>
          </p:cNvPr>
          <p:cNvSpPr txBox="1"/>
          <p:nvPr/>
        </p:nvSpPr>
        <p:spPr>
          <a:xfrm>
            <a:off x="4797617" y="2848698"/>
            <a:ext cx="62171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· 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한 구성원의 </a:t>
            </a:r>
            <a:r>
              <a:rPr lang="ko-KR" altLang="en-US" sz="27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코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드 오</a:t>
            </a:r>
            <a:r>
              <a:rPr lang="ko-KR" altLang="en-US" sz="27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염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 전체로 전파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D58B51-E2E4-4898-935F-0D974E0AFE36}"/>
              </a:ext>
            </a:extLst>
          </p:cNvPr>
          <p:cNvSpPr txBox="1"/>
          <p:nvPr/>
        </p:nvSpPr>
        <p:spPr>
          <a:xfrm>
            <a:off x="4797617" y="3521216"/>
            <a:ext cx="62171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· </a:t>
            </a:r>
            <a:r>
              <a:rPr lang="ko-KR" altLang="en-US" sz="27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태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스크의 진행 상황 </a:t>
            </a:r>
            <a:r>
              <a:rPr lang="ko-KR" altLang="en-US" sz="27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확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인 </a:t>
            </a:r>
            <a:r>
              <a:rPr lang="ko-KR" altLang="en-US" sz="27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불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57C8AE-8C3B-4534-859E-87462BEE5066}"/>
              </a:ext>
            </a:extLst>
          </p:cNvPr>
          <p:cNvSpPr txBox="1"/>
          <p:nvPr/>
        </p:nvSpPr>
        <p:spPr>
          <a:xfrm>
            <a:off x="4797617" y="4193734"/>
            <a:ext cx="62171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· 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다양한 프</a:t>
            </a:r>
            <a:r>
              <a:rPr lang="ko-KR" altLang="en-US" sz="27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로젝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트 상황에 대한 유연성 </a:t>
            </a:r>
            <a:r>
              <a:rPr lang="en-US" altLang="ko-KR" sz="27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</a:t>
            </a:r>
            <a:endParaRPr lang="ko-KR" altLang="en-US" sz="2700" dirty="0">
              <a:solidFill>
                <a:srgbClr val="FF560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077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E212F8-97D1-43B5-BCF7-3B8F5B93D93C}"/>
              </a:ext>
            </a:extLst>
          </p:cNvPr>
          <p:cNvSpPr txBox="1"/>
          <p:nvPr/>
        </p:nvSpPr>
        <p:spPr>
          <a:xfrm>
            <a:off x="279920" y="174061"/>
            <a:ext cx="24446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>
                <a:solidFill>
                  <a:srgbClr val="FF560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git</a:t>
            </a:r>
            <a:r>
              <a:rPr lang="en-US" altLang="ko-KR" sz="4500" dirty="0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 flow</a:t>
            </a:r>
            <a:endParaRPr lang="ko-KR" altLang="en-US" sz="4500" dirty="0">
              <a:solidFill>
                <a:schemeClr val="bg1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EDF5637-297E-4025-A055-82962EF5C6BF}"/>
              </a:ext>
            </a:extLst>
          </p:cNvPr>
          <p:cNvCxnSpPr/>
          <p:nvPr/>
        </p:nvCxnSpPr>
        <p:spPr>
          <a:xfrm>
            <a:off x="419879" y="958891"/>
            <a:ext cx="2612570" cy="0"/>
          </a:xfrm>
          <a:prstGeom prst="line">
            <a:avLst/>
          </a:prstGeom>
          <a:ln w="38100">
            <a:gradFill flip="none" rotWithShape="1">
              <a:gsLst>
                <a:gs pos="30000">
                  <a:srgbClr val="FF5601"/>
                </a:gs>
                <a:gs pos="3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mage">
            <a:extLst>
              <a:ext uri="{FF2B5EF4-FFF2-40B4-BE49-F238E27FC236}">
                <a16:creationId xmlns:a16="http://schemas.microsoft.com/office/drawing/2014/main" id="{A55025BB-72AF-4DBC-8EAC-94FCE9B64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75" y="1479509"/>
            <a:ext cx="626745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8B6CD1-E898-43A5-8D0F-F0A853862C73}"/>
              </a:ext>
            </a:extLst>
          </p:cNvPr>
          <p:cNvSpPr txBox="1"/>
          <p:nvPr/>
        </p:nvSpPr>
        <p:spPr>
          <a:xfrm>
            <a:off x="603379" y="6211977"/>
            <a:ext cx="92217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master</a:t>
            </a:r>
            <a:r>
              <a:rPr lang="en-US" altLang="ko-KR" sz="21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: </a:t>
            </a:r>
            <a:r>
              <a:rPr lang="ko-KR" altLang="en-US" sz="21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실제로 배포되는 </a:t>
            </a:r>
            <a:r>
              <a:rPr lang="ko-KR" altLang="en-US" sz="2100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브랜치</a:t>
            </a:r>
            <a:endParaRPr lang="ko-KR" altLang="en-US" sz="21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A778A46-D9D1-44E8-BA36-4DDDDDDF2150}"/>
              </a:ext>
            </a:extLst>
          </p:cNvPr>
          <p:cNvSpPr/>
          <p:nvPr/>
        </p:nvSpPr>
        <p:spPr>
          <a:xfrm>
            <a:off x="2962274" y="1875453"/>
            <a:ext cx="6267451" cy="6437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09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E212F8-97D1-43B5-BCF7-3B8F5B93D93C}"/>
              </a:ext>
            </a:extLst>
          </p:cNvPr>
          <p:cNvSpPr txBox="1"/>
          <p:nvPr/>
        </p:nvSpPr>
        <p:spPr>
          <a:xfrm>
            <a:off x="279920" y="174061"/>
            <a:ext cx="24446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>
                <a:solidFill>
                  <a:srgbClr val="FF560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git</a:t>
            </a:r>
            <a:r>
              <a:rPr lang="en-US" altLang="ko-KR" sz="4500" dirty="0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 flow</a:t>
            </a:r>
            <a:endParaRPr lang="ko-KR" altLang="en-US" sz="4500" dirty="0">
              <a:solidFill>
                <a:schemeClr val="bg1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EDF5637-297E-4025-A055-82962EF5C6BF}"/>
              </a:ext>
            </a:extLst>
          </p:cNvPr>
          <p:cNvCxnSpPr/>
          <p:nvPr/>
        </p:nvCxnSpPr>
        <p:spPr>
          <a:xfrm>
            <a:off x="419879" y="958891"/>
            <a:ext cx="2612570" cy="0"/>
          </a:xfrm>
          <a:prstGeom prst="line">
            <a:avLst/>
          </a:prstGeom>
          <a:ln w="38100">
            <a:gradFill flip="none" rotWithShape="1">
              <a:gsLst>
                <a:gs pos="30000">
                  <a:srgbClr val="FF5601"/>
                </a:gs>
                <a:gs pos="3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mage">
            <a:extLst>
              <a:ext uri="{FF2B5EF4-FFF2-40B4-BE49-F238E27FC236}">
                <a16:creationId xmlns:a16="http://schemas.microsoft.com/office/drawing/2014/main" id="{A55025BB-72AF-4DBC-8EAC-94FCE9B64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75" y="1479509"/>
            <a:ext cx="626745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A8C128-6599-4460-AD18-4C0817D3942E}"/>
              </a:ext>
            </a:extLst>
          </p:cNvPr>
          <p:cNvSpPr txBox="1"/>
          <p:nvPr/>
        </p:nvSpPr>
        <p:spPr>
          <a:xfrm>
            <a:off x="603379" y="6211977"/>
            <a:ext cx="92217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feature</a:t>
            </a:r>
            <a:r>
              <a:rPr lang="en-US" altLang="ko-KR" sz="21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: </a:t>
            </a:r>
            <a:r>
              <a:rPr lang="ko-KR" altLang="en-US" sz="21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새로운 기능을 추가하기 위해 사용되는 </a:t>
            </a:r>
            <a:r>
              <a:rPr lang="ko-KR" altLang="en-US" sz="2100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브랜치</a:t>
            </a:r>
            <a:r>
              <a:rPr lang="en-US" altLang="ko-KR" sz="21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 only-local branch</a:t>
            </a:r>
            <a:endParaRPr lang="ko-KR" altLang="en-US" sz="21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6249E1-4074-4B78-8EA7-C70441404045}"/>
              </a:ext>
            </a:extLst>
          </p:cNvPr>
          <p:cNvSpPr/>
          <p:nvPr/>
        </p:nvSpPr>
        <p:spPr>
          <a:xfrm>
            <a:off x="2962274" y="4655976"/>
            <a:ext cx="6267451" cy="6437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110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E212F8-97D1-43B5-BCF7-3B8F5B93D93C}"/>
              </a:ext>
            </a:extLst>
          </p:cNvPr>
          <p:cNvSpPr txBox="1"/>
          <p:nvPr/>
        </p:nvSpPr>
        <p:spPr>
          <a:xfrm>
            <a:off x="279920" y="174061"/>
            <a:ext cx="24446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>
                <a:solidFill>
                  <a:srgbClr val="FF560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git</a:t>
            </a:r>
            <a:r>
              <a:rPr lang="en-US" altLang="ko-KR" sz="4500" dirty="0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 flow</a:t>
            </a:r>
            <a:endParaRPr lang="ko-KR" altLang="en-US" sz="4500" dirty="0">
              <a:solidFill>
                <a:schemeClr val="bg1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EDF5637-297E-4025-A055-82962EF5C6BF}"/>
              </a:ext>
            </a:extLst>
          </p:cNvPr>
          <p:cNvCxnSpPr/>
          <p:nvPr/>
        </p:nvCxnSpPr>
        <p:spPr>
          <a:xfrm>
            <a:off x="419879" y="958891"/>
            <a:ext cx="2612570" cy="0"/>
          </a:xfrm>
          <a:prstGeom prst="line">
            <a:avLst/>
          </a:prstGeom>
          <a:ln w="38100">
            <a:gradFill flip="none" rotWithShape="1">
              <a:gsLst>
                <a:gs pos="30000">
                  <a:srgbClr val="FF5601"/>
                </a:gs>
                <a:gs pos="3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mage">
            <a:extLst>
              <a:ext uri="{FF2B5EF4-FFF2-40B4-BE49-F238E27FC236}">
                <a16:creationId xmlns:a16="http://schemas.microsoft.com/office/drawing/2014/main" id="{A55025BB-72AF-4DBC-8EAC-94FCE9B64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75" y="1479509"/>
            <a:ext cx="626745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A8C128-6599-4460-AD18-4C0817D3942E}"/>
              </a:ext>
            </a:extLst>
          </p:cNvPr>
          <p:cNvSpPr txBox="1"/>
          <p:nvPr/>
        </p:nvSpPr>
        <p:spPr>
          <a:xfrm>
            <a:off x="603379" y="6211977"/>
            <a:ext cx="101174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develop</a:t>
            </a:r>
            <a:r>
              <a:rPr lang="en-US" altLang="ko-KR" sz="21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: feature</a:t>
            </a:r>
            <a:r>
              <a:rPr lang="ko-KR" altLang="en-US" sz="21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2100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브랜치로부터</a:t>
            </a:r>
            <a:r>
              <a:rPr lang="ko-KR" altLang="en-US" sz="21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병합되는 핵심 </a:t>
            </a:r>
            <a:r>
              <a:rPr lang="ko-KR" altLang="en-US" sz="2100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브랜치</a:t>
            </a:r>
            <a:r>
              <a:rPr lang="en-US" altLang="ko-KR" sz="21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. </a:t>
            </a:r>
            <a:r>
              <a:rPr lang="ko-KR" altLang="en-US" sz="21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기능 </a:t>
            </a:r>
            <a:r>
              <a:rPr lang="ko-KR" altLang="en-US" sz="2100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구현시</a:t>
            </a:r>
            <a:r>
              <a:rPr lang="ko-KR" altLang="en-US" sz="21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여기서 분기</a:t>
            </a:r>
            <a:r>
              <a:rPr lang="en-US" altLang="ko-KR" sz="21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endParaRPr lang="ko-KR" altLang="en-US" sz="21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2DF58F-5AA6-4443-A90C-D37987379F5B}"/>
              </a:ext>
            </a:extLst>
          </p:cNvPr>
          <p:cNvSpPr/>
          <p:nvPr/>
        </p:nvSpPr>
        <p:spPr>
          <a:xfrm>
            <a:off x="2962274" y="4021494"/>
            <a:ext cx="6267451" cy="6437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385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388</Words>
  <Application>Microsoft Office PowerPoint</Application>
  <PresentationFormat>와이드스크린</PresentationFormat>
  <Paragraphs>59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에스코어 드림 5 Medium</vt:lpstr>
      <vt:lpstr>인터파크고딕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정범 조</dc:creator>
  <cp:lastModifiedBy>정범 조</cp:lastModifiedBy>
  <cp:revision>15</cp:revision>
  <dcterms:created xsi:type="dcterms:W3CDTF">2019-12-08T16:30:56Z</dcterms:created>
  <dcterms:modified xsi:type="dcterms:W3CDTF">2019-12-08T23:12:02Z</dcterms:modified>
</cp:coreProperties>
</file>