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76" r:id="rId13"/>
    <p:sldId id="271" r:id="rId14"/>
    <p:sldId id="272" r:id="rId15"/>
    <p:sldId id="274" r:id="rId16"/>
    <p:sldId id="275" r:id="rId17"/>
    <p:sldId id="273" r:id="rId18"/>
    <p:sldId id="265" r:id="rId19"/>
    <p:sldId id="277" r:id="rId20"/>
    <p:sldId id="278" r:id="rId21"/>
    <p:sldId id="266" r:id="rId22"/>
    <p:sldId id="27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80" r:id="rId34"/>
    <p:sldId id="26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01"/>
    <a:srgbClr val="FF732D"/>
    <a:srgbClr val="FF7F3F"/>
    <a:srgbClr val="343434"/>
    <a:srgbClr val="404040"/>
    <a:srgbClr val="202020"/>
    <a:srgbClr val="F49F74"/>
    <a:srgbClr val="FF9966"/>
    <a:srgbClr val="FF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8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10474-B0C7-4EC9-B6DE-ACB94C531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F9EEE8-1A3E-4FC9-86D8-70F7381C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092E3-B4B7-4133-9942-8AD9812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36F4-B8C9-452A-84E3-C87DAA523D7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F369B-C001-4A7E-90B0-BD41CC7C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5640-733B-4331-BAB9-183DD7FF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6AA5-EFDE-48E3-AE8F-C53AC5D64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https://icon-library.net/images/github-icon-white/github-icon-white-19.jpg">
            <a:extLst>
              <a:ext uri="{FF2B5EF4-FFF2-40B4-BE49-F238E27FC236}">
                <a16:creationId xmlns:a16="http://schemas.microsoft.com/office/drawing/2014/main" id="{B84B61D1-10F1-4EF9-8EA0-730D964ABC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155" y="6267450"/>
            <a:ext cx="1140494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4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03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32E83-3E9D-421E-8D21-1C61CD33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3732D-C643-453A-8CAC-31110A64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BEB0-CC53-4104-A4BA-7A573212B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36F4-B8C9-452A-84E3-C87DAA523D7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FE5CA-C859-45A6-BB8D-E65269AAD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C5431-1A52-4D60-8783-6D7398101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6AA5-EFDE-48E3-AE8F-C53AC5D64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5D171-C811-4562-8D68-E4DC6405C993}"/>
              </a:ext>
            </a:extLst>
          </p:cNvPr>
          <p:cNvSpPr txBox="1"/>
          <p:nvPr/>
        </p:nvSpPr>
        <p:spPr>
          <a:xfrm>
            <a:off x="2220686" y="3570402"/>
            <a:ext cx="7763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중급 </a:t>
            </a:r>
            <a:r>
              <a:rPr lang="ko-KR" altLang="en-US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</a:t>
            </a:r>
            <a:r>
              <a:rPr lang="ko-KR" altLang="en-US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미</a:t>
            </a:r>
            <a:r>
              <a:rPr lang="ko-KR" altLang="en-US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</a:t>
            </a:r>
          </a:p>
        </p:txBody>
      </p:sp>
      <p:pic>
        <p:nvPicPr>
          <p:cNvPr id="2060" name="Picture 12" descr="https://icon-library.net/images/github-icon-white/github-icon-white-19.jpg">
            <a:extLst>
              <a:ext uri="{FF2B5EF4-FFF2-40B4-BE49-F238E27FC236}">
                <a16:creationId xmlns:a16="http://schemas.microsoft.com/office/drawing/2014/main" id="{A034C630-3C87-4C78-9E2D-AA1EAC4C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84" y="1729850"/>
            <a:ext cx="3667831" cy="1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725C7-93F4-4E85-8A7C-BA350D01FACE}"/>
              </a:ext>
            </a:extLst>
          </p:cNvPr>
          <p:cNvSpPr txBox="1"/>
          <p:nvPr/>
        </p:nvSpPr>
        <p:spPr>
          <a:xfrm>
            <a:off x="8724122" y="6326042"/>
            <a:ext cx="34678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provided by 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_minusi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4BF94-5D1B-4AB1-BC5C-757A53C83E68}"/>
              </a:ext>
            </a:extLst>
          </p:cNvPr>
          <p:cNvSpPr txBox="1"/>
          <p:nvPr/>
        </p:nvSpPr>
        <p:spPr>
          <a:xfrm>
            <a:off x="2220686" y="4664162"/>
            <a:ext cx="776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[1] </a:t>
            </a:r>
            <a:r>
              <a:rPr lang="ko-KR" altLang="en-US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론</a:t>
            </a:r>
          </a:p>
        </p:txBody>
      </p:sp>
    </p:spTree>
    <p:extLst>
      <p:ext uri="{BB962C8B-B14F-4D97-AF65-F5344CB8AC3E}">
        <p14:creationId xmlns:p14="http://schemas.microsoft.com/office/powerpoint/2010/main" val="328802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8" y="6211977"/>
            <a:ext cx="97349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release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develop feature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대한 릴리즈를 준비하며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여기서 발견된 버그를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3B978-4674-4447-9C84-FC876CE4C401}"/>
              </a:ext>
            </a:extLst>
          </p:cNvPr>
          <p:cNvSpPr/>
          <p:nvPr/>
        </p:nvSpPr>
        <p:spPr>
          <a:xfrm>
            <a:off x="2962274" y="3107115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1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8" y="6211977"/>
            <a:ext cx="107613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hotfix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릴리즈 제품에 대한 버그 수정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master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파생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master/develop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모두 병합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E5972A-28F9-4226-A71E-39383A73AE64}"/>
              </a:ext>
            </a:extLst>
          </p:cNvPr>
          <p:cNvSpPr/>
          <p:nvPr/>
        </p:nvSpPr>
        <p:spPr>
          <a:xfrm>
            <a:off x="2962274" y="2500625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47D3523-0289-4CDF-A2E3-F330C027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dn-ak.f.st-hatena.com/images/fotolife/s/shoma2da/20151104/20151104223339.png">
            <a:extLst>
              <a:ext uri="{FF2B5EF4-FFF2-40B4-BE49-F238E27FC236}">
                <a16:creationId xmlns:a16="http://schemas.microsoft.com/office/drawing/2014/main" id="{6D4A35F4-B1E5-41F4-9E03-34739794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73" y="1296954"/>
            <a:ext cx="5685454" cy="42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4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2FEC6E-B1C8-4AE0-ADE8-E99D1A25D07F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가지는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복잡한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정책에 반하여 나온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브랜칭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전략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A95E8-3094-4B3D-BCA5-6EEB7A395F1D}"/>
              </a:ext>
            </a:extLst>
          </p:cNvPr>
          <p:cNvSpPr txBox="1"/>
          <p:nvPr/>
        </p:nvSpPr>
        <p:spPr>
          <a:xfrm>
            <a:off x="1265851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Scott </a:t>
            </a:r>
            <a:r>
              <a:rPr lang="en-US" altLang="ko-KR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chacon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GitHu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GitHub Flow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0B6F8-C259-4E2E-8953-81CF824A780D}"/>
              </a:ext>
            </a:extLst>
          </p:cNvPr>
          <p:cNvSpPr txBox="1"/>
          <p:nvPr/>
        </p:nvSpPr>
        <p:spPr>
          <a:xfrm>
            <a:off x="1265850" y="3749944"/>
            <a:ext cx="1092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master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브랜치에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대한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role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 정확하면 나머지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브랜치는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관여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C3B3A-CF89-4F2F-ADD1-CE8BDB8E941E}"/>
              </a:ext>
            </a:extLst>
          </p:cNvPr>
          <p:cNvSpPr txBox="1"/>
          <p:nvPr/>
        </p:nvSpPr>
        <p:spPr>
          <a:xfrm>
            <a:off x="1265850" y="4536826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release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브랜치가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명확하지 않은 시스템에 적합</a:t>
            </a:r>
          </a:p>
        </p:txBody>
      </p:sp>
    </p:spTree>
    <p:extLst>
      <p:ext uri="{BB962C8B-B14F-4D97-AF65-F5344CB8AC3E}">
        <p14:creationId xmlns:p14="http://schemas.microsoft.com/office/powerpoint/2010/main" val="20535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2FEC6E-B1C8-4AE0-ADE8-E99D1A25D07F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master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브랜치는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언제든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A95E8-3094-4B3D-BCA5-6EEB7A395F1D}"/>
              </a:ext>
            </a:extLst>
          </p:cNvPr>
          <p:cNvSpPr txBox="1"/>
          <p:nvPr/>
        </p:nvSpPr>
        <p:spPr>
          <a:xfrm>
            <a:off x="1265851" y="2963062"/>
            <a:ext cx="97442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master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파생된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브랜치가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무슨 역할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하는지 명확히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0B6F8-C259-4E2E-8953-81CF824A780D}"/>
              </a:ext>
            </a:extLst>
          </p:cNvPr>
          <p:cNvSpPr txBox="1"/>
          <p:nvPr/>
        </p:nvSpPr>
        <p:spPr>
          <a:xfrm>
            <a:off x="1265851" y="3749944"/>
            <a:ext cx="1092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remote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branch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수시로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push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6AFCD-F0AD-45C8-BE04-65F17DC0CC05}"/>
              </a:ext>
            </a:extLst>
          </p:cNvPr>
          <p:cNvSpPr txBox="1"/>
          <p:nvPr/>
        </p:nvSpPr>
        <p:spPr>
          <a:xfrm>
            <a:off x="1265851" y="1389298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</a:t>
            </a:r>
            <a:r>
              <a:rPr lang="en-US" altLang="ko-KR" sz="27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ow to </a:t>
            </a:r>
            <a:r>
              <a:rPr lang="en-US" altLang="ko-KR" sz="2700" b="1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</a:t>
            </a:r>
            <a:r>
              <a:rPr lang="en-US" altLang="ko-KR" sz="27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</a:t>
            </a:r>
            <a:endParaRPr lang="ko-KR" altLang="en-US" sz="2700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E0B06-B6AB-4143-B13D-36268A32AC56}"/>
              </a:ext>
            </a:extLst>
          </p:cNvPr>
          <p:cNvSpPr txBox="1"/>
          <p:nvPr/>
        </p:nvSpPr>
        <p:spPr>
          <a:xfrm>
            <a:off x="1265850" y="4536826"/>
            <a:ext cx="1092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피드백 및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master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로의 병합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준비시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(pull request)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51084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ab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itLab Flow Model - environment branch">
            <a:extLst>
              <a:ext uri="{FF2B5EF4-FFF2-40B4-BE49-F238E27FC236}">
                <a16:creationId xmlns:a16="http://schemas.microsoft.com/office/drawing/2014/main" id="{56C99F97-2E37-41A7-8F87-5D54304C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45" y="1156796"/>
            <a:ext cx="4117910" cy="45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F05A-AEE5-4416-B366-B5EED8B54FDF}"/>
              </a:ext>
            </a:extLst>
          </p:cNvPr>
          <p:cNvSpPr txBox="1"/>
          <p:nvPr/>
        </p:nvSpPr>
        <p:spPr>
          <a:xfrm>
            <a:off x="632925" y="5938594"/>
            <a:ext cx="1092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ee </a:t>
            </a:r>
            <a:r>
              <a:rPr lang="en-US" altLang="ko-KR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lso : https://ujuc.github.io/2015/12/16/git-flow-github-flow-gitlab-flow/</a:t>
            </a:r>
            <a:endParaRPr lang="ko-KR" altLang="en-US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92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280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it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ub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dn-ak.f.st-hatena.com/images/fotolife/s/shoma2da/20151104/20151104223339.png">
            <a:extLst>
              <a:ext uri="{FF2B5EF4-FFF2-40B4-BE49-F238E27FC236}">
                <a16:creationId xmlns:a16="http://schemas.microsoft.com/office/drawing/2014/main" id="{6D4A35F4-B1E5-41F4-9E03-34739794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73" y="1296954"/>
            <a:ext cx="5685454" cy="42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5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 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branching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D80D4E-99C7-490B-B225-1CE3096043B1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branching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기법 중 하나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09D8-DCBE-4265-9A76-BCAA86EDDD0C}"/>
              </a:ext>
            </a:extLst>
          </p:cNvPr>
          <p:cNvSpPr txBox="1"/>
          <p:nvPr/>
        </p:nvSpPr>
        <p:spPr>
          <a:xfrm>
            <a:off x="1265851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github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flow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gitlab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flow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 다양한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전략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1CF88-FEEA-4CD1-A122-FFEB6151FE8D}"/>
              </a:ext>
            </a:extLst>
          </p:cNvPr>
          <p:cNvSpPr txBox="1"/>
          <p:nvPr/>
        </p:nvSpPr>
        <p:spPr>
          <a:xfrm>
            <a:off x="1265850" y="3749944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상황 및 구성원 환경에 맞는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적절한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flow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전략 구성</a:t>
            </a:r>
          </a:p>
        </p:txBody>
      </p:sp>
    </p:spTree>
    <p:extLst>
      <p:ext uri="{BB962C8B-B14F-4D97-AF65-F5344CB8AC3E}">
        <p14:creationId xmlns:p14="http://schemas.microsoft.com/office/powerpoint/2010/main" val="188715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imitation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123C7F0-A2F7-405C-AAEE-73D74EDC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0" y="1198862"/>
            <a:ext cx="8652588" cy="5094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D05158-3576-44F2-98CA-F74E8D952EF4}"/>
              </a:ext>
            </a:extLst>
          </p:cNvPr>
          <p:cNvSpPr txBox="1"/>
          <p:nvPr/>
        </p:nvSpPr>
        <p:spPr>
          <a:xfrm>
            <a:off x="5019869" y="535298"/>
            <a:ext cx="9417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익숙하지 않은 팀원들과 협업하는 것은 힘들다</a:t>
            </a:r>
          </a:p>
        </p:txBody>
      </p:sp>
    </p:spTree>
    <p:extLst>
      <p:ext uri="{BB962C8B-B14F-4D97-AF65-F5344CB8AC3E}">
        <p14:creationId xmlns:p14="http://schemas.microsoft.com/office/powerpoint/2010/main" val="425358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220686" y="1219088"/>
            <a:ext cx="7763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</a:t>
            </a:r>
            <a:r>
              <a:rPr lang="ko-KR" altLang="en-US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C6396-2E9F-42D3-9E63-7C3E832BBE99}"/>
              </a:ext>
            </a:extLst>
          </p:cNvPr>
          <p:cNvSpPr txBox="1"/>
          <p:nvPr/>
        </p:nvSpPr>
        <p:spPr>
          <a:xfrm>
            <a:off x="2208244" y="2782669"/>
            <a:ext cx="776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en-US" altLang="ko-KR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flow</a:t>
            </a:r>
            <a:endParaRPr lang="ko-KR" altLang="en-US" sz="3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B2F3A-072B-4026-8603-B355598AE6BB}"/>
              </a:ext>
            </a:extLst>
          </p:cNvPr>
          <p:cNvSpPr txBox="1"/>
          <p:nvPr/>
        </p:nvSpPr>
        <p:spPr>
          <a:xfrm>
            <a:off x="2220686" y="4207752"/>
            <a:ext cx="776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en-US" altLang="ko-KR" sz="3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Pull request</a:t>
            </a:r>
            <a:endParaRPr lang="ko-KR" altLang="en-US" sz="3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15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560D2D8-6ACE-4E0B-B9CE-DA202646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0" y="1198860"/>
            <a:ext cx="8652588" cy="4916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84F70-FE66-499E-BAB9-11F1B5CBB7C4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imitation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5243F-50A7-4292-97CC-A56FEF0CB72F}"/>
              </a:ext>
            </a:extLst>
          </p:cNvPr>
          <p:cNvSpPr txBox="1"/>
          <p:nvPr/>
        </p:nvSpPr>
        <p:spPr>
          <a:xfrm>
            <a:off x="5019869" y="535298"/>
            <a:ext cx="9417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git,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 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호스팅 사이트에 대한 이해는 필수</a:t>
            </a:r>
          </a:p>
        </p:txBody>
      </p:sp>
    </p:spTree>
    <p:extLst>
      <p:ext uri="{BB962C8B-B14F-4D97-AF65-F5344CB8AC3E}">
        <p14:creationId xmlns:p14="http://schemas.microsoft.com/office/powerpoint/2010/main" val="102385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 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reference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D80D4E-99C7-490B-B225-1CE3096043B1}"/>
              </a:ext>
            </a:extLst>
          </p:cNvPr>
          <p:cNvSpPr txBox="1"/>
          <p:nvPr/>
        </p:nvSpPr>
        <p:spPr>
          <a:xfrm>
            <a:off x="678022" y="2176180"/>
            <a:ext cx="9417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branching : https://ujuc.github.io/2015/12/16/git-flow-github-flow-gitlab-flow/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09D8-DCBE-4265-9A76-BCAA86EDDD0C}"/>
              </a:ext>
            </a:extLst>
          </p:cNvPr>
          <p:cNvSpPr txBox="1"/>
          <p:nvPr/>
        </p:nvSpPr>
        <p:spPr>
          <a:xfrm>
            <a:off x="678021" y="2627160"/>
            <a:ext cx="9417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: https://boxfoxs.tistory.com/347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D0B4B-A201-4EC3-AFED-3E35D1BB6F9F}"/>
              </a:ext>
            </a:extLst>
          </p:cNvPr>
          <p:cNvSpPr txBox="1"/>
          <p:nvPr/>
        </p:nvSpPr>
        <p:spPr>
          <a:xfrm>
            <a:off x="678020" y="3078140"/>
            <a:ext cx="10490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: http://woowabros.github.io/experience/2017/10/30/baemin-mobile-git-branch-strategy.html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3690D-2136-4C3F-8E25-96309CA605CA}"/>
              </a:ext>
            </a:extLst>
          </p:cNvPr>
          <p:cNvSpPr txBox="1"/>
          <p:nvPr/>
        </p:nvSpPr>
        <p:spPr>
          <a:xfrm>
            <a:off x="678020" y="3529120"/>
            <a:ext cx="10490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 &amp; </a:t>
            </a:r>
            <a:r>
              <a:rPr lang="en-US" altLang="ko-KR" sz="15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https://blog.axosoft.com/pull-requests-gitflow/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ages.velog.io/post-images/zansol/b22eb910-373d-11e9-9d2f-69c3c7c725d5/-2019-02-23-4.35.56.png">
            <a:extLst>
              <a:ext uri="{FF2B5EF4-FFF2-40B4-BE49-F238E27FC236}">
                <a16:creationId xmlns:a16="http://schemas.microsoft.com/office/drawing/2014/main" id="{219C4153-5364-4A54-AA79-D0D0929A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085975"/>
            <a:ext cx="6419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8817E-1C26-43B9-8B3D-70159B8AB9DC}"/>
              </a:ext>
            </a:extLst>
          </p:cNvPr>
          <p:cNvSpPr txBox="1"/>
          <p:nvPr/>
        </p:nvSpPr>
        <p:spPr>
          <a:xfrm>
            <a:off x="1265850" y="5098888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제가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브랜치에서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작업한 코드를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확인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후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병합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해주세요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50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리뷰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(code review)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위해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265851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Push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권한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없는 프로젝트에 기여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대개 오픈소스 프로젝트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8B5EC-FCBA-4003-878E-182FBC745BAE}"/>
              </a:ext>
            </a:extLst>
          </p:cNvPr>
          <p:cNvSpPr txBox="1"/>
          <p:nvPr/>
        </p:nvSpPr>
        <p:spPr>
          <a:xfrm>
            <a:off x="1265850" y="3749944"/>
            <a:ext cx="1092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병합 이전에 다른 사람의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커밋을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검토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A30A6-1395-4A21-BDC3-C3AC9D3555C0}"/>
              </a:ext>
            </a:extLst>
          </p:cNvPr>
          <p:cNvSpPr txBox="1"/>
          <p:nvPr/>
        </p:nvSpPr>
        <p:spPr>
          <a:xfrm>
            <a:off x="1265850" y="4536826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release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브랜치가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명확하지 않은 시스템에 적합</a:t>
            </a:r>
          </a:p>
        </p:txBody>
      </p:sp>
    </p:spTree>
    <p:extLst>
      <p:ext uri="{BB962C8B-B14F-4D97-AF65-F5344CB8AC3E}">
        <p14:creationId xmlns:p14="http://schemas.microsoft.com/office/powerpoint/2010/main" val="270450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병합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이전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다른 사람의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커밋을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953748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작업의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흐름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신경쓸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 있음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10E38-DEE1-4930-9E21-758EADC5FD2B}"/>
              </a:ext>
            </a:extLst>
          </p:cNvPr>
          <p:cNvSpPr txBox="1"/>
          <p:nvPr/>
        </p:nvSpPr>
        <p:spPr>
          <a:xfrm>
            <a:off x="1953747" y="3749944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당황스러운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충돌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미리 파악할 수 있음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43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863179" y="1489805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Fork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551076" y="2276687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원본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레포지토리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(upstream repo)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자신의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레포지토리로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fork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146C30-9C43-48AE-9D82-DC861F1E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68" y="2892611"/>
            <a:ext cx="6951863" cy="38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863179" y="1489805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Clone &amp; Remote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설정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551076" y="2276687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사용하지 않는 방법과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동일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합니다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97D30C-F757-4207-A3D7-4CD10C77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2986613"/>
            <a:ext cx="646837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1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863179" y="1489805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Local branch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551076" y="2276687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작업하기 위해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branch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합니다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40B84-759B-40E6-A869-2BA6F7FDD1B4}"/>
              </a:ext>
            </a:extLst>
          </p:cNvPr>
          <p:cNvSpPr txBox="1"/>
          <p:nvPr/>
        </p:nvSpPr>
        <p:spPr>
          <a:xfrm>
            <a:off x="1551076" y="3063569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flow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브랜치에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해당합니다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68A1-BEBF-4FC2-9C4B-C9764158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72" y="3976858"/>
            <a:ext cx="201005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9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863179" y="1489805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Commit &amp; Push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551076" y="2276687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브랜치에서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수행한 작업을 커밋합니다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40B84-759B-40E6-A869-2BA6F7FDD1B4}"/>
              </a:ext>
            </a:extLst>
          </p:cNvPr>
          <p:cNvSpPr txBox="1"/>
          <p:nvPr/>
        </p:nvSpPr>
        <p:spPr>
          <a:xfrm>
            <a:off x="1551076" y="3063569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push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할 때는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origin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새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remote branch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추가합니다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49C0FF-0402-409C-98AC-BD72FE2E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3644292"/>
            <a:ext cx="762106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4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863179" y="1489805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5. Pull request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551076" y="2276687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원본 저장소에 반영하기 위해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pull request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593948-39F6-486A-92EA-DA753446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3635514"/>
            <a:ext cx="9450119" cy="3048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799D46-C98D-4C96-843C-6C005AC5A565}"/>
              </a:ext>
            </a:extLst>
          </p:cNvPr>
          <p:cNvSpPr/>
          <p:nvPr/>
        </p:nvSpPr>
        <p:spPr>
          <a:xfrm>
            <a:off x="2541864" y="6240468"/>
            <a:ext cx="1224793" cy="434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AB3645-1010-47FC-BC0C-86773FED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013" y="346029"/>
            <a:ext cx="663032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47D3523-0289-4CDF-A2E3-F330C027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6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C0B9DB-45BB-497A-9716-1D7DC7DECF10}"/>
              </a:ext>
            </a:extLst>
          </p:cNvPr>
          <p:cNvSpPr txBox="1"/>
          <p:nvPr/>
        </p:nvSpPr>
        <p:spPr>
          <a:xfrm>
            <a:off x="863179" y="1489805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5-1.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검토 후 병합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0FCB6-9EED-4897-992C-491231918D21}"/>
              </a:ext>
            </a:extLst>
          </p:cNvPr>
          <p:cNvSpPr txBox="1"/>
          <p:nvPr/>
        </p:nvSpPr>
        <p:spPr>
          <a:xfrm>
            <a:off x="1551076" y="2276687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레포지토리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주인이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커밋을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읽고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병합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82FBAE-67A3-4A01-B7C8-7905B693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01" y="316226"/>
            <a:ext cx="4281379" cy="5403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3A9329-DAB6-42EC-B502-FB15F3EAD02B}"/>
              </a:ext>
            </a:extLst>
          </p:cNvPr>
          <p:cNvSpPr txBox="1"/>
          <p:nvPr/>
        </p:nvSpPr>
        <p:spPr>
          <a:xfrm>
            <a:off x="1551076" y="3063569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이슈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토의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가능</a:t>
            </a:r>
          </a:p>
        </p:txBody>
      </p:sp>
    </p:spTree>
    <p:extLst>
      <p:ext uri="{BB962C8B-B14F-4D97-AF65-F5344CB8AC3E}">
        <p14:creationId xmlns:p14="http://schemas.microsoft.com/office/powerpoint/2010/main" val="1090125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CFFC19D-7E78-4E13-BBD6-3294B170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8" y="3746241"/>
            <a:ext cx="5287344" cy="3038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50379F-5191-400E-BF70-5DEEA78B6687}"/>
              </a:ext>
            </a:extLst>
          </p:cNvPr>
          <p:cNvSpPr txBox="1"/>
          <p:nvPr/>
        </p:nvSpPr>
        <p:spPr>
          <a:xfrm>
            <a:off x="863179" y="1489805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지속적인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작업을 위한 원본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레포지토리와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동기화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60168-A503-4401-AC96-01741906D06C}"/>
              </a:ext>
            </a:extLst>
          </p:cNvPr>
          <p:cNvSpPr txBox="1"/>
          <p:nvPr/>
        </p:nvSpPr>
        <p:spPr>
          <a:xfrm>
            <a:off x="1551076" y="2276687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fork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저장소 이외에 원본 저장소를 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remote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추가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B0638-5413-46A0-A961-04EF56E8FA01}"/>
              </a:ext>
            </a:extLst>
          </p:cNvPr>
          <p:cNvSpPr txBox="1"/>
          <p:nvPr/>
        </p:nvSpPr>
        <p:spPr>
          <a:xfrm>
            <a:off x="1551076" y="3063569"/>
            <a:ext cx="99334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fetch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통해서 동기화 가능</a:t>
            </a:r>
          </a:p>
        </p:txBody>
      </p:sp>
    </p:spTree>
    <p:extLst>
      <p:ext uri="{BB962C8B-B14F-4D97-AF65-F5344CB8AC3E}">
        <p14:creationId xmlns:p14="http://schemas.microsoft.com/office/powerpoint/2010/main" val="180785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495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pull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request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522947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4DCF79-DA8A-4A51-8C82-84B1F9CC48A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346778" cy="0"/>
          </a:xfrm>
          <a:prstGeom prst="line">
            <a:avLst/>
          </a:prstGeom>
          <a:ln w="38100">
            <a:gradFill flip="none" rotWithShape="1">
              <a:gsLst>
                <a:gs pos="40000">
                  <a:srgbClr val="FF5601"/>
                </a:gs>
                <a:gs pos="4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2A040E-9C84-4129-A7DB-86EB1CCA8915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PR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사용하기 전 팀원들의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대한 이해도는 필수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D9945-9772-49F2-B422-B16B631D8AF0}"/>
              </a:ext>
            </a:extLst>
          </p:cNvPr>
          <p:cNvSpPr txBox="1"/>
          <p:nvPr/>
        </p:nvSpPr>
        <p:spPr>
          <a:xfrm>
            <a:off x="1265850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무작정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도입하기보다는 과정을 통해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도입할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ABE54-BEB6-4496-8072-8CB6FB9180D3}"/>
              </a:ext>
            </a:extLst>
          </p:cNvPr>
          <p:cNvSpPr txBox="1"/>
          <p:nvPr/>
        </p:nvSpPr>
        <p:spPr>
          <a:xfrm>
            <a:off x="1265849" y="3749944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나도 </a:t>
            </a:r>
            <a:r>
              <a:rPr lang="ko-KR" altLang="en-US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믿을만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하지는 않지만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팀원은 더 </a:t>
            </a:r>
            <a:r>
              <a:rPr lang="ko-KR" altLang="en-US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믿을만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하지 않다</a:t>
            </a:r>
          </a:p>
        </p:txBody>
      </p:sp>
    </p:spTree>
    <p:extLst>
      <p:ext uri="{BB962C8B-B14F-4D97-AF65-F5344CB8AC3E}">
        <p14:creationId xmlns:p14="http://schemas.microsoft.com/office/powerpoint/2010/main" val="176209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19" y="174061"/>
            <a:ext cx="39468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PR 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reference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676260" cy="0"/>
          </a:xfrm>
          <a:prstGeom prst="line">
            <a:avLst/>
          </a:prstGeom>
          <a:ln w="38100">
            <a:gradFill flip="none" rotWithShape="1">
              <a:gsLst>
                <a:gs pos="25000">
                  <a:srgbClr val="FF5601"/>
                </a:gs>
                <a:gs pos="25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D80D4E-99C7-490B-B225-1CE3096043B1}"/>
              </a:ext>
            </a:extLst>
          </p:cNvPr>
          <p:cNvSpPr txBox="1"/>
          <p:nvPr/>
        </p:nvSpPr>
        <p:spPr>
          <a:xfrm>
            <a:off x="678022" y="2176180"/>
            <a:ext cx="9417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https://velog.io/@zansol/Pull-Request-%EC%9D%B4%ED%95%B4%ED%95%98%EA%B8%B0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09D8-DCBE-4265-9A76-BCAA86EDDD0C}"/>
              </a:ext>
            </a:extLst>
          </p:cNvPr>
          <p:cNvSpPr txBox="1"/>
          <p:nvPr/>
        </p:nvSpPr>
        <p:spPr>
          <a:xfrm>
            <a:off x="678021" y="2627160"/>
            <a:ext cx="9417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https://wayhome25.github.io/git/2017/07/08/git-first-pull-request-story/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D0B4B-A201-4EC3-AFED-3E35D1BB6F9F}"/>
              </a:ext>
            </a:extLst>
          </p:cNvPr>
          <p:cNvSpPr txBox="1"/>
          <p:nvPr/>
        </p:nvSpPr>
        <p:spPr>
          <a:xfrm>
            <a:off x="678020" y="3078140"/>
            <a:ext cx="10490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git fork </a:t>
            </a:r>
            <a:r>
              <a:rPr lang="ko-KR" altLang="en-US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동기화 </a:t>
            </a:r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https://json.postype.com/post/210431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3690D-2136-4C3F-8E25-96309CA605CA}"/>
              </a:ext>
            </a:extLst>
          </p:cNvPr>
          <p:cNvSpPr txBox="1"/>
          <p:nvPr/>
        </p:nvSpPr>
        <p:spPr>
          <a:xfrm>
            <a:off x="678020" y="3529120"/>
            <a:ext cx="10490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en-US" altLang="ko-KR" sz="15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</a:t>
            </a:r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merge </a:t>
            </a:r>
            <a:r>
              <a:rPr lang="ko-KR" altLang="en-US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종류 </a:t>
            </a:r>
            <a:r>
              <a:rPr lang="en-US" altLang="ko-KR" sz="1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https://help.github.com/en/github/collaborating-with-issues-and-pull-requests/about-pull-request-merges</a:t>
            </a:r>
            <a:endParaRPr lang="ko-KR" altLang="en-US" sz="1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69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5D171-C811-4562-8D68-E4DC6405C993}"/>
              </a:ext>
            </a:extLst>
          </p:cNvPr>
          <p:cNvSpPr txBox="1"/>
          <p:nvPr/>
        </p:nvSpPr>
        <p:spPr>
          <a:xfrm>
            <a:off x="2220686" y="3570402"/>
            <a:ext cx="77630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THANK</a:t>
            </a:r>
            <a:r>
              <a:rPr lang="en-US" altLang="ko-KR" sz="45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YOU</a:t>
            </a:r>
            <a:endParaRPr lang="ko-KR" altLang="en-US" sz="45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060" name="Picture 12" descr="https://icon-library.net/images/github-icon-white/github-icon-white-19.jpg">
            <a:extLst>
              <a:ext uri="{FF2B5EF4-FFF2-40B4-BE49-F238E27FC236}">
                <a16:creationId xmlns:a16="http://schemas.microsoft.com/office/drawing/2014/main" id="{A034C630-3C87-4C78-9E2D-AA1EAC4C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84" y="1729850"/>
            <a:ext cx="3667831" cy="15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725C7-93F4-4E85-8A7C-BA350D01FACE}"/>
              </a:ext>
            </a:extLst>
          </p:cNvPr>
          <p:cNvSpPr txBox="1"/>
          <p:nvPr/>
        </p:nvSpPr>
        <p:spPr>
          <a:xfrm>
            <a:off x="8724122" y="6326042"/>
            <a:ext cx="34678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provided by 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en-US" altLang="ko-KR" sz="21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</a:t>
            </a:r>
            <a:r>
              <a:rPr lang="en-US" altLang="ko-KR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_minusi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D80D4E-99C7-490B-B225-1CE3096043B1}"/>
              </a:ext>
            </a:extLst>
          </p:cNvPr>
          <p:cNvSpPr txBox="1"/>
          <p:nvPr/>
        </p:nvSpPr>
        <p:spPr>
          <a:xfrm>
            <a:off x="1265851" y="2176180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저장소를 고수준으로 관리하기 위한 </a:t>
            </a:r>
            <a:r>
              <a:rPr lang="ko-KR" altLang="en-US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브랜칭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기법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 하나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09D8-DCBE-4265-9A76-BCAA86EDDD0C}"/>
              </a:ext>
            </a:extLst>
          </p:cNvPr>
          <p:cNvSpPr txBox="1"/>
          <p:nvPr/>
        </p:nvSpPr>
        <p:spPr>
          <a:xfrm>
            <a:off x="1265851" y="2963062"/>
            <a:ext cx="94176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브랜칭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작업을 </a:t>
            </a:r>
            <a:r>
              <a:rPr lang="ko-KR" altLang="en-US" sz="2700" dirty="0" err="1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규격화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하여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7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브랜치를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쉽게 다루도록 함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14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cdn.dribbble.com/users/205751/screenshots/2683236/dribbble.gitflow.preview.png">
            <a:extLst>
              <a:ext uri="{FF2B5EF4-FFF2-40B4-BE49-F238E27FC236}">
                <a16:creationId xmlns:a16="http://schemas.microsoft.com/office/drawing/2014/main" id="{DEAF7E50-B8B7-48B3-9099-FF7C70BF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76774"/>
            <a:ext cx="7620000" cy="5715000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6762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 </a:t>
            </a:r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w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hy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722913" cy="0"/>
          </a:xfrm>
          <a:prstGeom prst="line">
            <a:avLst/>
          </a:prstGeom>
          <a:ln w="38100">
            <a:gradFill flip="none" rotWithShape="1">
              <a:gsLst>
                <a:gs pos="20000">
                  <a:srgbClr val="FF5601"/>
                </a:gs>
                <a:gs pos="2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36762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 </a:t>
            </a:r>
            <a:r>
              <a:rPr lang="en-US" altLang="ko-KR" sz="4500" dirty="0" err="1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w</a:t>
            </a:r>
            <a:r>
              <a:rPr lang="en-US" altLang="ko-KR" sz="4500" dirty="0" err="1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>
            <a:cxnSpLocks/>
          </p:cNvCxnSpPr>
          <p:nvPr/>
        </p:nvCxnSpPr>
        <p:spPr>
          <a:xfrm>
            <a:off x="419879" y="958891"/>
            <a:ext cx="3722913" cy="0"/>
          </a:xfrm>
          <a:prstGeom prst="line">
            <a:avLst/>
          </a:prstGeom>
          <a:ln w="38100">
            <a:gradFill flip="none" rotWithShape="1">
              <a:gsLst>
                <a:gs pos="20000">
                  <a:srgbClr val="FF5601"/>
                </a:gs>
                <a:gs pos="2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DE352B-57A6-47B6-82F0-F881CF655D5A}"/>
              </a:ext>
            </a:extLst>
          </p:cNvPr>
          <p:cNvSpPr txBox="1"/>
          <p:nvPr/>
        </p:nvSpPr>
        <p:spPr>
          <a:xfrm>
            <a:off x="4797617" y="2176180"/>
            <a:ext cx="54033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먹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구식의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ingle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</a:t>
            </a:r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ranch</a:t>
            </a:r>
            <a:endParaRPr lang="ko-KR" altLang="en-US" sz="27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37590-2E07-4C63-969C-C2CD506E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0" y="1647722"/>
            <a:ext cx="3810532" cy="3982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CF7F3-797C-4036-B9ED-7E2D891FDEBF}"/>
              </a:ext>
            </a:extLst>
          </p:cNvPr>
          <p:cNvSpPr txBox="1"/>
          <p:nvPr/>
        </p:nvSpPr>
        <p:spPr>
          <a:xfrm>
            <a:off x="4797617" y="2848698"/>
            <a:ext cx="6217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구성원의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드 오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염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전체로 전파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58B51-E2E4-4898-935F-0D974E0AFE36}"/>
              </a:ext>
            </a:extLst>
          </p:cNvPr>
          <p:cNvSpPr txBox="1"/>
          <p:nvPr/>
        </p:nvSpPr>
        <p:spPr>
          <a:xfrm>
            <a:off x="4797617" y="3521216"/>
            <a:ext cx="6217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태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스크의 진행 상황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 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7C8AE-8C3B-4534-859E-87462BEE5066}"/>
              </a:ext>
            </a:extLst>
          </p:cNvPr>
          <p:cNvSpPr txBox="1"/>
          <p:nvPr/>
        </p:nvSpPr>
        <p:spPr>
          <a:xfrm>
            <a:off x="4797617" y="4193734"/>
            <a:ext cx="6217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· 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프</a:t>
            </a:r>
            <a:r>
              <a:rPr lang="ko-KR" altLang="en-US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로젝</a:t>
            </a:r>
            <a:r>
              <a:rPr lang="ko-KR" altLang="en-US" sz="27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 상황에 대한 유연성 </a:t>
            </a:r>
            <a:r>
              <a:rPr lang="en-US" altLang="ko-KR" sz="27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lang="ko-KR" altLang="en-US" sz="2700" dirty="0">
              <a:solidFill>
                <a:srgbClr val="FF560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7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B6CD1-E898-43A5-8D0F-F0A853862C73}"/>
              </a:ext>
            </a:extLst>
          </p:cNvPr>
          <p:cNvSpPr txBox="1"/>
          <p:nvPr/>
        </p:nvSpPr>
        <p:spPr>
          <a:xfrm>
            <a:off x="603379" y="6211977"/>
            <a:ext cx="9221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master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실제로 배포되는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778A46-D9D1-44E8-BA36-4DDDDDDF2150}"/>
              </a:ext>
            </a:extLst>
          </p:cNvPr>
          <p:cNvSpPr/>
          <p:nvPr/>
        </p:nvSpPr>
        <p:spPr>
          <a:xfrm>
            <a:off x="2962274" y="1875453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9" y="6211977"/>
            <a:ext cx="9221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새로운 기능을 추가하기 위해 사용되는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only-local branch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249E1-4074-4B78-8EA7-C70441404045}"/>
              </a:ext>
            </a:extLst>
          </p:cNvPr>
          <p:cNvSpPr/>
          <p:nvPr/>
        </p:nvSpPr>
        <p:spPr>
          <a:xfrm>
            <a:off x="2962274" y="4655976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1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12F8-97D1-43B5-BCF7-3B8F5B93D93C}"/>
              </a:ext>
            </a:extLst>
          </p:cNvPr>
          <p:cNvSpPr txBox="1"/>
          <p:nvPr/>
        </p:nvSpPr>
        <p:spPr>
          <a:xfrm>
            <a:off x="279920" y="174061"/>
            <a:ext cx="2444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560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git</a:t>
            </a:r>
            <a:r>
              <a:rPr lang="en-US" altLang="ko-KR" sz="45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flow</a:t>
            </a:r>
            <a:endParaRPr lang="ko-KR" altLang="en-US" sz="45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DF5637-297E-4025-A055-82962EF5C6BF}"/>
              </a:ext>
            </a:extLst>
          </p:cNvPr>
          <p:cNvCxnSpPr/>
          <p:nvPr/>
        </p:nvCxnSpPr>
        <p:spPr>
          <a:xfrm>
            <a:off x="419879" y="958891"/>
            <a:ext cx="2612570" cy="0"/>
          </a:xfrm>
          <a:prstGeom prst="line">
            <a:avLst/>
          </a:prstGeom>
          <a:ln w="38100">
            <a:gradFill flip="none" rotWithShape="1">
              <a:gsLst>
                <a:gs pos="30000">
                  <a:srgbClr val="FF5601"/>
                </a:gs>
                <a:gs pos="3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A55025BB-72AF-4DBC-8EAC-94FCE9B6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479509"/>
            <a:ext cx="62674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8C128-6599-4460-AD18-4C0817D3942E}"/>
              </a:ext>
            </a:extLst>
          </p:cNvPr>
          <p:cNvSpPr txBox="1"/>
          <p:nvPr/>
        </p:nvSpPr>
        <p:spPr>
          <a:xfrm>
            <a:off x="603379" y="6211977"/>
            <a:ext cx="10117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rgbClr val="FF560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develop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feature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브랜치로부터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병합되는 핵심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브랜치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. 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기능 </a:t>
            </a:r>
            <a:r>
              <a:rPr lang="ko-KR" altLang="en-US" sz="21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구현시</a:t>
            </a:r>
            <a:r>
              <a:rPr lang="ko-KR" altLang="en-US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여기서 분기</a:t>
            </a:r>
            <a:r>
              <a:rPr lang="en-US" altLang="ko-KR" sz="2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DF58F-5AA6-4443-A90C-D37987379F5B}"/>
              </a:ext>
            </a:extLst>
          </p:cNvPr>
          <p:cNvSpPr/>
          <p:nvPr/>
        </p:nvSpPr>
        <p:spPr>
          <a:xfrm>
            <a:off x="2962274" y="4021494"/>
            <a:ext cx="6267451" cy="64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8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711</Words>
  <Application>Microsoft Office PowerPoint</Application>
  <PresentationFormat>와이드스크린</PresentationFormat>
  <Paragraphs>102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에스코어 드림 5 Medium</vt:lpstr>
      <vt:lpstr>인터파크고딕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정범 조</dc:creator>
  <cp:lastModifiedBy>정범 조</cp:lastModifiedBy>
  <cp:revision>20</cp:revision>
  <dcterms:created xsi:type="dcterms:W3CDTF">2019-12-08T16:30:56Z</dcterms:created>
  <dcterms:modified xsi:type="dcterms:W3CDTF">2019-12-11T22:59:22Z</dcterms:modified>
</cp:coreProperties>
</file>