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3" r:id="rId3"/>
    <p:sldId id="264" r:id="rId4"/>
    <p:sldId id="266" r:id="rId5"/>
    <p:sldId id="265" r:id="rId6"/>
    <p:sldId id="267" r:id="rId7"/>
    <p:sldId id="268" r:id="rId8"/>
    <p:sldId id="269" r:id="rId9"/>
    <p:sldId id="256" r:id="rId10"/>
    <p:sldId id="257" r:id="rId11"/>
    <p:sldId id="258" r:id="rId12"/>
    <p:sldId id="259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E8A3-2CF5-450D-A7F0-D1E30B569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79644-1A93-4DCE-B5A7-185B93422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D8FA-A314-4186-8C82-992A8FB9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6B09-E944-4605-ABAC-0F3EBFA1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252BC-FD7F-49D5-989D-3B03D211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9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E917-530D-400F-949E-7337272B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1936B-0061-40D6-81F3-1484DA099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42347-88CC-475E-9942-5D718504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AF61F-5701-44D9-9854-A54C28B1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8DAB7-7BE9-464C-A84E-45F66F78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8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A3562-407B-4AC9-B9BD-D3D8A5F26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EF4AA-231E-4969-B7E2-7CCFE17DC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99FA8-D73C-4160-8D63-C801A03B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82EB-169B-436A-A7E5-16C84A42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30A62-A72C-4CEC-A51F-72AF73D6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6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895F-E561-41AE-A172-0B7ECB38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C9828-75A3-4694-BD70-F0ADA2D90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99910-0FDB-4DA3-957B-415182E6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AE0EB-1D07-4323-85B3-CCCC141B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22F16-C677-4462-AAC6-12B11F08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0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EC54-CD2D-4528-AFE6-CD9A8C79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A5E3F-3F6D-4DE3-99F2-93BB8C470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66DFC-8F84-4582-A08B-9B33F41F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E5325-37AB-4A6A-A11E-19B09011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348D8-681D-4DBF-9646-3A593829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8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E7A7-78B0-44D3-9E12-726BFE9E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22BEE-5B61-4163-87E4-9036D816A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AE68B-3FE5-40BB-BC06-9343721D5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93DC5-522A-4E3D-BE00-5C0A4B55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99E13-FB6B-4F43-A1B1-4FADA31F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4F95D-0142-47BF-A79A-F89630FA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0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3618-E598-4BA3-9852-51B2CF6F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7E0D-1E18-4FFC-921B-1F5BB6566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F0BF4-0047-4BCA-BA93-635A7FB15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D38ED-ABCF-4897-A4A7-2258962B6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5A470-B218-487E-952B-8DFC7F9B9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58D07-580B-4FA3-BBB4-D00502BC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58595-32FF-4256-9C9D-392158CF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B8E-71BD-47DA-A0D3-50EF7392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2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6F12-E038-4FD1-964C-DBAB0055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F2F9E-7E2A-4761-89DC-2375105C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F8B37-BF15-4EC5-B59F-5DBB0406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91F04-E503-452F-BA75-525AB3B2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7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BFD33-791F-4E1C-A756-3EF1D1A7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2E058-9AB4-41A9-B680-31A8B0F7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D16F9-03AF-4671-8A42-CB08F51F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026D-5656-423D-B6E3-FA70AA1F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46B07-ABC3-4357-B681-72F42C01B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D5EBA-9AC8-4A06-9391-A64405246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FA7F1-3F98-4FEF-8E37-228FA3E5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39B2D-F1FA-42F1-B07B-A0445D9E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5EDF2-8952-46C8-BE4A-FE495ACD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6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50C7-547B-4840-9663-5C7E4D20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27F21-4CCE-430E-B709-4E54CA9F8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0B0D6-572A-40AF-9338-B760E1FB5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88FEC-2A64-4DCF-9E39-E2280062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E2B6E-E13A-43E1-A0ED-8DB7569B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A4428-993A-452F-9F95-9171CC09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2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D9E0C-26B3-456C-AC5C-4834F8E3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7F431-B6B4-4635-959F-0D9050DE9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11AE1-CCFE-4A46-813F-0628F3672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4A001-6890-4FB9-B682-16AC11FB0EF0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36642-5BA4-4759-ADA8-921DE7649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E77F5-9E6F-4E78-BFB2-87F069383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4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charts.com/companies/SPXCF/pe_ratio" TargetMode="External"/><Relationship Id="rId4" Type="http://schemas.openxmlformats.org/officeDocument/2006/relationships/hyperlink" Target="https://franklingu.github.io/data/2018/02/20/using-python-to-analyze-PE-ratio-and-stock-market-performanc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CF6E-23A2-4DFD-92A6-E3BF4A8A7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511" y="1551527"/>
            <a:ext cx="10160978" cy="23876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Setting up Slides into RISE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93108A-C991-43E6-A783-663F7DD36C55}"/>
              </a:ext>
            </a:extLst>
          </p:cNvPr>
          <p:cNvSpPr txBox="1"/>
          <p:nvPr/>
        </p:nvSpPr>
        <p:spPr>
          <a:xfrm>
            <a:off x="10350500" y="-8444"/>
            <a:ext cx="18415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Rui </a:t>
            </a:r>
            <a:r>
              <a:rPr lang="en-US" sz="2800" b="1" dirty="0" err="1"/>
              <a:t>Xue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3703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34EC-7528-454E-81E6-259FFB0B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E2B4F-1115-4893-8BAD-D135F81A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2007F-89D0-49F5-AC01-EAF52666B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3" y="-795216"/>
            <a:ext cx="8824953" cy="74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92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EB38-9441-4E1B-85D2-210E5E13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8FC97-01B5-4AC6-A055-39F836C1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89168-6DB7-4193-BD63-A13124B42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77" y="193364"/>
            <a:ext cx="9349108" cy="651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4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3D6E-100C-494B-B15E-14635458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5AF9-C733-4A7D-89B4-EE96D4EA2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0DC71-0AA2-487B-859B-10139EC63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0"/>
            <a:ext cx="8933766" cy="658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3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840B-3977-4FF1-991E-6D75B80F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07BE0-2769-4286-BE1E-82F8981A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E1DDF-A8A1-4D74-84DC-8A13DA350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743"/>
            <a:ext cx="9338733" cy="652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86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C4D6-A09F-4D5A-A78C-C6B102FD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E74A-6C0F-4E53-93E0-86C1DD739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A248E-FCAE-4D82-AE3A-4202E7266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7" y="177299"/>
            <a:ext cx="9118600" cy="650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4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9ADD-35F9-434C-ADD1-A1D91420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18" y="1253331"/>
            <a:ext cx="11283572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Comparison of markets (STI vs US) (1)</a:t>
            </a:r>
          </a:p>
          <a:p>
            <a:r>
              <a:rPr lang="en-US" dirty="0"/>
              <a:t>US is over-value -&gt; PE ratio chart (2)</a:t>
            </a:r>
          </a:p>
          <a:p>
            <a:r>
              <a:rPr lang="en-US" dirty="0"/>
              <a:t>STI is under-value -&gt; PE ratio chart (2)</a:t>
            </a:r>
          </a:p>
          <a:p>
            <a:r>
              <a:rPr lang="en-US" dirty="0"/>
              <a:t>Opportunity in Singapore (STI) (2)</a:t>
            </a:r>
          </a:p>
          <a:p>
            <a:r>
              <a:rPr lang="en-US" dirty="0">
                <a:highlight>
                  <a:srgbClr val="FFFF00"/>
                </a:highlight>
              </a:rPr>
              <a:t>Zoom in to industry – How? Screening to find this [Research] (3)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Technology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Healthcare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Transport</a:t>
            </a:r>
          </a:p>
          <a:p>
            <a:r>
              <a:rPr lang="en-US" dirty="0">
                <a:highlight>
                  <a:srgbClr val="FFFF00"/>
                </a:highlight>
              </a:rPr>
              <a:t>Pick one stock -&gt; insider transaction and value of the stock (PE, latest earnings) (4-6)</a:t>
            </a:r>
          </a:p>
          <a:p>
            <a:r>
              <a:rPr lang="en-US" dirty="0"/>
              <a:t>Pick one more? (?)</a:t>
            </a:r>
          </a:p>
          <a:p>
            <a:r>
              <a:rPr lang="en-US" dirty="0"/>
              <a:t>Recommendation (9) </a:t>
            </a:r>
          </a:p>
          <a:p>
            <a:endParaRPr lang="en-US" dirty="0"/>
          </a:p>
          <a:p>
            <a:r>
              <a:rPr lang="en-US" dirty="0"/>
              <a:t>Technology research (How to use markdown, </a:t>
            </a:r>
            <a:r>
              <a:rPr lang="en-US" dirty="0" err="1"/>
              <a:t>visualisation</a:t>
            </a:r>
            <a:r>
              <a:rPr lang="en-US" dirty="0"/>
              <a:t>?)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D056C-6411-4B22-A134-EB271013A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274" y="-334107"/>
            <a:ext cx="7623426" cy="291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5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D842B4-52BD-43DF-9FB5-1AB2D3CE9004}"/>
              </a:ext>
            </a:extLst>
          </p:cNvPr>
          <p:cNvSpPr txBox="1"/>
          <p:nvPr/>
        </p:nvSpPr>
        <p:spPr>
          <a:xfrm>
            <a:off x="2716823" y="131885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10-Year chart [STI]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5D19D6-9414-45DE-85D9-2F38DC96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954" y="833711"/>
            <a:ext cx="5574057" cy="25083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50032-049C-423D-B72C-418B0265C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8" y="550436"/>
            <a:ext cx="6305296" cy="27916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0A5DAC-1FB0-4766-9AE0-688CFF8762D1}"/>
              </a:ext>
            </a:extLst>
          </p:cNvPr>
          <p:cNvSpPr txBox="1"/>
          <p:nvPr/>
        </p:nvSpPr>
        <p:spPr>
          <a:xfrm>
            <a:off x="8362829" y="181104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1-Year chart [STI]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89D64D-87C2-4045-8706-BEFCEFAD66FE}"/>
              </a:ext>
            </a:extLst>
          </p:cNvPr>
          <p:cNvSpPr txBox="1"/>
          <p:nvPr/>
        </p:nvSpPr>
        <p:spPr>
          <a:xfrm>
            <a:off x="2797541" y="3334260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10-Year chart [US]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B6E50-F7CE-4A30-B804-0F3FF1C91C5C}"/>
              </a:ext>
            </a:extLst>
          </p:cNvPr>
          <p:cNvSpPr txBox="1"/>
          <p:nvPr/>
        </p:nvSpPr>
        <p:spPr>
          <a:xfrm>
            <a:off x="8427306" y="3342037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1-Year chart [US]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3EDCC97-0ECD-42F9-93E6-FBC76AD01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9" y="3914830"/>
            <a:ext cx="6220304" cy="27980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B4A68DF-B628-427A-BAA2-B5ADAD606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284" y="4067346"/>
            <a:ext cx="5670561" cy="2508326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A34E3A-A322-43F2-9BA3-0384C061F2AC}"/>
              </a:ext>
            </a:extLst>
          </p:cNvPr>
          <p:cNvCxnSpPr/>
          <p:nvPr/>
        </p:nvCxnSpPr>
        <p:spPr>
          <a:xfrm flipV="1">
            <a:off x="1494692" y="1424354"/>
            <a:ext cx="659423" cy="738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0AE897-28F2-4460-BA23-2C0D65E3F6F7}"/>
              </a:ext>
            </a:extLst>
          </p:cNvPr>
          <p:cNvCxnSpPr/>
          <p:nvPr/>
        </p:nvCxnSpPr>
        <p:spPr>
          <a:xfrm flipV="1">
            <a:off x="3683977" y="1424354"/>
            <a:ext cx="659423" cy="738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2FB13A-D5C7-4BB9-AB4F-3766E9A93EF6}"/>
              </a:ext>
            </a:extLst>
          </p:cNvPr>
          <p:cNvCxnSpPr/>
          <p:nvPr/>
        </p:nvCxnSpPr>
        <p:spPr>
          <a:xfrm flipV="1">
            <a:off x="5802196" y="1718597"/>
            <a:ext cx="659423" cy="738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E858C4-1488-4722-BF50-B03C2466F784}"/>
              </a:ext>
            </a:extLst>
          </p:cNvPr>
          <p:cNvCxnSpPr>
            <a:cxnSpLocks/>
          </p:cNvCxnSpPr>
          <p:nvPr/>
        </p:nvCxnSpPr>
        <p:spPr>
          <a:xfrm flipV="1">
            <a:off x="9329982" y="2610106"/>
            <a:ext cx="2416541" cy="276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C5E269-E0A4-4072-A7E2-F584B99C0657}"/>
              </a:ext>
            </a:extLst>
          </p:cNvPr>
          <p:cNvCxnSpPr>
            <a:cxnSpLocks/>
          </p:cNvCxnSpPr>
          <p:nvPr/>
        </p:nvCxnSpPr>
        <p:spPr>
          <a:xfrm flipV="1">
            <a:off x="5627077" y="4369777"/>
            <a:ext cx="468923" cy="747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806BB6-C2F9-4A79-AF1C-DCF31B687AFB}"/>
              </a:ext>
            </a:extLst>
          </p:cNvPr>
          <p:cNvCxnSpPr>
            <a:cxnSpLocks/>
          </p:cNvCxnSpPr>
          <p:nvPr/>
        </p:nvCxnSpPr>
        <p:spPr>
          <a:xfrm flipV="1">
            <a:off x="9159998" y="4589585"/>
            <a:ext cx="2586525" cy="1457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33EB0A-2DD8-4423-B301-78C7E1522DC8}"/>
              </a:ext>
            </a:extLst>
          </p:cNvPr>
          <p:cNvSpPr txBox="1"/>
          <p:nvPr/>
        </p:nvSpPr>
        <p:spPr>
          <a:xfrm>
            <a:off x="4731849" y="2906256"/>
            <a:ext cx="313138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 and right axis showing index value of US and SG.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Overlay of two graphs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 normalized of graphs to overlay.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288B8B-B8D6-4F1B-8B74-FAAA39BF4E4D}"/>
              </a:ext>
            </a:extLst>
          </p:cNvPr>
          <p:cNvSpPr txBox="1"/>
          <p:nvPr/>
        </p:nvSpPr>
        <p:spPr>
          <a:xfrm>
            <a:off x="10350500" y="-8444"/>
            <a:ext cx="18415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Rui </a:t>
            </a:r>
            <a:r>
              <a:rPr lang="en-US" sz="2800" b="1" dirty="0" err="1"/>
              <a:t>Xue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4265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272AC2-07B3-4F9C-B549-2D470C270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252520"/>
            <a:ext cx="8420073" cy="3092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6E2504-6565-4769-A3BA-D07ABE971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45" y="3819421"/>
            <a:ext cx="4595940" cy="29184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5D3E29-3F1F-4204-B5EC-30F378810CDF}"/>
              </a:ext>
            </a:extLst>
          </p:cNvPr>
          <p:cNvSpPr txBox="1"/>
          <p:nvPr/>
        </p:nvSpPr>
        <p:spPr>
          <a:xfrm>
            <a:off x="5545748" y="5068697"/>
            <a:ext cx="6097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>
                <a:solidFill>
                  <a:srgbClr val="A6A7DC"/>
                </a:solidFill>
                <a:effectLst/>
                <a:latin typeface="Segoe UI" panose="020B0502040204020203" pitchFamily="34" charset="0"/>
                <a:hlinkClick r:id="rId4" tooltip="https://franklingu.github.io/data/2018/02/20/using-python-to-analyze-pe-ratio-and-stock-market-performance/"/>
              </a:rPr>
              <a:t>https://franklingu.github.io/data/2018/02/20/using-python-to-analyze-PE-ratio-and-stock-market-performance/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5F2AA-C760-4B04-A694-735B2D6AECB7}"/>
              </a:ext>
            </a:extLst>
          </p:cNvPr>
          <p:cNvSpPr txBox="1"/>
          <p:nvPr/>
        </p:nvSpPr>
        <p:spPr>
          <a:xfrm>
            <a:off x="5765556" y="496641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A6A7DC"/>
                </a:solidFill>
                <a:effectLst/>
                <a:latin typeface="Segoe UI" panose="020B0502040204020203" pitchFamily="34" charset="0"/>
                <a:hlinkClick r:id="rId5" tooltip="https://ycharts.com/companies/spxcf/pe_ratio"/>
              </a:rPr>
              <a:t>https://ycharts.com/companies/SPXCF/pe_ratio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E33176-7140-4B1D-BBAA-8EB69CA03186}"/>
              </a:ext>
            </a:extLst>
          </p:cNvPr>
          <p:cNvSpPr txBox="1"/>
          <p:nvPr/>
        </p:nvSpPr>
        <p:spPr>
          <a:xfrm>
            <a:off x="100380" y="3120364"/>
            <a:ext cx="385615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u="sng" dirty="0"/>
              <a:t>Valuation of the market:</a:t>
            </a:r>
          </a:p>
          <a:p>
            <a:r>
              <a:rPr lang="en-US" dirty="0"/>
              <a:t>US is over-value -&gt; PE ratio chart (2)</a:t>
            </a:r>
          </a:p>
          <a:p>
            <a:r>
              <a:rPr lang="en-US" dirty="0"/>
              <a:t>STI is under-value -&gt; PE ratio chart (2)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8E0C2C-CDD6-43F2-80EA-9006282E258D}"/>
              </a:ext>
            </a:extLst>
          </p:cNvPr>
          <p:cNvSpPr txBox="1"/>
          <p:nvPr/>
        </p:nvSpPr>
        <p:spPr>
          <a:xfrm>
            <a:off x="4731849" y="2906256"/>
            <a:ext cx="31313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PE ratio of the SG and US market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685CF-CBBC-4BCA-9E74-74CC888137F2}"/>
              </a:ext>
            </a:extLst>
          </p:cNvPr>
          <p:cNvSpPr txBox="1"/>
          <p:nvPr/>
        </p:nvSpPr>
        <p:spPr>
          <a:xfrm>
            <a:off x="9817100" y="-8444"/>
            <a:ext cx="23749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Irna (Rui </a:t>
            </a:r>
            <a:r>
              <a:rPr lang="en-US" sz="2800" b="1" dirty="0" err="1"/>
              <a:t>Xue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722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D675-FE91-4832-9319-81D7F8FB2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4162425"/>
            <a:ext cx="6858000" cy="2517775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2000" dirty="0">
                <a:highlight>
                  <a:srgbClr val="00FF00"/>
                </a:highlight>
              </a:rPr>
              <a:t>P/E (Lower better)</a:t>
            </a:r>
          </a:p>
          <a:p>
            <a:pPr marL="514350" indent="-514350">
              <a:buAutoNum type="arabicPeriod"/>
            </a:pPr>
            <a:r>
              <a:rPr lang="en-US" sz="2000" dirty="0">
                <a:highlight>
                  <a:srgbClr val="00FF00"/>
                </a:highlight>
              </a:rPr>
              <a:t>Debt to Current Asset(Long term + short term debt/Current Asset &lt;1.1 (Lower better)</a:t>
            </a:r>
          </a:p>
          <a:p>
            <a:pPr marL="514350" indent="-514350">
              <a:buAutoNum type="arabicPeriod"/>
            </a:pPr>
            <a:r>
              <a:rPr lang="en-US" sz="2000" dirty="0">
                <a:highlight>
                  <a:srgbClr val="00FF00"/>
                </a:highlight>
              </a:rPr>
              <a:t>Current Ratio (Current Asset/Current Liability) &gt;1.5 (Higher better)</a:t>
            </a:r>
          </a:p>
          <a:p>
            <a:pPr marL="514350" indent="-514350">
              <a:buAutoNum type="arabicPeriod"/>
            </a:pPr>
            <a:r>
              <a:rPr lang="en-US" sz="2000" dirty="0" err="1">
                <a:highlight>
                  <a:srgbClr val="00FF00"/>
                </a:highlight>
              </a:rPr>
              <a:t>dividendYield</a:t>
            </a:r>
            <a:r>
              <a:rPr lang="en-US" sz="2000" dirty="0">
                <a:highlight>
                  <a:srgbClr val="00FF00"/>
                </a:highlight>
              </a:rPr>
              <a:t> (higher better)</a:t>
            </a:r>
          </a:p>
          <a:p>
            <a:pPr marL="514350" indent="-514350">
              <a:buAutoNum type="arabicPeriod"/>
            </a:pPr>
            <a:r>
              <a:rPr lang="en-US" sz="2000" dirty="0">
                <a:highlight>
                  <a:srgbClr val="00FF00"/>
                </a:highlight>
              </a:rPr>
              <a:t>Price to Book (lower better)</a:t>
            </a:r>
          </a:p>
          <a:p>
            <a:pPr marL="0" indent="0">
              <a:buNone/>
            </a:pPr>
            <a:endParaRPr lang="en-US" sz="2000" dirty="0">
              <a:highlight>
                <a:srgbClr val="00FF00"/>
              </a:highlight>
            </a:endParaRP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844CD3-F1F1-40FB-8C78-4ABFFBE6A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5213" y="-2311403"/>
            <a:ext cx="4687993" cy="20218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99AA58-B387-4DAC-857D-2BB1FDDFD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678" y="0"/>
            <a:ext cx="4639322" cy="68494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31F196-547C-4A57-8D6B-DB5280B34DAA}"/>
              </a:ext>
            </a:extLst>
          </p:cNvPr>
          <p:cNvSpPr txBox="1"/>
          <p:nvPr/>
        </p:nvSpPr>
        <p:spPr>
          <a:xfrm>
            <a:off x="4110935" y="2049244"/>
            <a:ext cx="31313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graphical plot x2 slides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872F9-8271-4F33-BE79-6B045E5F0DA0}"/>
              </a:ext>
            </a:extLst>
          </p:cNvPr>
          <p:cNvSpPr txBox="1"/>
          <p:nvPr/>
        </p:nvSpPr>
        <p:spPr>
          <a:xfrm>
            <a:off x="9817100" y="-8444"/>
            <a:ext cx="23749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Jordan</a:t>
            </a:r>
          </a:p>
        </p:txBody>
      </p:sp>
    </p:spTree>
    <p:extLst>
      <p:ext uri="{BB962C8B-B14F-4D97-AF65-F5344CB8AC3E}">
        <p14:creationId xmlns:p14="http://schemas.microsoft.com/office/powerpoint/2010/main" val="60348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D675-FE91-4832-9319-81D7F8FB2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4162425"/>
            <a:ext cx="6858000" cy="2517775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2000" dirty="0">
                <a:highlight>
                  <a:srgbClr val="00FF00"/>
                </a:highlight>
              </a:rPr>
              <a:t>P/E (Lower better)</a:t>
            </a:r>
          </a:p>
          <a:p>
            <a:pPr marL="514350" indent="-514350">
              <a:buAutoNum type="arabicPeriod"/>
            </a:pPr>
            <a:r>
              <a:rPr lang="en-US" sz="2000" dirty="0">
                <a:highlight>
                  <a:srgbClr val="00FF00"/>
                </a:highlight>
              </a:rPr>
              <a:t>Debt to Current Asset(Long term + short term debt/Current Asset &lt;1.1 (Lower better)</a:t>
            </a:r>
          </a:p>
          <a:p>
            <a:pPr marL="514350" indent="-514350">
              <a:buAutoNum type="arabicPeriod"/>
            </a:pPr>
            <a:r>
              <a:rPr lang="en-US" sz="2000" dirty="0">
                <a:highlight>
                  <a:srgbClr val="00FF00"/>
                </a:highlight>
              </a:rPr>
              <a:t>Current Ratio (Current Asset/Current Liability) &gt;1.5 (Higher better)</a:t>
            </a:r>
          </a:p>
          <a:p>
            <a:pPr marL="514350" indent="-514350">
              <a:buAutoNum type="arabicPeriod"/>
            </a:pPr>
            <a:r>
              <a:rPr lang="en-US" sz="2000" dirty="0" err="1">
                <a:highlight>
                  <a:srgbClr val="00FF00"/>
                </a:highlight>
              </a:rPr>
              <a:t>dividendYield</a:t>
            </a:r>
            <a:r>
              <a:rPr lang="en-US" sz="2000" dirty="0">
                <a:highlight>
                  <a:srgbClr val="00FF00"/>
                </a:highlight>
              </a:rPr>
              <a:t> (higher better)</a:t>
            </a:r>
          </a:p>
          <a:p>
            <a:pPr marL="514350" indent="-514350">
              <a:buAutoNum type="arabicPeriod"/>
            </a:pPr>
            <a:r>
              <a:rPr lang="en-US" sz="2000" dirty="0">
                <a:highlight>
                  <a:srgbClr val="00FF00"/>
                </a:highlight>
              </a:rPr>
              <a:t>Price to Book (lower better)</a:t>
            </a:r>
          </a:p>
          <a:p>
            <a:pPr marL="0" indent="0">
              <a:buNone/>
            </a:pPr>
            <a:endParaRPr lang="en-US" sz="2000" dirty="0">
              <a:highlight>
                <a:srgbClr val="00FF00"/>
              </a:highlight>
            </a:endParaRP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844CD3-F1F1-40FB-8C78-4ABFFBE6A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5213" y="-2311403"/>
            <a:ext cx="4687993" cy="20218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99AA58-B387-4DAC-857D-2BB1FDDFD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678" y="0"/>
            <a:ext cx="4639322" cy="68494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250760-A374-4378-B717-683FE8D12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86" y="379890"/>
            <a:ext cx="3428796" cy="30448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31F196-547C-4A57-8D6B-DB5280B34DAA}"/>
              </a:ext>
            </a:extLst>
          </p:cNvPr>
          <p:cNvSpPr txBox="1"/>
          <p:nvPr/>
        </p:nvSpPr>
        <p:spPr>
          <a:xfrm>
            <a:off x="4110935" y="2049244"/>
            <a:ext cx="31313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 plot –  2 Slides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68A189-BCF2-4835-9305-CDBA405D78C0}"/>
              </a:ext>
            </a:extLst>
          </p:cNvPr>
          <p:cNvSpPr txBox="1"/>
          <p:nvPr/>
        </p:nvSpPr>
        <p:spPr>
          <a:xfrm>
            <a:off x="9817100" y="-8444"/>
            <a:ext cx="23749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Jordan</a:t>
            </a:r>
          </a:p>
        </p:txBody>
      </p:sp>
    </p:spTree>
    <p:extLst>
      <p:ext uri="{BB962C8B-B14F-4D97-AF65-F5344CB8AC3E}">
        <p14:creationId xmlns:p14="http://schemas.microsoft.com/office/powerpoint/2010/main" val="182025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2077-7513-42A9-B610-7C5851C7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6F6E9-3529-4657-B3AF-C15507E61378}"/>
              </a:ext>
            </a:extLst>
          </p:cNvPr>
          <p:cNvSpPr txBox="1"/>
          <p:nvPr/>
        </p:nvSpPr>
        <p:spPr>
          <a:xfrm>
            <a:off x="9817100" y="-8444"/>
            <a:ext cx="23749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Woon Kiat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F10ABF-6091-4A04-B818-5C6E92868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76" y="2603500"/>
            <a:ext cx="3743847" cy="417253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4B147C-F068-4AE8-A6CB-25EB93487763}"/>
              </a:ext>
            </a:extLst>
          </p:cNvPr>
          <p:cNvSpPr txBox="1">
            <a:spLocks/>
          </p:cNvSpPr>
          <p:nvPr/>
        </p:nvSpPr>
        <p:spPr>
          <a:xfrm>
            <a:off x="488950" y="16871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Aligning with Analyst Recommendation and price target.</a:t>
            </a:r>
            <a:r>
              <a:rPr lang="en-US" dirty="0">
                <a:highlight>
                  <a:srgbClr val="00FF00"/>
                </a:highlight>
              </a:rPr>
              <a:t> </a:t>
            </a:r>
          </a:p>
          <a:p>
            <a:pPr lvl="1"/>
            <a:endParaRPr lang="en-US" dirty="0">
              <a:highlight>
                <a:srgbClr val="00FF00"/>
              </a:highlight>
            </a:endParaRPr>
          </a:p>
          <a:p>
            <a:pPr lvl="1"/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4562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A6E9-7DC9-44A4-962A-75B11223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6BD50-0D9E-46C4-B731-89911F2A5E79}"/>
              </a:ext>
            </a:extLst>
          </p:cNvPr>
          <p:cNvSpPr txBox="1"/>
          <p:nvPr/>
        </p:nvSpPr>
        <p:spPr>
          <a:xfrm>
            <a:off x="9817100" y="-8444"/>
            <a:ext cx="23749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EQ (Rui </a:t>
            </a:r>
            <a:r>
              <a:rPr lang="en-US" sz="2800" b="1" dirty="0" err="1"/>
              <a:t>Xue</a:t>
            </a:r>
            <a:r>
              <a:rPr lang="en-US" sz="2800" b="1" dirty="0"/>
              <a:t>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C4C2BB-60D7-4A8D-B2FA-3D0B1CAAE7C5}"/>
              </a:ext>
            </a:extLst>
          </p:cNvPr>
          <p:cNvSpPr txBox="1">
            <a:spLocks/>
          </p:cNvSpPr>
          <p:nvPr/>
        </p:nvSpPr>
        <p:spPr>
          <a:xfrm>
            <a:off x="838200" y="190823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Economy moat</a:t>
            </a:r>
          </a:p>
          <a:p>
            <a:pPr lvl="1"/>
            <a:r>
              <a:rPr lang="en-US" dirty="0"/>
              <a:t>Companies in the same sector:</a:t>
            </a:r>
          </a:p>
          <a:p>
            <a:pPr lvl="1"/>
            <a:r>
              <a:rPr lang="en-US" dirty="0"/>
              <a:t>Compare by </a:t>
            </a:r>
            <a:r>
              <a:rPr lang="en-US" dirty="0" err="1">
                <a:highlight>
                  <a:srgbClr val="00FF00"/>
                </a:highlight>
              </a:rPr>
              <a:t>ProfitMargins</a:t>
            </a:r>
            <a:r>
              <a:rPr lang="en-US" dirty="0">
                <a:highlight>
                  <a:srgbClr val="00FF00"/>
                </a:highlight>
              </a:rPr>
              <a:t>, (Preferably showing trend), EPS, </a:t>
            </a:r>
          </a:p>
          <a:p>
            <a:pPr lvl="1"/>
            <a:endParaRPr lang="en-US" dirty="0">
              <a:highlight>
                <a:srgbClr val="00FF00"/>
              </a:highlight>
            </a:endParaRPr>
          </a:p>
          <a:p>
            <a:pPr lvl="1"/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6110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74BC-DBAD-4C81-BECC-47A6E3EF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73280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5CB1A-AD4E-4CF0-8C1C-E7AD9B880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14" y="0"/>
            <a:ext cx="9718586" cy="682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8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375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Office Theme</vt:lpstr>
      <vt:lpstr>Setting up Slides into RISE</vt:lpstr>
      <vt:lpstr>PowerPoint Presentation</vt:lpstr>
      <vt:lpstr>PowerPoint Presentation</vt:lpstr>
      <vt:lpstr>PowerPoint Presentation</vt:lpstr>
      <vt:lpstr>PowerPoint Presentation</vt:lpstr>
      <vt:lpstr>Stock A</vt:lpstr>
      <vt:lpstr>Stock B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 Qing Khoo</dc:creator>
  <cp:lastModifiedBy>Ee Qing Khoo</cp:lastModifiedBy>
  <cp:revision>17</cp:revision>
  <dcterms:created xsi:type="dcterms:W3CDTF">2020-09-04T14:22:26Z</dcterms:created>
  <dcterms:modified xsi:type="dcterms:W3CDTF">2020-09-12T09:28:40Z</dcterms:modified>
</cp:coreProperties>
</file>