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E37A75-682C-44F8-A886-4057AC078EE3}">
  <a:tblStyle styleId="{01E37A75-682C-44F8-A886-4057AC078E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2c1041b8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2c1041b86_0_8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2c1041b86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2c1041b86_0_10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2c1041b8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12c1041b86_0_1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c1041b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2c1041b86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2c1041b86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12c1041b86_0_23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2c1041b8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12c1041b86_0_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2c1041b8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12c1041b86_0_5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2395" y="1270933"/>
            <a:ext cx="600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 : </a:t>
            </a: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tify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: 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ELK STACK과 LSTM을 활용한 실시간 네트워크 트래픽 이상 탐지 서비스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3751525" y="6053050"/>
            <a:ext cx="60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세큐리티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유세찬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구수정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송창희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지연주 / 김기백 / 김준서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63768" y="6289135"/>
            <a:ext cx="13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2024.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309" name="Google Shape;309;p22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cpu</a:t>
              </a: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312" name="Google Shape;312;p22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cpu 그래프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315" name="Google Shape;315;p22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cpu</a:t>
              </a: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김기백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22"/>
          <p:cNvGrpSpPr/>
          <p:nvPr/>
        </p:nvGrpSpPr>
        <p:grpSpPr>
          <a:xfrm>
            <a:off x="286055" y="3290063"/>
            <a:ext cx="2171100" cy="792778"/>
            <a:chOff x="276836" y="269845"/>
            <a:chExt cx="2171100" cy="792778"/>
          </a:xfrm>
        </p:grpSpPr>
        <p:sp>
          <p:nvSpPr>
            <p:cNvPr id="321" name="Google Shape;321;p22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322" name="Google Shape;322;p22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일간, 주간, 월간 cpu 사용량을 그래프로 볼 수 있는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22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324" name="Google Shape;324;p22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325" name="Google Shape;325;p22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메인화면/메뉴/cpu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22"/>
          <p:cNvSpPr txBox="1"/>
          <p:nvPr/>
        </p:nvSpPr>
        <p:spPr>
          <a:xfrm>
            <a:off x="3020037" y="5781724"/>
            <a:ext cx="5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지난 3개월간의 세션을 일, 주, 월별로 cpu 사용량을 나타내는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일, 주, 월별 평균 cpu 수치를 알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62950"/>
            <a:ext cx="7162799" cy="43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3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337" name="Google Shape;337;p23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</p:grpSp>
      <p:grpSp>
        <p:nvGrpSpPr>
          <p:cNvPr id="339" name="Google Shape;339;p23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340" name="Google Shape;340;p23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memory 그래프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343" name="Google Shape;343;p23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</p:grpSp>
      <p:grpSp>
        <p:nvGrpSpPr>
          <p:cNvPr id="345" name="Google Shape;345;p23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346" name="Google Shape;346;p23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김기백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286055" y="3290063"/>
            <a:ext cx="2171100" cy="977578"/>
            <a:chOff x="276836" y="269845"/>
            <a:chExt cx="2171100" cy="977578"/>
          </a:xfrm>
        </p:grpSpPr>
        <p:sp>
          <p:nvSpPr>
            <p:cNvPr id="349" name="Google Shape;349;p23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276836" y="600923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일간, 주간, 월간 memory사용량을 그래프로 볼 수 있는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23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352" name="Google Shape;352;p23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메인화면/메뉴/memory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3"/>
          <p:cNvSpPr txBox="1"/>
          <p:nvPr/>
        </p:nvSpPr>
        <p:spPr>
          <a:xfrm>
            <a:off x="3020037" y="5781724"/>
            <a:ext cx="5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지난 3개월간의 세션을 일, 주, 월별로 memory 사용량을 나타내는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일, 주, 월별 평균 memory 수치를 알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19125"/>
            <a:ext cx="7162801" cy="444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24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365" name="Google Shape;365;p24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main_setting</a:t>
              </a:r>
              <a:endParaRPr/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368" name="Google Shape;368;p24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회원정보 수정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4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371" name="Google Shape;371;p24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main_setting</a:t>
              </a:r>
              <a:endParaRPr/>
            </a:p>
          </p:txBody>
        </p:sp>
      </p:grpSp>
      <p:grpSp>
        <p:nvGrpSpPr>
          <p:cNvPr id="373" name="Google Shape;373;p24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374" name="Google Shape;374;p24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구수정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24"/>
          <p:cNvGrpSpPr/>
          <p:nvPr/>
        </p:nvGrpSpPr>
        <p:grpSpPr>
          <a:xfrm>
            <a:off x="286055" y="3290063"/>
            <a:ext cx="2171100" cy="792778"/>
            <a:chOff x="276836" y="269845"/>
            <a:chExt cx="2171100" cy="792778"/>
          </a:xfrm>
        </p:grpSpPr>
        <p:sp>
          <p:nvSpPr>
            <p:cNvPr id="377" name="Google Shape;377;p2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사용자의 개인정보를 수정하는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4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380" name="Google Shape;380;p24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메인화면/메뉴/setting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24"/>
          <p:cNvSpPr txBox="1"/>
          <p:nvPr/>
        </p:nvSpPr>
        <p:spPr>
          <a:xfrm>
            <a:off x="3020037" y="5781724"/>
            <a:ext cx="53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번에서 사용자의 이름을 수정 할 수 있음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번에서 사용자의 email을 수정 할 수 있음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- 3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번에서 사용자의 핸드폰 번호를 수정 할 수 있음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번에서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IP 주소를 확인 가능하고 수정은 불가능함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- 5번 continue를 누르면 수정이 완료되고 메인으로 넘어감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435375"/>
            <a:ext cx="7162800" cy="435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4"/>
          <p:cNvPicPr preferRelativeResize="0"/>
          <p:nvPr/>
        </p:nvPicPr>
        <p:blipFill rotWithShape="1">
          <a:blip r:embed="rId4">
            <a:alphaModFix/>
          </a:blip>
          <a:srcRect b="59937" l="51773" r="33353" t="14051"/>
          <a:stretch/>
        </p:blipFill>
        <p:spPr>
          <a:xfrm>
            <a:off x="5437688" y="2586687"/>
            <a:ext cx="343944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4"/>
          <p:cNvPicPr preferRelativeResize="0"/>
          <p:nvPr/>
        </p:nvPicPr>
        <p:blipFill rotWithShape="1">
          <a:blip r:embed="rId4">
            <a:alphaModFix/>
          </a:blip>
          <a:srcRect b="60577" l="31699" r="53684" t="14182"/>
          <a:stretch/>
        </p:blipFill>
        <p:spPr>
          <a:xfrm>
            <a:off x="5438988" y="2055025"/>
            <a:ext cx="341325" cy="33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 rotWithShape="1">
          <a:blip r:embed="rId4">
            <a:alphaModFix/>
          </a:blip>
          <a:srcRect b="60572" l="9537" r="76173" t="14438"/>
          <a:stretch/>
        </p:blipFill>
        <p:spPr>
          <a:xfrm>
            <a:off x="5439000" y="1519150"/>
            <a:ext cx="341325" cy="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 rotWithShape="1">
          <a:blip r:embed="rId4">
            <a:alphaModFix/>
          </a:blip>
          <a:srcRect b="12806" l="9470" r="76132" t="60123"/>
          <a:stretch/>
        </p:blipFill>
        <p:spPr>
          <a:xfrm>
            <a:off x="5437700" y="4022663"/>
            <a:ext cx="343926" cy="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 rotWithShape="1">
          <a:blip r:embed="rId4">
            <a:alphaModFix/>
          </a:blip>
          <a:srcRect b="60803" l="75957" r="9644" t="14401"/>
          <a:stretch/>
        </p:blipFill>
        <p:spPr>
          <a:xfrm>
            <a:off x="5435025" y="3164775"/>
            <a:ext cx="349287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422454" y="408446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변경이력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14"/>
          <p:cNvGraphicFramePr/>
          <p:nvPr/>
        </p:nvGraphicFramePr>
        <p:xfrm>
          <a:off x="553672" y="1443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{01E37A75-682C-44F8-A886-4057AC078EE3}</a:tableStyleId>
              </a:tblPr>
              <a:tblGrid>
                <a:gridCol w="817925"/>
                <a:gridCol w="1000125"/>
                <a:gridCol w="4419600"/>
                <a:gridCol w="1247650"/>
                <a:gridCol w="1247650"/>
              </a:tblGrid>
              <a:tr h="40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/>
                        <a:t>버전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/>
                        <a:t>작성일자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/>
                        <a:t>수정사항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/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/>
                        <a:t>검수자</a:t>
                      </a:r>
                      <a:endParaRPr b="1"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202</a:t>
                      </a:r>
                      <a:r>
                        <a:rPr lang="ko-KR"/>
                        <a:t>4</a:t>
                      </a:r>
                      <a:r>
                        <a:rPr lang="ko-KR" sz="1400" u="none" cap="none" strike="noStrike"/>
                        <a:t>.</a:t>
                      </a:r>
                      <a:r>
                        <a:rPr lang="ko-KR"/>
                        <a:t>10</a:t>
                      </a:r>
                      <a:r>
                        <a:rPr lang="ko-KR" sz="1400" u="none" cap="none" strike="noStrike"/>
                        <a:t>.</a:t>
                      </a:r>
                      <a:r>
                        <a:rPr lang="ko-KR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 로그인, 회원가입 화면 설계 1차 배포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구수정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유세찬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20</a:t>
                      </a:r>
                      <a:r>
                        <a:rPr lang="ko-KR"/>
                        <a:t>24</a:t>
                      </a:r>
                      <a:r>
                        <a:rPr lang="ko-KR" sz="1400" u="none" cap="none" strike="noStrike"/>
                        <a:t>.</a:t>
                      </a:r>
                      <a:r>
                        <a:rPr lang="ko-KR"/>
                        <a:t>10</a:t>
                      </a:r>
                      <a:r>
                        <a:rPr lang="ko-KR" sz="1400" u="none" cap="none" strike="noStrike"/>
                        <a:t>.</a:t>
                      </a:r>
                      <a:r>
                        <a:rPr lang="ko-KR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</a:t>
                      </a:r>
                      <a:r>
                        <a:rPr lang="ko-KR"/>
                        <a:t> 팝업창  업로드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 그래프 화면 업로드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김기백, 지연주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구수정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2024.11.01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 traffic </a:t>
                      </a:r>
                      <a:r>
                        <a:rPr lang="ko-KR"/>
                        <a:t>화면</a:t>
                      </a:r>
                      <a:r>
                        <a:rPr lang="ko-KR"/>
                        <a:t> 업로드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구수정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김준서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2024.11.04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/>
                        <a:t>- session 화면 업로드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김기백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송창희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2024.11.08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 메인 화면 업로드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구수정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지연주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2024.11.09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 traffic 화면 수정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지연주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유세찬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p14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>
            <a:stCxn id="107" idx="1"/>
            <a:endCxn id="108" idx="3"/>
          </p:cNvCxnSpPr>
          <p:nvPr/>
        </p:nvCxnSpPr>
        <p:spPr>
          <a:xfrm rot="10800000">
            <a:off x="3693748" y="4317307"/>
            <a:ext cx="803700" cy="1656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2135256" y="4133531"/>
            <a:ext cx="1558500" cy="3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Detectify X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497448" y="4167132"/>
            <a:ext cx="1234800" cy="3003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535941" y="4167134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535954" y="5061275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535939" y="5823141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535830" y="3269357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535955" y="2371578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497448" y="5823157"/>
            <a:ext cx="1234800" cy="3003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>
            <a:stCxn id="111" idx="1"/>
            <a:endCxn id="108" idx="3"/>
          </p:cNvCxnSpPr>
          <p:nvPr/>
        </p:nvCxnSpPr>
        <p:spPr>
          <a:xfrm flipH="1">
            <a:off x="3693748" y="4317282"/>
            <a:ext cx="803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>
            <a:stCxn id="111" idx="3"/>
            <a:endCxn id="116" idx="1"/>
          </p:cNvCxnSpPr>
          <p:nvPr/>
        </p:nvCxnSpPr>
        <p:spPr>
          <a:xfrm flipH="1" rot="10800000">
            <a:off x="5732248" y="2521782"/>
            <a:ext cx="803700" cy="179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>
            <a:stCxn id="115" idx="1"/>
            <a:endCxn id="111" idx="3"/>
          </p:cNvCxnSpPr>
          <p:nvPr/>
        </p:nvCxnSpPr>
        <p:spPr>
          <a:xfrm flipH="1">
            <a:off x="5732131" y="3419507"/>
            <a:ext cx="803700" cy="8979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Google Shape;120;p15"/>
          <p:cNvCxnSpPr>
            <a:stCxn id="112" idx="1"/>
            <a:endCxn id="111" idx="3"/>
          </p:cNvCxnSpPr>
          <p:nvPr/>
        </p:nvCxnSpPr>
        <p:spPr>
          <a:xfrm flipH="1">
            <a:off x="5732241" y="4317284"/>
            <a:ext cx="803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>
            <a:stCxn id="114" idx="1"/>
            <a:endCxn id="107" idx="3"/>
          </p:cNvCxnSpPr>
          <p:nvPr/>
        </p:nvCxnSpPr>
        <p:spPr>
          <a:xfrm flipH="1">
            <a:off x="5732240" y="5973291"/>
            <a:ext cx="8037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>
            <a:stCxn id="113" idx="1"/>
            <a:endCxn id="111" idx="3"/>
          </p:cNvCxnSpPr>
          <p:nvPr/>
        </p:nvCxnSpPr>
        <p:spPr>
          <a:xfrm rot="10800000">
            <a:off x="5732254" y="4317425"/>
            <a:ext cx="803700" cy="89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4497448" y="1751682"/>
            <a:ext cx="1234800" cy="3003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535814" y="1751666"/>
            <a:ext cx="1234800" cy="30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5"/>
          <p:cNvCxnSpPr>
            <a:stCxn id="123" idx="1"/>
            <a:endCxn id="108" idx="3"/>
          </p:cNvCxnSpPr>
          <p:nvPr/>
        </p:nvCxnSpPr>
        <p:spPr>
          <a:xfrm flipH="1">
            <a:off x="3693748" y="1901832"/>
            <a:ext cx="803700" cy="241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>
            <a:stCxn id="124" idx="1"/>
            <a:endCxn id="123" idx="3"/>
          </p:cNvCxnSpPr>
          <p:nvPr/>
        </p:nvCxnSpPr>
        <p:spPr>
          <a:xfrm flipH="1">
            <a:off x="5732115" y="1901816"/>
            <a:ext cx="8037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422449" y="408450"/>
            <a:ext cx="63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플로우 차트(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 및 알림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" y="1508601"/>
            <a:ext cx="9086088" cy="5110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6"/>
          <p:cNvCxnSpPr/>
          <p:nvPr/>
        </p:nvCxnSpPr>
        <p:spPr>
          <a:xfrm rot="10800000">
            <a:off x="6692925" y="4038625"/>
            <a:ext cx="423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6684425" y="4965700"/>
            <a:ext cx="440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7120475" y="4042825"/>
            <a:ext cx="8400" cy="9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6542625" y="4501825"/>
            <a:ext cx="573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6056575" y="2406325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 flipH="1">
            <a:off x="6055825" y="3360825"/>
            <a:ext cx="15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6057325" y="4255200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6056575" y="5269850"/>
            <a:ext cx="93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3426975" y="2406325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3426975" y="3360825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3426975" y="4363450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3426975" y="5301950"/>
            <a:ext cx="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 txBox="1"/>
          <p:nvPr/>
        </p:nvSpPr>
        <p:spPr>
          <a:xfrm>
            <a:off x="6119325" y="5291900"/>
            <a:ext cx="573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157" name="Google Shape;157;p17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main_login</a:t>
              </a: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160" name="Google Shape;160;p1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main_login</a:t>
              </a:r>
              <a:endParaRPr/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66" name="Google Shape;166;p17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구수정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286055" y="3290063"/>
            <a:ext cx="2171100" cy="607978"/>
            <a:chOff x="276836" y="269845"/>
            <a:chExt cx="2171100" cy="607978"/>
          </a:xfrm>
        </p:grpSpPr>
        <p:sp>
          <p:nvSpPr>
            <p:cNvPr id="169" name="Google Shape;169;p17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메인메뉴/로그인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/>
          <p:nvPr/>
        </p:nvSpPr>
        <p:spPr>
          <a:xfrm>
            <a:off x="3020037" y="5781724"/>
            <a:ext cx="53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홈페이지에 접속하면 가장 먼저 보이는 로그인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2번 PW를 입력하고 3번 Login버튼을 누른다.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 Sign up here을 눌러 회원가입을 한다.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15987" l="5739" r="9737" t="8454"/>
          <a:stretch/>
        </p:blipFill>
        <p:spPr>
          <a:xfrm>
            <a:off x="2743200" y="773300"/>
            <a:ext cx="7162801" cy="335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60572" l="9537" r="76173" t="14438"/>
          <a:stretch/>
        </p:blipFill>
        <p:spPr>
          <a:xfrm>
            <a:off x="6862300" y="1477975"/>
            <a:ext cx="341325" cy="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4">
            <a:alphaModFix/>
          </a:blip>
          <a:srcRect b="60577" l="31699" r="53684" t="14182"/>
          <a:stretch/>
        </p:blipFill>
        <p:spPr>
          <a:xfrm>
            <a:off x="6862300" y="2150375"/>
            <a:ext cx="341325" cy="33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59937" l="51773" r="33353" t="14051"/>
          <a:stretch/>
        </p:blipFill>
        <p:spPr>
          <a:xfrm>
            <a:off x="6860988" y="2818550"/>
            <a:ext cx="343944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4">
            <a:alphaModFix/>
          </a:blip>
          <a:srcRect b="60803" l="75957" r="9644" t="14401"/>
          <a:stretch/>
        </p:blipFill>
        <p:spPr>
          <a:xfrm>
            <a:off x="8853625" y="3157261"/>
            <a:ext cx="4191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8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189" name="Google Shape;189;p18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main_home</a:t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192" name="Google Shape;192;p18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195" name="Google Shape;195;p18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main_home</a:t>
              </a:r>
              <a:endParaRPr/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198" name="Google Shape;198;p18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구수정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8"/>
          <p:cNvGrpSpPr/>
          <p:nvPr/>
        </p:nvGrpSpPr>
        <p:grpSpPr>
          <a:xfrm>
            <a:off x="286055" y="3290063"/>
            <a:ext cx="2171100" cy="607978"/>
            <a:chOff x="276836" y="269845"/>
            <a:chExt cx="2171100" cy="607978"/>
          </a:xfrm>
        </p:grpSpPr>
        <p:sp>
          <p:nvSpPr>
            <p:cNvPr id="201" name="Google Shape;201;p18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 페이지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204" name="Google Shape;204;p18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18"/>
          <p:cNvSpPr txBox="1"/>
          <p:nvPr/>
        </p:nvSpPr>
        <p:spPr>
          <a:xfrm>
            <a:off x="3020037" y="5781724"/>
            <a:ext cx="537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로그인을 완료하면 보이는 메인 화면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비정상적인 트래픽과 세션을 감지하면 알람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일시정지 버튼과 재생 버튼을 눌러 트래픽 발생량 그래프 조작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번에 있는 사이드를 통해 각 메뉴에 맞는 페이지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32625"/>
            <a:ext cx="7162800" cy="440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4">
            <a:alphaModFix/>
          </a:blip>
          <a:srcRect b="60572" l="9537" r="76173" t="14438"/>
          <a:stretch/>
        </p:blipFill>
        <p:spPr>
          <a:xfrm>
            <a:off x="3484450" y="780350"/>
            <a:ext cx="341325" cy="33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9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218" name="Google Shape;218;p19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main_home_map</a:t>
              </a:r>
              <a:endParaRPr/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221" name="Google Shape;221;p19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224" name="Google Shape;224;p19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main_home_map</a:t>
              </a:r>
              <a:endParaRPr/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227" name="Google Shape;227;p19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김기백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286055" y="3290063"/>
            <a:ext cx="2171100" cy="792778"/>
            <a:chOff x="276836" y="269845"/>
            <a:chExt cx="2171100" cy="792778"/>
          </a:xfrm>
        </p:grpSpPr>
        <p:sp>
          <p:nvSpPr>
            <p:cNvPr id="230" name="Google Shape;230;p1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 네트워크에 접속한 IP 위치를 보여주는 지도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19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233" name="Google Shape;233;p19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메인메뉴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9"/>
          <p:cNvSpPr txBox="1"/>
          <p:nvPr/>
        </p:nvSpPr>
        <p:spPr>
          <a:xfrm>
            <a:off x="3020037" y="5781724"/>
            <a:ext cx="537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네트워크에 접속한 IP랑 IP의 위치를 지도를 통해 볼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점이 있는 곳에 마우스를 올리면 해당 IP와 정보를 확인 할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왼쪽 사이드에 있는 버튼으로 지도  크기 조절등 여러 기능 사용가능하다.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원하는 날짜를 설정해 특정한 기간동안 접속한 IP와 정보를 확인 가능하다.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519600"/>
            <a:ext cx="7162800" cy="406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4">
            <a:alphaModFix/>
          </a:blip>
          <a:srcRect b="12806" l="9470" r="76132" t="60123"/>
          <a:stretch/>
        </p:blipFill>
        <p:spPr>
          <a:xfrm>
            <a:off x="-3280875" y="3827849"/>
            <a:ext cx="419100" cy="4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/>
          </a:blip>
          <a:srcRect b="60803" l="75957" r="9644" t="14401"/>
          <a:stretch/>
        </p:blipFill>
        <p:spPr>
          <a:xfrm>
            <a:off x="-2379100" y="4705861"/>
            <a:ext cx="4191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59937" l="51773" r="33353" t="14051"/>
          <a:stretch/>
        </p:blipFill>
        <p:spPr>
          <a:xfrm>
            <a:off x="-2492562" y="3759000"/>
            <a:ext cx="343944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4">
            <a:alphaModFix/>
          </a:blip>
          <a:srcRect b="60577" l="31699" r="53684" t="14182"/>
          <a:stretch/>
        </p:blipFill>
        <p:spPr>
          <a:xfrm>
            <a:off x="-2148625" y="2892875"/>
            <a:ext cx="341325" cy="33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4">
            <a:alphaModFix/>
          </a:blip>
          <a:srcRect b="60572" l="9537" r="76173" t="14438"/>
          <a:stretch/>
        </p:blipFill>
        <p:spPr>
          <a:xfrm>
            <a:off x="-3280875" y="2306650"/>
            <a:ext cx="341325" cy="3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27550" y="-390857"/>
            <a:ext cx="2910924" cy="16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20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252" name="Google Shape;252;p20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traffic</a:t>
              </a:r>
              <a:endParaRPr/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트래픽 그래프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258" name="Google Shape;258;p20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traffic</a:t>
              </a:r>
              <a:endParaRPr/>
            </a:p>
          </p:txBody>
        </p:sp>
      </p:grpSp>
      <p:grpSp>
        <p:nvGrpSpPr>
          <p:cNvPr id="260" name="Google Shape;260;p20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261" name="Google Shape;261;p20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지연주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286055" y="3290063"/>
            <a:ext cx="2171100" cy="792778"/>
            <a:chOff x="276836" y="269845"/>
            <a:chExt cx="2171100" cy="792778"/>
          </a:xfrm>
        </p:grpSpPr>
        <p:sp>
          <p:nvSpPr>
            <p:cNvPr id="264" name="Google Shape;264;p20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276836" y="600923"/>
              <a:ext cx="21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원하는 날짜 트래픽을 보여주는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267" name="Google Shape;267;p20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메뉴/traffic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0"/>
          <p:cNvSpPr txBox="1"/>
          <p:nvPr/>
        </p:nvSpPr>
        <p:spPr>
          <a:xfrm>
            <a:off x="3020037" y="5781724"/>
            <a:ext cx="53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지난 3개월간의 세션을 일, 주, 월별로 트래픽량을 나타내는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일, 주, 월별 평균 트래픽 수치를 알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- 1번 그래프에서 실시간 트래픽 수치와 Threshold값을 볼수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42375"/>
            <a:ext cx="7162800" cy="484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4">
            <a:alphaModFix/>
          </a:blip>
          <a:srcRect b="52015" l="6875" r="73788" t="6982"/>
          <a:stretch/>
        </p:blipFill>
        <p:spPr>
          <a:xfrm>
            <a:off x="3706675" y="1349025"/>
            <a:ext cx="458549" cy="5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286056" y="435384"/>
            <a:ext cx="2171100" cy="607978"/>
            <a:chOff x="276836" y="269845"/>
            <a:chExt cx="2171100" cy="607978"/>
          </a:xfrm>
        </p:grpSpPr>
        <p:sp>
          <p:nvSpPr>
            <p:cNvPr id="281" name="Google Shape;281;p21"/>
            <p:cNvSpPr txBox="1"/>
            <p:nvPr/>
          </p:nvSpPr>
          <p:spPr>
            <a:xfrm>
              <a:off x="276836" y="269845"/>
              <a:ext cx="87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grpSp>
        <p:nvGrpSpPr>
          <p:cNvPr id="283" name="Google Shape;283;p21"/>
          <p:cNvGrpSpPr/>
          <p:nvPr/>
        </p:nvGrpSpPr>
        <p:grpSpPr>
          <a:xfrm>
            <a:off x="286056" y="1318508"/>
            <a:ext cx="2171100" cy="607978"/>
            <a:chOff x="276836" y="1474033"/>
            <a:chExt cx="2171100" cy="607978"/>
          </a:xfrm>
        </p:grpSpPr>
        <p:sp>
          <p:nvSpPr>
            <p:cNvPr id="284" name="Google Shape;284;p21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세션 그래프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286056" y="2386298"/>
            <a:ext cx="2171100" cy="607978"/>
            <a:chOff x="276836" y="2678221"/>
            <a:chExt cx="2171100" cy="607978"/>
          </a:xfrm>
        </p:grpSpPr>
        <p:sp>
          <p:nvSpPr>
            <p:cNvPr id="287" name="Google Shape;287;p21"/>
            <p:cNvSpPr txBox="1"/>
            <p:nvPr/>
          </p:nvSpPr>
          <p:spPr>
            <a:xfrm>
              <a:off x="276836" y="2678221"/>
              <a:ext cx="1898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286056" y="5814539"/>
            <a:ext cx="2171100" cy="607978"/>
            <a:chOff x="276836" y="3666966"/>
            <a:chExt cx="2171100" cy="607978"/>
          </a:xfrm>
        </p:grpSpPr>
        <p:sp>
          <p:nvSpPr>
            <p:cNvPr id="290" name="Google Shape;290;p21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91" name="Google Shape;291;p21"/>
            <p:cNvSpPr txBox="1"/>
            <p:nvPr/>
          </p:nvSpPr>
          <p:spPr>
            <a:xfrm>
              <a:off x="276836" y="3998044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유세찬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김기백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21"/>
          <p:cNvGrpSpPr/>
          <p:nvPr/>
        </p:nvGrpSpPr>
        <p:grpSpPr>
          <a:xfrm>
            <a:off x="286050" y="3290063"/>
            <a:ext cx="2320800" cy="792787"/>
            <a:chOff x="276831" y="269845"/>
            <a:chExt cx="2320800" cy="792787"/>
          </a:xfrm>
        </p:grpSpPr>
        <p:sp>
          <p:nvSpPr>
            <p:cNvPr id="293" name="Google Shape;293;p21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/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276831" y="600932"/>
              <a:ext cx="232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일간, 주간, 월간 세션 사용량을 그래프로 볼 수 있는 화면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286063" y="4504265"/>
            <a:ext cx="2371493" cy="607978"/>
            <a:chOff x="276836" y="269845"/>
            <a:chExt cx="2171100" cy="607978"/>
          </a:xfrm>
        </p:grpSpPr>
        <p:sp>
          <p:nvSpPr>
            <p:cNvPr id="296" name="Google Shape;296;p21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메인화면/메뉴/session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1"/>
          <p:cNvSpPr txBox="1"/>
          <p:nvPr/>
        </p:nvSpPr>
        <p:spPr>
          <a:xfrm>
            <a:off x="3020037" y="5781724"/>
            <a:ext cx="53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지난 3개월간의 세션을 일, 주, 월별로 세션량을 나타내는 그래프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일, 주, 월별 평균 세션 수치를 알 수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22825"/>
            <a:ext cx="7162800" cy="460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