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10886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737572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DB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E5CF"/>
          </a:solidFill>
        </a:fill>
      </a:tcStyle>
    </a:wholeTbl>
    <a:band2H>
      <a:tcTxStyle/>
      <a:tcStyle>
        <a:tcBdr/>
        <a:fill>
          <a:solidFill>
            <a:srgbClr val="ECF2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EAEA"/>
          </a:solidFill>
        </a:fill>
      </a:tcStyle>
    </a:wholeTbl>
    <a:band2H>
      <a:tcTxStyle/>
      <a:tcStyle>
        <a:tcBdr/>
        <a:fill>
          <a:solidFill>
            <a:srgbClr val="F5F5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737572"/>
        </a:fontRef>
        <a:srgbClr val="7375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5D4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37572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solidFill>
            <a:srgbClr val="73757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solidFill>
            <a:srgbClr val="737572">
              <a:alpha val="20000"/>
            </a:srgbClr>
          </a:solidFill>
        </a:fill>
      </a:tcStyle>
    </a:firstCol>
    <a:lastRow>
      <a:tcTxStyle b="on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50800" cap="flat">
              <a:solidFill>
                <a:srgbClr val="737572"/>
              </a:solidFill>
              <a:prstDash val="solid"/>
              <a:round/>
            </a:ln>
          </a:top>
          <a:bottom>
            <a:ln w="127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737572"/>
        </a:fontRef>
        <a:srgbClr val="737572"/>
      </a:tcTxStyle>
      <a:tcStyle>
        <a:tcBdr>
          <a:left>
            <a:ln w="12700" cap="flat">
              <a:solidFill>
                <a:srgbClr val="737572"/>
              </a:solidFill>
              <a:prstDash val="solid"/>
              <a:round/>
            </a:ln>
          </a:left>
          <a:right>
            <a:ln w="12700" cap="flat">
              <a:solidFill>
                <a:srgbClr val="737572"/>
              </a:solidFill>
              <a:prstDash val="solid"/>
              <a:round/>
            </a:ln>
          </a:right>
          <a:top>
            <a:ln w="12700" cap="flat">
              <a:solidFill>
                <a:srgbClr val="737572"/>
              </a:solidFill>
              <a:prstDash val="solid"/>
              <a:round/>
            </a:ln>
          </a:top>
          <a:bottom>
            <a:ln w="25400" cap="flat">
              <a:solidFill>
                <a:srgbClr val="737572"/>
              </a:solidFill>
              <a:prstDash val="solid"/>
              <a:round/>
            </a:ln>
          </a:bottom>
          <a:insideH>
            <a:ln w="12700" cap="flat">
              <a:solidFill>
                <a:srgbClr val="737572"/>
              </a:solidFill>
              <a:prstDash val="solid"/>
              <a:round/>
            </a:ln>
          </a:insideH>
          <a:insideV>
            <a:ln w="12700" cap="flat">
              <a:solidFill>
                <a:srgbClr val="73757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53" d="100"/>
          <a:sy n="53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88638" latinLnBrk="0">
      <a:defRPr sz="2900">
        <a:latin typeface="+mj-lt"/>
        <a:ea typeface="+mj-ea"/>
        <a:cs typeface="+mj-cs"/>
        <a:sym typeface="Calibri"/>
      </a:defRPr>
    </a:lvl1pPr>
    <a:lvl2pPr indent="228600" defTabSz="1088638" latinLnBrk="0">
      <a:defRPr sz="2900">
        <a:latin typeface="+mj-lt"/>
        <a:ea typeface="+mj-ea"/>
        <a:cs typeface="+mj-cs"/>
        <a:sym typeface="Calibri"/>
      </a:defRPr>
    </a:lvl2pPr>
    <a:lvl3pPr indent="457200" defTabSz="1088638" latinLnBrk="0">
      <a:defRPr sz="2900">
        <a:latin typeface="+mj-lt"/>
        <a:ea typeface="+mj-ea"/>
        <a:cs typeface="+mj-cs"/>
        <a:sym typeface="Calibri"/>
      </a:defRPr>
    </a:lvl3pPr>
    <a:lvl4pPr indent="685800" defTabSz="1088638" latinLnBrk="0">
      <a:defRPr sz="2900">
        <a:latin typeface="+mj-lt"/>
        <a:ea typeface="+mj-ea"/>
        <a:cs typeface="+mj-cs"/>
        <a:sym typeface="Calibri"/>
      </a:defRPr>
    </a:lvl4pPr>
    <a:lvl5pPr indent="914400" defTabSz="1088638" latinLnBrk="0">
      <a:defRPr sz="2900">
        <a:latin typeface="+mj-lt"/>
        <a:ea typeface="+mj-ea"/>
        <a:cs typeface="+mj-cs"/>
        <a:sym typeface="Calibri"/>
      </a:defRPr>
    </a:lvl5pPr>
    <a:lvl6pPr indent="1143000" defTabSz="1088638" latinLnBrk="0">
      <a:defRPr sz="2900">
        <a:latin typeface="+mj-lt"/>
        <a:ea typeface="+mj-ea"/>
        <a:cs typeface="+mj-cs"/>
        <a:sym typeface="Calibri"/>
      </a:defRPr>
    </a:lvl6pPr>
    <a:lvl7pPr indent="1371600" defTabSz="1088638" latinLnBrk="0">
      <a:defRPr sz="2900">
        <a:latin typeface="+mj-lt"/>
        <a:ea typeface="+mj-ea"/>
        <a:cs typeface="+mj-cs"/>
        <a:sym typeface="Calibri"/>
      </a:defRPr>
    </a:lvl7pPr>
    <a:lvl8pPr indent="1600200" defTabSz="1088638" latinLnBrk="0">
      <a:defRPr sz="2900">
        <a:latin typeface="+mj-lt"/>
        <a:ea typeface="+mj-ea"/>
        <a:cs typeface="+mj-cs"/>
        <a:sym typeface="Calibri"/>
      </a:defRPr>
    </a:lvl8pPr>
    <a:lvl9pPr indent="1828800" defTabSz="1088638" latinLnBrk="0">
      <a:defRPr sz="2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ehind the Scenes">
    <p:bg>
      <p:bgPr>
        <a:solidFill>
          <a:srgbClr val="00A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形"/>
          <p:cNvSpPr/>
          <p:nvPr/>
        </p:nvSpPr>
        <p:spPr>
          <a:xfrm>
            <a:off x="22206030" y="1070763"/>
            <a:ext cx="739033" cy="73903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rcRect l="1709"/>
          <a:stretch>
            <a:fillRect/>
          </a:stretch>
        </p:blipFill>
        <p:spPr>
          <a:xfrm>
            <a:off x="902492" y="11698286"/>
            <a:ext cx="2921002" cy="1397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93861" y="1055740"/>
            <a:ext cx="636944" cy="688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形"/>
          <p:cNvSpPr/>
          <p:nvPr/>
        </p:nvSpPr>
        <p:spPr>
          <a:xfrm>
            <a:off x="22206030" y="1070763"/>
            <a:ext cx="739033" cy="73903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rcRect l="1282"/>
          <a:stretch>
            <a:fillRect/>
          </a:stretch>
        </p:blipFill>
        <p:spPr>
          <a:xfrm>
            <a:off x="851692" y="11698286"/>
            <a:ext cx="2933702" cy="139700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77483" y="1055740"/>
            <a:ext cx="636944" cy="68833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自定义版式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形"/>
          <p:cNvSpPr/>
          <p:nvPr/>
        </p:nvSpPr>
        <p:spPr>
          <a:xfrm>
            <a:off x="22206030" y="1070763"/>
            <a:ext cx="739033" cy="73903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592" y="11698286"/>
            <a:ext cx="2971802" cy="1397002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64783" y="1055740"/>
            <a:ext cx="636944" cy="68833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7030A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"/>
          <p:cNvSpPr/>
          <p:nvPr/>
        </p:nvSpPr>
        <p:spPr>
          <a:xfrm>
            <a:off x="0" y="0"/>
            <a:ext cx="24387176" cy="13716000"/>
          </a:xfrm>
          <a:prstGeom prst="rect">
            <a:avLst/>
          </a:prstGeom>
          <a:solidFill>
            <a:srgbClr val="D53C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圆形"/>
          <p:cNvSpPr/>
          <p:nvPr/>
        </p:nvSpPr>
        <p:spPr>
          <a:xfrm>
            <a:off x="22206030" y="1070763"/>
            <a:ext cx="739033" cy="73903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592" y="11698286"/>
            <a:ext cx="2971802" cy="139700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58688" y="1055740"/>
            <a:ext cx="636944" cy="688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"/>
          <p:cNvSpPr/>
          <p:nvPr/>
        </p:nvSpPr>
        <p:spPr>
          <a:xfrm>
            <a:off x="0" y="11672047"/>
            <a:ext cx="24387176" cy="204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矩形"/>
          <p:cNvSpPr/>
          <p:nvPr/>
        </p:nvSpPr>
        <p:spPr>
          <a:xfrm>
            <a:off x="0" y="0"/>
            <a:ext cx="24387176" cy="20439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11220" y="12578081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73757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形"/>
          <p:cNvSpPr/>
          <p:nvPr/>
        </p:nvSpPr>
        <p:spPr>
          <a:xfrm>
            <a:off x="22206030" y="1070763"/>
            <a:ext cx="739033" cy="739033"/>
          </a:xfrm>
          <a:prstGeom prst="ellipse">
            <a:avLst/>
          </a:prstGeom>
          <a:solidFill>
            <a:srgbClr val="ABACA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logo_grey.png" descr="logo_grey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45504" y="11807031"/>
            <a:ext cx="2971802" cy="139700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82474" y="1055740"/>
            <a:ext cx="636944" cy="688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9pPr>
    </p:titleStyle>
    <p:bodyStyle>
      <a:lvl1pPr marL="816479" marR="0" indent="-816479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1830891" marR="0" indent="-742252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–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2903035" marR="0" indent="-725758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4199035" marR="0" indent="-933118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–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5287674" marR="0" indent="-933118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»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5987512" marR="0" indent="-544319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7076153" marR="0" indent="-544317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8164792" marR="0" indent="-544317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9253431" marR="0" indent="-544317" algn="l" defTabSz="1088638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37572"/>
          </a:solidFill>
          <a:uFillTx/>
          <a:latin typeface="Roboto Light"/>
          <a:ea typeface="Roboto Light"/>
          <a:cs typeface="Roboto Light"/>
          <a:sym typeface="Roboto Light"/>
        </a:defRPr>
      </a:lvl9pPr>
    </p:bodyStyle>
    <p:otherStyle>
      <a:lvl1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unxiao@xunlei.com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8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xunlei.jpg" descr="xunlei.jpg"/>
          <p:cNvPicPr>
            <a:picLocks noChangeAspect="1"/>
          </p:cNvPicPr>
          <p:nvPr/>
        </p:nvPicPr>
        <p:blipFill>
          <a:blip r:embed="rId2">
            <a:extLst/>
          </a:blip>
          <a:srcRect t="20768" b="20768"/>
          <a:stretch>
            <a:fillRect/>
          </a:stretch>
        </p:blipFill>
        <p:spPr>
          <a:xfrm>
            <a:off x="-19050" y="-12700"/>
            <a:ext cx="24451452" cy="632861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李南希"/>
          <p:cNvSpPr txBox="1"/>
          <p:nvPr/>
        </p:nvSpPr>
        <p:spPr>
          <a:xfrm>
            <a:off x="10879721" y="7617786"/>
            <a:ext cx="1742439" cy="86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迅小雷</a:t>
            </a:r>
          </a:p>
        </p:txBody>
      </p:sp>
      <p:sp>
        <p:nvSpPr>
          <p:cNvPr id="70" name="Email: linanxi@xunlei.com"/>
          <p:cNvSpPr txBox="1"/>
          <p:nvPr/>
        </p:nvSpPr>
        <p:spPr>
          <a:xfrm>
            <a:off x="10593790" y="8732339"/>
            <a:ext cx="4477255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800">
                <a:solidFill>
                  <a:srgbClr val="A6A6A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Email: </a:t>
            </a:r>
            <a:r>
              <a:rPr>
                <a:solidFill>
                  <a:schemeClr val="accent6">
                    <a:lumOff val="-15450"/>
                  </a:schemeClr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xunxiao@xunlei.com</a:t>
            </a:r>
          </a:p>
        </p:txBody>
      </p:sp>
      <p:sp>
        <p:nvSpPr>
          <p:cNvPr id="71" name="转正申请报告"/>
          <p:cNvSpPr txBox="1"/>
          <p:nvPr/>
        </p:nvSpPr>
        <p:spPr>
          <a:xfrm>
            <a:off x="8983047" y="3994575"/>
            <a:ext cx="7419339" cy="18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转正申请报告</a:t>
            </a:r>
          </a:p>
        </p:txBody>
      </p:sp>
      <p:sp>
        <p:nvSpPr>
          <p:cNvPr id="72" name="部门: 迅雷账号支付研发中心"/>
          <p:cNvSpPr txBox="1"/>
          <p:nvPr/>
        </p:nvSpPr>
        <p:spPr>
          <a:xfrm>
            <a:off x="10745784" y="9785843"/>
            <a:ext cx="315727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solidFill>
                  <a:srgbClr val="A6A6A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部门: </a:t>
            </a:r>
            <a:r>
              <a:rPr lang="zh-CN" altLang="en-US" dirty="0" smtClean="0"/>
              <a:t>项目管理</a:t>
            </a:r>
            <a:r>
              <a:rPr dirty="0" smtClean="0"/>
              <a:t>中心</a:t>
            </a:r>
            <a:endParaRPr dirty="0"/>
          </a:p>
        </p:txBody>
      </p:sp>
      <p:pic>
        <p:nvPicPr>
          <p:cNvPr id="73" name="logo.png" descr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06100" y="1730573"/>
            <a:ext cx="2971800" cy="1397002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职等：4A"/>
          <p:cNvSpPr txBox="1"/>
          <p:nvPr/>
        </p:nvSpPr>
        <p:spPr>
          <a:xfrm>
            <a:off x="12865696" y="7751137"/>
            <a:ext cx="160588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solidFill>
                  <a:srgbClr val="A6A6A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职等：2A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257074" y="1089757"/>
            <a:ext cx="636943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2" name="圆形"/>
          <p:cNvSpPr/>
          <p:nvPr/>
        </p:nvSpPr>
        <p:spPr>
          <a:xfrm>
            <a:off x="3208900" y="9173606"/>
            <a:ext cx="1705504" cy="1705283"/>
          </a:xfrm>
          <a:prstGeom prst="ellipse">
            <a:avLst/>
          </a:prstGeom>
          <a:solidFill>
            <a:srgbClr val="D53C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代码质量和文档生成"/>
          <p:cNvSpPr txBox="1"/>
          <p:nvPr/>
        </p:nvSpPr>
        <p:spPr>
          <a:xfrm>
            <a:off x="3305497" y="4495755"/>
            <a:ext cx="2374795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A业务</a:t>
            </a:r>
          </a:p>
        </p:txBody>
      </p:sp>
      <p:sp>
        <p:nvSpPr>
          <p:cNvPr id="134" name="形状"/>
          <p:cNvSpPr/>
          <p:nvPr/>
        </p:nvSpPr>
        <p:spPr>
          <a:xfrm>
            <a:off x="8397257" y="7161937"/>
            <a:ext cx="763856" cy="84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06" y="1938"/>
                </a:moveTo>
                <a:cubicBezTo>
                  <a:pt x="17668" y="0"/>
                  <a:pt x="16172" y="0"/>
                  <a:pt x="16172" y="0"/>
                </a:cubicBezTo>
                <a:cubicBezTo>
                  <a:pt x="9360" y="7366"/>
                  <a:pt x="9360" y="7366"/>
                  <a:pt x="9360" y="7366"/>
                </a:cubicBezTo>
                <a:cubicBezTo>
                  <a:pt x="1440" y="15231"/>
                  <a:pt x="1440" y="15231"/>
                  <a:pt x="1440" y="15231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6425" y="20105"/>
                  <a:pt x="6425" y="20105"/>
                  <a:pt x="6425" y="20105"/>
                </a:cubicBezTo>
                <a:cubicBezTo>
                  <a:pt x="14732" y="12295"/>
                  <a:pt x="14732" y="12295"/>
                  <a:pt x="14732" y="12295"/>
                </a:cubicBezTo>
                <a:cubicBezTo>
                  <a:pt x="21600" y="5372"/>
                  <a:pt x="21600" y="5372"/>
                  <a:pt x="21600" y="5372"/>
                </a:cubicBezTo>
                <a:cubicBezTo>
                  <a:pt x="21600" y="5372"/>
                  <a:pt x="21600" y="3932"/>
                  <a:pt x="19606" y="1938"/>
                </a:cubicBezTo>
                <a:close/>
                <a:moveTo>
                  <a:pt x="6425" y="19606"/>
                </a:moveTo>
                <a:cubicBezTo>
                  <a:pt x="3932" y="20105"/>
                  <a:pt x="3932" y="20105"/>
                  <a:pt x="3932" y="20105"/>
                </a:cubicBezTo>
                <a:cubicBezTo>
                  <a:pt x="3932" y="19606"/>
                  <a:pt x="3489" y="19163"/>
                  <a:pt x="2991" y="18665"/>
                </a:cubicBezTo>
                <a:cubicBezTo>
                  <a:pt x="2437" y="18166"/>
                  <a:pt x="1938" y="18166"/>
                  <a:pt x="1938" y="17668"/>
                </a:cubicBezTo>
                <a:cubicBezTo>
                  <a:pt x="2437" y="15729"/>
                  <a:pt x="2437" y="15729"/>
                  <a:pt x="2437" y="15729"/>
                </a:cubicBezTo>
                <a:cubicBezTo>
                  <a:pt x="2991" y="14732"/>
                  <a:pt x="2991" y="14732"/>
                  <a:pt x="2991" y="14732"/>
                </a:cubicBezTo>
                <a:cubicBezTo>
                  <a:pt x="2991" y="14732"/>
                  <a:pt x="3932" y="14732"/>
                  <a:pt x="5428" y="16172"/>
                </a:cubicBezTo>
                <a:cubicBezTo>
                  <a:pt x="6868" y="17668"/>
                  <a:pt x="6868" y="18665"/>
                  <a:pt x="6868" y="18665"/>
                </a:cubicBezTo>
                <a:lnTo>
                  <a:pt x="6425" y="1960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35" name="因GO开发人员几乎都是由其他语言转来，因而习惯和语法结构混乱，引入goreportcard 和godocs将杂乱的代码和语法习惯规范化"/>
          <p:cNvSpPr txBox="1"/>
          <p:nvPr/>
        </p:nvSpPr>
        <p:spPr>
          <a:xfrm>
            <a:off x="3287908" y="6007775"/>
            <a:ext cx="42218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描述</a:t>
            </a:r>
          </a:p>
        </p:txBody>
      </p:sp>
      <p:sp>
        <p:nvSpPr>
          <p:cNvPr id="136" name="圆形"/>
          <p:cNvSpPr/>
          <p:nvPr/>
        </p:nvSpPr>
        <p:spPr>
          <a:xfrm>
            <a:off x="8295657" y="9153621"/>
            <a:ext cx="1705505" cy="1705283"/>
          </a:xfrm>
          <a:prstGeom prst="ellipse">
            <a:avLst/>
          </a:prstGeom>
          <a:solidFill>
            <a:srgbClr val="D53C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支付渠道统一gRPC抽象简化"/>
          <p:cNvSpPr txBox="1"/>
          <p:nvPr/>
        </p:nvSpPr>
        <p:spPr>
          <a:xfrm>
            <a:off x="8343995" y="4456253"/>
            <a:ext cx="2971802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B功能</a:t>
            </a:r>
          </a:p>
        </p:txBody>
      </p:sp>
      <p:sp>
        <p:nvSpPr>
          <p:cNvPr id="138" name="40+的支付渠道和200+的项目代码使得支付中心维护困难，因而将支付后端抽象为两个proto降低与业务耦合，提供维护和开发效率"/>
          <p:cNvSpPr txBox="1"/>
          <p:nvPr/>
        </p:nvSpPr>
        <p:spPr>
          <a:xfrm>
            <a:off x="8142740" y="6007775"/>
            <a:ext cx="4496233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描述</a:t>
            </a:r>
          </a:p>
        </p:txBody>
      </p:sp>
      <p:sp>
        <p:nvSpPr>
          <p:cNvPr id="139" name="头像读写分离和异步审核"/>
          <p:cNvSpPr txBox="1"/>
          <p:nvPr/>
        </p:nvSpPr>
        <p:spPr>
          <a:xfrm>
            <a:off x="13537223" y="4405202"/>
            <a:ext cx="2838314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C业务</a:t>
            </a:r>
          </a:p>
        </p:txBody>
      </p:sp>
      <p:sp>
        <p:nvSpPr>
          <p:cNvPr id="140" name="旧版头像逻辑因不适合Web端批量获取，因而直播等业务必须强行刷新图片链接，造成很大的CDN流量浪费，新增读写分离和异步审核特性，提高用户体验"/>
          <p:cNvSpPr txBox="1"/>
          <p:nvPr/>
        </p:nvSpPr>
        <p:spPr>
          <a:xfrm>
            <a:off x="13271949" y="5952010"/>
            <a:ext cx="4496233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描述</a:t>
            </a:r>
          </a:p>
        </p:txBody>
      </p:sp>
      <p:sp>
        <p:nvSpPr>
          <p:cNvPr id="141" name="xFile逻辑改进和支持gRPC"/>
          <p:cNvSpPr txBox="1"/>
          <p:nvPr/>
        </p:nvSpPr>
        <p:spPr>
          <a:xfrm>
            <a:off x="18397762" y="4405202"/>
            <a:ext cx="2971802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D组件</a:t>
            </a:r>
          </a:p>
        </p:txBody>
      </p:sp>
      <p:sp>
        <p:nvSpPr>
          <p:cNvPr id="142" name="xFile简化之前的HTTP接口到gGRPC服务，明确微服务职责边界，增加缓存，分表分库等特性，提高xFile性能和负载能力"/>
          <p:cNvSpPr txBox="1"/>
          <p:nvPr/>
        </p:nvSpPr>
        <p:spPr>
          <a:xfrm>
            <a:off x="17834740" y="6007775"/>
            <a:ext cx="4097845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描述</a:t>
            </a:r>
          </a:p>
        </p:txBody>
      </p:sp>
      <p:sp>
        <p:nvSpPr>
          <p:cNvPr id="143" name="圆形"/>
          <p:cNvSpPr/>
          <p:nvPr/>
        </p:nvSpPr>
        <p:spPr>
          <a:xfrm>
            <a:off x="13382415" y="9138291"/>
            <a:ext cx="1705505" cy="1705283"/>
          </a:xfrm>
          <a:prstGeom prst="ellipse">
            <a:avLst/>
          </a:prstGeom>
          <a:solidFill>
            <a:srgbClr val="D53C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圆形"/>
          <p:cNvSpPr/>
          <p:nvPr/>
        </p:nvSpPr>
        <p:spPr>
          <a:xfrm>
            <a:off x="18402686" y="9153621"/>
            <a:ext cx="1705504" cy="1705283"/>
          </a:xfrm>
          <a:prstGeom prst="ellipse">
            <a:avLst/>
          </a:prstGeom>
          <a:solidFill>
            <a:srgbClr val="D53C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线条"/>
          <p:cNvSpPr/>
          <p:nvPr/>
        </p:nvSpPr>
        <p:spPr>
          <a:xfrm>
            <a:off x="4638367" y="10026246"/>
            <a:ext cx="3923074" cy="2"/>
          </a:xfrm>
          <a:prstGeom prst="line">
            <a:avLst/>
          </a:prstGeom>
          <a:ln w="25400">
            <a:solidFill>
              <a:srgbClr val="D53C3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6" name="线条"/>
          <p:cNvSpPr/>
          <p:nvPr/>
        </p:nvSpPr>
        <p:spPr>
          <a:xfrm>
            <a:off x="9878879" y="10026246"/>
            <a:ext cx="3923073" cy="2"/>
          </a:xfrm>
          <a:prstGeom prst="line">
            <a:avLst/>
          </a:prstGeom>
          <a:ln w="25400">
            <a:solidFill>
              <a:srgbClr val="D53C3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线条"/>
          <p:cNvSpPr/>
          <p:nvPr/>
        </p:nvSpPr>
        <p:spPr>
          <a:xfrm>
            <a:off x="14639588" y="10026246"/>
            <a:ext cx="3923073" cy="2"/>
          </a:xfrm>
          <a:prstGeom prst="line">
            <a:avLst/>
          </a:prstGeom>
          <a:ln w="25400">
            <a:solidFill>
              <a:srgbClr val="D53C3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1"/>
          <p:cNvSpPr txBox="1"/>
          <p:nvPr/>
        </p:nvSpPr>
        <p:spPr>
          <a:xfrm>
            <a:off x="2696768" y="4052146"/>
            <a:ext cx="612685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 b="1"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9" name="2"/>
          <p:cNvSpPr txBox="1"/>
          <p:nvPr/>
        </p:nvSpPr>
        <p:spPr>
          <a:xfrm>
            <a:off x="7646368" y="4012643"/>
            <a:ext cx="612684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 b="1"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50" name="3"/>
          <p:cNvSpPr txBox="1"/>
          <p:nvPr/>
        </p:nvSpPr>
        <p:spPr>
          <a:xfrm>
            <a:off x="12861618" y="4012100"/>
            <a:ext cx="612684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 b="1"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51" name="4"/>
          <p:cNvSpPr txBox="1"/>
          <p:nvPr/>
        </p:nvSpPr>
        <p:spPr>
          <a:xfrm>
            <a:off x="17755917" y="4012100"/>
            <a:ext cx="612685" cy="11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 b="1"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52" name="工作总结"/>
          <p:cNvSpPr txBox="1"/>
          <p:nvPr/>
        </p:nvSpPr>
        <p:spPr>
          <a:xfrm>
            <a:off x="10848546" y="2041825"/>
            <a:ext cx="3355339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40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工作总结</a:t>
            </a:r>
          </a:p>
        </p:txBody>
      </p:sp>
      <p:pic>
        <p:nvPicPr>
          <p:cNvPr id="1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3325"/>
          <a:stretch>
            <a:fillRect/>
          </a:stretch>
        </p:blipFill>
        <p:spPr>
          <a:xfrm>
            <a:off x="13887634" y="9542871"/>
            <a:ext cx="738455" cy="916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3966" y="9419432"/>
            <a:ext cx="1234442" cy="1234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0814" y="9555411"/>
            <a:ext cx="941675" cy="94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0377" y="9557047"/>
            <a:ext cx="840409" cy="840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219157" y="1089757"/>
            <a:ext cx="636944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9" name="工作与实施 (Part 1)"/>
          <p:cNvSpPr txBox="1"/>
          <p:nvPr/>
        </p:nvSpPr>
        <p:spPr>
          <a:xfrm>
            <a:off x="18062378" y="6452954"/>
            <a:ext cx="5421767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工作与实施 (Part 1)</a:t>
            </a:r>
          </a:p>
        </p:txBody>
      </p:sp>
      <p:grpSp>
        <p:nvGrpSpPr>
          <p:cNvPr id="164" name="成组"/>
          <p:cNvGrpSpPr/>
          <p:nvPr/>
        </p:nvGrpSpPr>
        <p:grpSpPr>
          <a:xfrm>
            <a:off x="2489199" y="2282949"/>
            <a:ext cx="13636490" cy="988614"/>
            <a:chOff x="0" y="0"/>
            <a:chExt cx="13636488" cy="988613"/>
          </a:xfrm>
        </p:grpSpPr>
        <p:sp>
          <p:nvSpPr>
            <p:cNvPr id="160" name="矩形"/>
            <p:cNvSpPr/>
            <p:nvPr/>
          </p:nvSpPr>
          <p:spPr>
            <a:xfrm>
              <a:off x="-1" y="0"/>
              <a:ext cx="2352243" cy="961228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矩形"/>
            <p:cNvSpPr/>
            <p:nvPr/>
          </p:nvSpPr>
          <p:spPr>
            <a:xfrm>
              <a:off x="-1" y="27386"/>
              <a:ext cx="3388153" cy="961228"/>
            </a:xfrm>
            <a:prstGeom prst="rect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WEEK     1"/>
            <p:cNvSpPr txBox="1"/>
            <p:nvPr/>
          </p:nvSpPr>
          <p:spPr>
            <a:xfrm>
              <a:off x="306597" y="118272"/>
              <a:ext cx="3165204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WEEK   </a:t>
              </a:r>
              <a:r>
                <a:rPr>
                  <a:solidFill>
                    <a:srgbClr val="00B0F0"/>
                  </a:solidFill>
                </a:rPr>
                <a:t>  </a:t>
              </a:r>
              <a:r>
                <a:rPr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63" name="用户安全抽象KV代码改进和TDC进署"/>
            <p:cNvSpPr txBox="1"/>
            <p:nvPr/>
          </p:nvSpPr>
          <p:spPr>
            <a:xfrm>
              <a:off x="3983129" y="130973"/>
              <a:ext cx="9653360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600">
                  <a:solidFill>
                    <a:srgbClr val="535353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XX</a:t>
              </a:r>
            </a:p>
          </p:txBody>
        </p:sp>
      </p:grpSp>
      <p:sp>
        <p:nvSpPr>
          <p:cNvPr id="165" name="DEPLOYMENT"/>
          <p:cNvSpPr txBox="1"/>
          <p:nvPr/>
        </p:nvSpPr>
        <p:spPr>
          <a:xfrm>
            <a:off x="18062378" y="5163234"/>
            <a:ext cx="5354423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0">
                <a:solidFill>
                  <a:srgbClr val="A6A6A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DEPLOYMENT</a:t>
            </a:r>
          </a:p>
        </p:txBody>
      </p:sp>
      <p:grpSp>
        <p:nvGrpSpPr>
          <p:cNvPr id="170" name="成组"/>
          <p:cNvGrpSpPr/>
          <p:nvPr/>
        </p:nvGrpSpPr>
        <p:grpSpPr>
          <a:xfrm>
            <a:off x="2454422" y="3683880"/>
            <a:ext cx="13097137" cy="988614"/>
            <a:chOff x="0" y="0"/>
            <a:chExt cx="13097135" cy="988613"/>
          </a:xfrm>
        </p:grpSpPr>
        <p:sp>
          <p:nvSpPr>
            <p:cNvPr id="166" name="矩形"/>
            <p:cNvSpPr/>
            <p:nvPr/>
          </p:nvSpPr>
          <p:spPr>
            <a:xfrm>
              <a:off x="-1" y="0"/>
              <a:ext cx="2307390" cy="961228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矩形"/>
            <p:cNvSpPr/>
            <p:nvPr/>
          </p:nvSpPr>
          <p:spPr>
            <a:xfrm>
              <a:off x="-1" y="27386"/>
              <a:ext cx="3464149" cy="961228"/>
            </a:xfrm>
            <a:prstGeom prst="rect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WEEK     2"/>
            <p:cNvSpPr txBox="1"/>
            <p:nvPr/>
          </p:nvSpPr>
          <p:spPr>
            <a:xfrm>
              <a:off x="300751" y="118272"/>
              <a:ext cx="3104849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WEEK    </a:t>
              </a:r>
              <a:r>
                <a:rPr>
                  <a:solidFill>
                    <a:srgbClr val="00B0F0"/>
                  </a:solidFill>
                </a:rPr>
                <a:t> </a:t>
              </a:r>
              <a:r>
                <a:rPr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69" name="头像支持xFile CDN路径"/>
            <p:cNvSpPr txBox="1"/>
            <p:nvPr/>
          </p:nvSpPr>
          <p:spPr>
            <a:xfrm>
              <a:off x="3907178" y="130973"/>
              <a:ext cx="9189958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600">
                  <a:solidFill>
                    <a:srgbClr val="3A3B3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XX</a:t>
              </a:r>
            </a:p>
          </p:txBody>
        </p:sp>
      </p:grpSp>
      <p:grpSp>
        <p:nvGrpSpPr>
          <p:cNvPr id="175" name="成组"/>
          <p:cNvGrpSpPr/>
          <p:nvPr/>
        </p:nvGrpSpPr>
        <p:grpSpPr>
          <a:xfrm>
            <a:off x="2463799" y="4967459"/>
            <a:ext cx="12015254" cy="988615"/>
            <a:chOff x="0" y="0"/>
            <a:chExt cx="12015252" cy="988613"/>
          </a:xfrm>
        </p:grpSpPr>
        <p:sp>
          <p:nvSpPr>
            <p:cNvPr id="171" name="矩形"/>
            <p:cNvSpPr/>
            <p:nvPr/>
          </p:nvSpPr>
          <p:spPr>
            <a:xfrm>
              <a:off x="-1" y="0"/>
              <a:ext cx="2352243" cy="961228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矩形"/>
            <p:cNvSpPr/>
            <p:nvPr/>
          </p:nvSpPr>
          <p:spPr>
            <a:xfrm>
              <a:off x="-1" y="27386"/>
              <a:ext cx="3481320" cy="961228"/>
            </a:xfrm>
            <a:prstGeom prst="rect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WEEK     3"/>
            <p:cNvSpPr txBox="1"/>
            <p:nvPr/>
          </p:nvSpPr>
          <p:spPr>
            <a:xfrm>
              <a:off x="306597" y="118272"/>
              <a:ext cx="3165204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WEEK    </a:t>
              </a:r>
              <a:r>
                <a:rPr>
                  <a:solidFill>
                    <a:srgbClr val="00B0F0"/>
                  </a:solidFill>
                </a:rPr>
                <a:t> </a:t>
              </a:r>
              <a:r>
                <a:rPr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74" name="xFile支持CND缓存同步清除"/>
            <p:cNvSpPr txBox="1"/>
            <p:nvPr/>
          </p:nvSpPr>
          <p:spPr>
            <a:xfrm>
              <a:off x="3983129" y="130973"/>
              <a:ext cx="8032124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600">
                  <a:solidFill>
                    <a:srgbClr val="3A3B3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XX</a:t>
              </a:r>
            </a:p>
          </p:txBody>
        </p:sp>
      </p:grpSp>
      <p:grpSp>
        <p:nvGrpSpPr>
          <p:cNvPr id="180" name="成组"/>
          <p:cNvGrpSpPr/>
          <p:nvPr/>
        </p:nvGrpSpPr>
        <p:grpSpPr>
          <a:xfrm>
            <a:off x="2463799" y="6309716"/>
            <a:ext cx="14300660" cy="988614"/>
            <a:chOff x="0" y="0"/>
            <a:chExt cx="14300658" cy="988613"/>
          </a:xfrm>
        </p:grpSpPr>
        <p:sp>
          <p:nvSpPr>
            <p:cNvPr id="176" name="矩形"/>
            <p:cNvSpPr/>
            <p:nvPr/>
          </p:nvSpPr>
          <p:spPr>
            <a:xfrm>
              <a:off x="-1" y="0"/>
              <a:ext cx="2352243" cy="961228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矩形"/>
            <p:cNvSpPr/>
            <p:nvPr/>
          </p:nvSpPr>
          <p:spPr>
            <a:xfrm>
              <a:off x="-1" y="27386"/>
              <a:ext cx="3481320" cy="961228"/>
            </a:xfrm>
            <a:prstGeom prst="rect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" name="WEEK     4"/>
            <p:cNvSpPr txBox="1"/>
            <p:nvPr/>
          </p:nvSpPr>
          <p:spPr>
            <a:xfrm>
              <a:off x="306597" y="118272"/>
              <a:ext cx="3165205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WEEK    </a:t>
              </a:r>
              <a:r>
                <a:rPr>
                  <a:solidFill>
                    <a:srgbClr val="00B0F0"/>
                  </a:solidFill>
                </a:rPr>
                <a:t> </a:t>
              </a:r>
              <a:r>
                <a:rPr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79" name="完成开发GoReportCard 代码质量检查工具"/>
            <p:cNvSpPr txBox="1"/>
            <p:nvPr/>
          </p:nvSpPr>
          <p:spPr>
            <a:xfrm>
              <a:off x="3983129" y="130973"/>
              <a:ext cx="10317530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600">
                  <a:solidFill>
                    <a:srgbClr val="3A3B3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XX</a:t>
              </a:r>
            </a:p>
          </p:txBody>
        </p:sp>
      </p:grpSp>
      <p:grpSp>
        <p:nvGrpSpPr>
          <p:cNvPr id="185" name="成组"/>
          <p:cNvGrpSpPr/>
          <p:nvPr/>
        </p:nvGrpSpPr>
        <p:grpSpPr>
          <a:xfrm>
            <a:off x="2463800" y="7651970"/>
            <a:ext cx="13810481" cy="988614"/>
            <a:chOff x="0" y="0"/>
            <a:chExt cx="13810480" cy="988613"/>
          </a:xfrm>
        </p:grpSpPr>
        <p:sp>
          <p:nvSpPr>
            <p:cNvPr id="181" name="矩形"/>
            <p:cNvSpPr/>
            <p:nvPr/>
          </p:nvSpPr>
          <p:spPr>
            <a:xfrm>
              <a:off x="0" y="0"/>
              <a:ext cx="2352243" cy="961228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矩形"/>
            <p:cNvSpPr/>
            <p:nvPr/>
          </p:nvSpPr>
          <p:spPr>
            <a:xfrm>
              <a:off x="0" y="27386"/>
              <a:ext cx="3481320" cy="961228"/>
            </a:xfrm>
            <a:prstGeom prst="rect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WEEK     5"/>
            <p:cNvSpPr txBox="1"/>
            <p:nvPr/>
          </p:nvSpPr>
          <p:spPr>
            <a:xfrm>
              <a:off x="306598" y="118272"/>
              <a:ext cx="3165204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WEEK    </a:t>
              </a:r>
              <a:r>
                <a:rPr>
                  <a:solidFill>
                    <a:srgbClr val="00B0F0"/>
                  </a:solidFill>
                </a:rPr>
                <a:t> </a:t>
              </a:r>
              <a:r>
                <a:rPr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84" name="发布GodocsGo代码文档生成工具"/>
            <p:cNvSpPr txBox="1"/>
            <p:nvPr/>
          </p:nvSpPr>
          <p:spPr>
            <a:xfrm>
              <a:off x="3983128" y="130973"/>
              <a:ext cx="9827353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600">
                  <a:solidFill>
                    <a:srgbClr val="3A3B3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XX</a:t>
              </a:r>
            </a:p>
          </p:txBody>
        </p:sp>
      </p:grpSp>
      <p:grpSp>
        <p:nvGrpSpPr>
          <p:cNvPr id="190" name="成组"/>
          <p:cNvGrpSpPr/>
          <p:nvPr/>
        </p:nvGrpSpPr>
        <p:grpSpPr>
          <a:xfrm>
            <a:off x="2463799" y="9070426"/>
            <a:ext cx="14974653" cy="988615"/>
            <a:chOff x="0" y="0"/>
            <a:chExt cx="14974651" cy="988613"/>
          </a:xfrm>
        </p:grpSpPr>
        <p:sp>
          <p:nvSpPr>
            <p:cNvPr id="186" name="矩形"/>
            <p:cNvSpPr/>
            <p:nvPr/>
          </p:nvSpPr>
          <p:spPr>
            <a:xfrm>
              <a:off x="-1" y="0"/>
              <a:ext cx="2352243" cy="961228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" name="矩形"/>
            <p:cNvSpPr/>
            <p:nvPr/>
          </p:nvSpPr>
          <p:spPr>
            <a:xfrm>
              <a:off x="-1" y="27386"/>
              <a:ext cx="3481320" cy="961228"/>
            </a:xfrm>
            <a:prstGeom prst="rect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WEEK     6"/>
            <p:cNvSpPr txBox="1"/>
            <p:nvPr/>
          </p:nvSpPr>
          <p:spPr>
            <a:xfrm>
              <a:off x="306597" y="118272"/>
              <a:ext cx="3165204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WEEK    </a:t>
              </a:r>
              <a:r>
                <a:rPr>
                  <a:solidFill>
                    <a:srgbClr val="00B0F0"/>
                  </a:solidFill>
                </a:rPr>
                <a:t> </a:t>
              </a:r>
              <a:r>
                <a:rPr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89" name="xFile同时支持gRPC和Restful API"/>
            <p:cNvSpPr txBox="1"/>
            <p:nvPr/>
          </p:nvSpPr>
          <p:spPr>
            <a:xfrm>
              <a:off x="3983129" y="130973"/>
              <a:ext cx="10991523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600">
                  <a:solidFill>
                    <a:srgbClr val="535353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XX</a:t>
              </a: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2463799" y="10521081"/>
            <a:ext cx="14136751" cy="988614"/>
            <a:chOff x="0" y="0"/>
            <a:chExt cx="14136749" cy="988613"/>
          </a:xfrm>
        </p:grpSpPr>
        <p:sp>
          <p:nvSpPr>
            <p:cNvPr id="191" name="矩形"/>
            <p:cNvSpPr/>
            <p:nvPr/>
          </p:nvSpPr>
          <p:spPr>
            <a:xfrm>
              <a:off x="-1" y="0"/>
              <a:ext cx="2352243" cy="961228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矩形"/>
            <p:cNvSpPr/>
            <p:nvPr/>
          </p:nvSpPr>
          <p:spPr>
            <a:xfrm>
              <a:off x="-1" y="27386"/>
              <a:ext cx="3481320" cy="961228"/>
            </a:xfrm>
            <a:prstGeom prst="rect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WEEK     7"/>
            <p:cNvSpPr txBox="1"/>
            <p:nvPr/>
          </p:nvSpPr>
          <p:spPr>
            <a:xfrm>
              <a:off x="306597" y="118272"/>
              <a:ext cx="3165204" cy="751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WEEK    </a:t>
              </a:r>
              <a:r>
                <a:rPr>
                  <a:solidFill>
                    <a:srgbClr val="00B0F0"/>
                  </a:solidFill>
                </a:rPr>
                <a:t> </a:t>
              </a:r>
              <a:r>
                <a:rPr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94" name="编写gRPC mux，弱化传统HTTP框架优势"/>
            <p:cNvSpPr txBox="1"/>
            <p:nvPr/>
          </p:nvSpPr>
          <p:spPr>
            <a:xfrm>
              <a:off x="3983129" y="130973"/>
              <a:ext cx="10153621" cy="637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600">
                  <a:solidFill>
                    <a:srgbClr val="3A3B39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t>XX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animBg="1" advAuto="0"/>
      <p:bldP spid="170" grpId="2" animBg="1" advAuto="0"/>
      <p:bldP spid="175" grpId="3" animBg="1" advAuto="0"/>
      <p:bldP spid="180" grpId="4" animBg="1" advAuto="0"/>
      <p:bldP spid="185" grpId="5" animBg="1" advAuto="0"/>
      <p:bldP spid="190" grpId="6" animBg="1" advAuto="0"/>
      <p:bldP spid="195" grpId="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258688" y="1055740"/>
            <a:ext cx="636944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98" name="PART FOUR"/>
          <p:cNvSpPr txBox="1"/>
          <p:nvPr/>
        </p:nvSpPr>
        <p:spPr>
          <a:xfrm>
            <a:off x="5696186" y="4966927"/>
            <a:ext cx="3199950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PART FOUR</a:t>
            </a:r>
          </a:p>
        </p:txBody>
      </p:sp>
      <p:sp>
        <p:nvSpPr>
          <p:cNvPr id="199" name="愿景规划"/>
          <p:cNvSpPr txBox="1"/>
          <p:nvPr/>
        </p:nvSpPr>
        <p:spPr>
          <a:xfrm>
            <a:off x="5558016" y="5957527"/>
            <a:ext cx="4980939" cy="18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9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愿景规划</a:t>
            </a:r>
          </a:p>
        </p:txBody>
      </p:sp>
      <p:sp>
        <p:nvSpPr>
          <p:cNvPr id="200" name="4"/>
          <p:cNvSpPr txBox="1"/>
          <p:nvPr/>
        </p:nvSpPr>
        <p:spPr>
          <a:xfrm>
            <a:off x="10694134" y="-2514601"/>
            <a:ext cx="10564642" cy="2265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48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221132" y="1055740"/>
            <a:ext cx="636943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03" name="以GRPC为框架的开发模式"/>
          <p:cNvSpPr txBox="1"/>
          <p:nvPr/>
        </p:nvSpPr>
        <p:spPr>
          <a:xfrm>
            <a:off x="10844456" y="6266180"/>
            <a:ext cx="2695088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7200">
                <a:solidFill>
                  <a:srgbClr val="56585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描述...</a:t>
            </a:r>
          </a:p>
        </p:txBody>
      </p:sp>
      <p:sp>
        <p:nvSpPr>
          <p:cNvPr id="204" name="GRPC FOR ALL"/>
          <p:cNvSpPr txBox="1"/>
          <p:nvPr/>
        </p:nvSpPr>
        <p:spPr>
          <a:xfrm>
            <a:off x="2792250" y="3727608"/>
            <a:ext cx="18955825" cy="219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800" b="1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Mission </a:t>
            </a:r>
            <a:r>
              <a:rPr>
                <a:solidFill>
                  <a:srgbClr val="BFBFBF"/>
                </a:solidFill>
              </a:rPr>
              <a:t>For Vision</a:t>
            </a:r>
            <a:r>
              <a:rPr sz="6000">
                <a:solidFill>
                  <a:srgbClr val="BFBFBF"/>
                </a:solidFill>
              </a:rPr>
              <a:t>（title1）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221132" y="1055740"/>
            <a:ext cx="636944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07" name="以GRPC为框架的开发模式"/>
          <p:cNvSpPr txBox="1"/>
          <p:nvPr/>
        </p:nvSpPr>
        <p:spPr>
          <a:xfrm>
            <a:off x="10844456" y="6266181"/>
            <a:ext cx="2695088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7200">
                <a:solidFill>
                  <a:srgbClr val="56585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描述...</a:t>
            </a:r>
          </a:p>
        </p:txBody>
      </p:sp>
      <p:sp>
        <p:nvSpPr>
          <p:cNvPr id="208" name="GRPC FOR ALL"/>
          <p:cNvSpPr txBox="1"/>
          <p:nvPr/>
        </p:nvSpPr>
        <p:spPr>
          <a:xfrm>
            <a:off x="2792250" y="3727608"/>
            <a:ext cx="18955825" cy="219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800" b="1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Mission </a:t>
            </a:r>
            <a:r>
              <a:rPr>
                <a:solidFill>
                  <a:srgbClr val="BFBFBF"/>
                </a:solidFill>
              </a:rPr>
              <a:t>For Vision</a:t>
            </a:r>
            <a:r>
              <a:rPr sz="6000">
                <a:solidFill>
                  <a:srgbClr val="BFBFBF"/>
                </a:solidFill>
              </a:rPr>
              <a:t>（title2）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246532" y="1055740"/>
            <a:ext cx="636943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11" name="基础组件 的优化和异地多活推进支持…"/>
          <p:cNvSpPr txBox="1"/>
          <p:nvPr/>
        </p:nvSpPr>
        <p:spPr>
          <a:xfrm>
            <a:off x="1454074" y="3486836"/>
            <a:ext cx="16230276" cy="564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lnSpc>
                <a:spcPct val="150000"/>
              </a:lnSpc>
              <a:buSzPct val="100000"/>
              <a:buFont typeface="Arial"/>
              <a:buChar char="•"/>
              <a:defRPr sz="3600">
                <a:solidFill>
                  <a:srgbClr val="3A3B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  <a:p>
            <a:pPr marL="698500" indent="-698500">
              <a:lnSpc>
                <a:spcPct val="150000"/>
              </a:lnSpc>
              <a:buSzPct val="100000"/>
              <a:buFont typeface="Arial"/>
              <a:buChar char="•"/>
              <a:defRPr sz="4400" b="1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描述 </a:t>
            </a:r>
            <a:r>
              <a:rPr sz="3600" b="0">
                <a:solidFill>
                  <a:srgbClr val="3A3B3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的优化和</a:t>
            </a:r>
            <a:r>
              <a:t>异地多活</a:t>
            </a:r>
            <a:r>
              <a:rPr sz="3600" b="0">
                <a:solidFill>
                  <a:srgbClr val="3A3B3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推进支持</a:t>
            </a:r>
            <a:endParaRPr sz="3600">
              <a:solidFill>
                <a:srgbClr val="3A3B3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67590" indent="-467590">
              <a:lnSpc>
                <a:spcPct val="150000"/>
              </a:lnSpc>
              <a:buSzPct val="100000"/>
              <a:buFont typeface="Arial"/>
              <a:buChar char="•"/>
              <a:defRPr sz="3600">
                <a:solidFill>
                  <a:srgbClr val="3A3B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协助 </a:t>
            </a:r>
            <a:r>
              <a:rPr sz="4400" b="1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/>
              </a:rPr>
              <a:t>IPv6&amp;WebRTC </a:t>
            </a:r>
            <a:r>
              <a:t>在迅雷产品中的推广使用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467590" indent="-467590">
              <a:lnSpc>
                <a:spcPct val="150000"/>
              </a:lnSpc>
              <a:buSzPct val="100000"/>
              <a:buFont typeface="Arial"/>
              <a:buChar char="•"/>
              <a:defRPr sz="3600">
                <a:solidFill>
                  <a:srgbClr val="3A3B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 …</a:t>
            </a:r>
            <a:endParaRPr sz="4400" b="1">
              <a:solidFill>
                <a:srgbClr val="C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marL="571500" indent="-571500">
              <a:lnSpc>
                <a:spcPct val="150000"/>
              </a:lnSpc>
              <a:buSzPct val="100000"/>
              <a:buFont typeface="Arial"/>
              <a:buChar char="•"/>
              <a:defRPr sz="4400" b="1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… …</a:t>
            </a:r>
          </a:p>
        </p:txBody>
      </p:sp>
      <p:sp>
        <p:nvSpPr>
          <p:cNvPr id="212" name="PLAN"/>
          <p:cNvSpPr txBox="1"/>
          <p:nvPr/>
        </p:nvSpPr>
        <p:spPr>
          <a:xfrm rot="5400000">
            <a:off x="19644287" y="3916805"/>
            <a:ext cx="4875011" cy="219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800" b="1">
                <a:solidFill>
                  <a:srgbClr val="BFBFB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PLAN</a:t>
            </a:r>
          </a:p>
        </p:txBody>
      </p:sp>
      <p:sp>
        <p:nvSpPr>
          <p:cNvPr id="213" name="开发…"/>
          <p:cNvSpPr txBox="1"/>
          <p:nvPr/>
        </p:nvSpPr>
        <p:spPr>
          <a:xfrm>
            <a:off x="18427699" y="2659318"/>
            <a:ext cx="1810919" cy="219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9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开发</a:t>
            </a:r>
          </a:p>
          <a:p>
            <a:pPr>
              <a:defRPr sz="59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计划</a:t>
            </a:r>
          </a:p>
        </p:txBody>
      </p:sp>
      <p:sp>
        <p:nvSpPr>
          <p:cNvPr id="214" name="正方形"/>
          <p:cNvSpPr/>
          <p:nvPr/>
        </p:nvSpPr>
        <p:spPr>
          <a:xfrm>
            <a:off x="18110200" y="2579120"/>
            <a:ext cx="2258437" cy="2258438"/>
          </a:xfrm>
          <a:prstGeom prst="rect">
            <a:avLst/>
          </a:prstGeom>
          <a:ln w="762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xunlei.jpg" descr="xunlei.jpg"/>
          <p:cNvPicPr>
            <a:picLocks noChangeAspect="1"/>
          </p:cNvPicPr>
          <p:nvPr/>
        </p:nvPicPr>
        <p:blipFill>
          <a:blip r:embed="rId2">
            <a:extLst/>
          </a:blip>
          <a:srcRect l="11650" r="11650"/>
          <a:stretch>
            <a:fillRect/>
          </a:stretch>
        </p:blipFill>
        <p:spPr>
          <a:xfrm>
            <a:off x="-304800" y="-252600"/>
            <a:ext cx="24638000" cy="1422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矩形"/>
          <p:cNvSpPr/>
          <p:nvPr/>
        </p:nvSpPr>
        <p:spPr>
          <a:xfrm>
            <a:off x="-54602" y="-74217"/>
            <a:ext cx="24493204" cy="13864433"/>
          </a:xfrm>
          <a:prstGeom prst="rect">
            <a:avLst/>
          </a:prstGeom>
          <a:solidFill>
            <a:srgbClr val="0070C0">
              <a:alpha val="6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THANKS"/>
          <p:cNvSpPr txBox="1"/>
          <p:nvPr/>
        </p:nvSpPr>
        <p:spPr>
          <a:xfrm>
            <a:off x="10210389" y="6526301"/>
            <a:ext cx="4077031" cy="137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Q   &amp;   A</a:t>
            </a:r>
          </a:p>
        </p:txBody>
      </p:sp>
      <p:pic>
        <p:nvPicPr>
          <p:cNvPr id="21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8153" y="3253089"/>
            <a:ext cx="2372092" cy="2255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390276" y="1055740"/>
            <a:ext cx="370541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7" name="个人简介"/>
          <p:cNvSpPr txBox="1"/>
          <p:nvPr/>
        </p:nvSpPr>
        <p:spPr>
          <a:xfrm>
            <a:off x="7020762" y="4176533"/>
            <a:ext cx="4417605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66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个人简介</a:t>
            </a:r>
          </a:p>
        </p:txBody>
      </p:sp>
      <p:sp>
        <p:nvSpPr>
          <p:cNvPr id="78" name="我的工作"/>
          <p:cNvSpPr txBox="1"/>
          <p:nvPr/>
        </p:nvSpPr>
        <p:spPr>
          <a:xfrm>
            <a:off x="7147765" y="8066551"/>
            <a:ext cx="3901063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66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我的工作</a:t>
            </a:r>
          </a:p>
        </p:txBody>
      </p:sp>
      <p:sp>
        <p:nvSpPr>
          <p:cNvPr id="79" name="我的成长"/>
          <p:cNvSpPr txBox="1"/>
          <p:nvPr/>
        </p:nvSpPr>
        <p:spPr>
          <a:xfrm>
            <a:off x="15569246" y="4176533"/>
            <a:ext cx="4837650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66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我的成长</a:t>
            </a:r>
          </a:p>
        </p:txBody>
      </p:sp>
      <p:sp>
        <p:nvSpPr>
          <p:cNvPr id="80" name="CONTENT"/>
          <p:cNvSpPr txBox="1"/>
          <p:nvPr/>
        </p:nvSpPr>
        <p:spPr>
          <a:xfrm>
            <a:off x="1445868" y="1248024"/>
            <a:ext cx="4143334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0">
                <a:solidFill>
                  <a:srgbClr val="808080">
                    <a:alpha val="28000"/>
                  </a:srgbClr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CONTENT</a:t>
            </a:r>
          </a:p>
        </p:txBody>
      </p:sp>
      <p:sp>
        <p:nvSpPr>
          <p:cNvPr id="81" name="1"/>
          <p:cNvSpPr txBox="1"/>
          <p:nvPr/>
        </p:nvSpPr>
        <p:spPr>
          <a:xfrm>
            <a:off x="4512547" y="2910656"/>
            <a:ext cx="2131258" cy="44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700" b="1">
                <a:solidFill>
                  <a:srgbClr val="C7C8C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82" name="2"/>
          <p:cNvSpPr txBox="1"/>
          <p:nvPr/>
        </p:nvSpPr>
        <p:spPr>
          <a:xfrm>
            <a:off x="13035630" y="2910656"/>
            <a:ext cx="2131259" cy="44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700" b="1">
                <a:solidFill>
                  <a:srgbClr val="C7C8C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83" name="3"/>
          <p:cNvSpPr txBox="1"/>
          <p:nvPr/>
        </p:nvSpPr>
        <p:spPr>
          <a:xfrm>
            <a:off x="4789061" y="6800673"/>
            <a:ext cx="2131258" cy="44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700" b="1">
                <a:solidFill>
                  <a:srgbClr val="C7C8C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84" name="愿景规划"/>
          <p:cNvSpPr txBox="1"/>
          <p:nvPr/>
        </p:nvSpPr>
        <p:spPr>
          <a:xfrm>
            <a:off x="15543846" y="8066551"/>
            <a:ext cx="3901063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6600" b="1">
                <a:solidFill>
                  <a:srgbClr val="3A3B3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愿景规划</a:t>
            </a:r>
          </a:p>
        </p:txBody>
      </p:sp>
      <p:sp>
        <p:nvSpPr>
          <p:cNvPr id="85" name="4"/>
          <p:cNvSpPr txBox="1"/>
          <p:nvPr/>
        </p:nvSpPr>
        <p:spPr>
          <a:xfrm>
            <a:off x="13035630" y="6800673"/>
            <a:ext cx="2131259" cy="44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700" b="1">
                <a:solidFill>
                  <a:srgbClr val="C7C8C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390276" y="1055740"/>
            <a:ext cx="370541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8" name="PART ONE"/>
          <p:cNvSpPr txBox="1"/>
          <p:nvPr/>
        </p:nvSpPr>
        <p:spPr>
          <a:xfrm>
            <a:off x="11655993" y="4775199"/>
            <a:ext cx="2836239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PART ONE</a:t>
            </a:r>
          </a:p>
        </p:txBody>
      </p:sp>
      <p:sp>
        <p:nvSpPr>
          <p:cNvPr id="89" name="个人简介"/>
          <p:cNvSpPr txBox="1"/>
          <p:nvPr/>
        </p:nvSpPr>
        <p:spPr>
          <a:xfrm>
            <a:off x="11635307" y="5664200"/>
            <a:ext cx="4980939" cy="18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9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个人简介</a:t>
            </a:r>
          </a:p>
        </p:txBody>
      </p:sp>
      <p:sp>
        <p:nvSpPr>
          <p:cNvPr id="90" name="1"/>
          <p:cNvSpPr txBox="1"/>
          <p:nvPr/>
        </p:nvSpPr>
        <p:spPr>
          <a:xfrm>
            <a:off x="3467425" y="-2514601"/>
            <a:ext cx="10564642" cy="2265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48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382696" y="1055740"/>
            <a:ext cx="370541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3" name="关于我"/>
          <p:cNvSpPr txBox="1"/>
          <p:nvPr/>
        </p:nvSpPr>
        <p:spPr>
          <a:xfrm>
            <a:off x="3402373" y="4067947"/>
            <a:ext cx="17579254" cy="22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关于我</a:t>
            </a:r>
          </a:p>
        </p:txBody>
      </p:sp>
      <p:sp>
        <p:nvSpPr>
          <p:cNvPr id="94" name="李南希，男，陕西人，30岁，5年+开发经验，技术特点：有Android，…"/>
          <p:cNvSpPr txBox="1"/>
          <p:nvPr/>
        </p:nvSpPr>
        <p:spPr>
          <a:xfrm>
            <a:off x="2349166" y="7425728"/>
            <a:ext cx="19685668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迅小雷，姓名，毕业自 xx大学，</a:t>
            </a:r>
          </a:p>
          <a:p>
            <a:pPr algn="ctr">
              <a:lnSpc>
                <a:spcPct val="150000"/>
              </a:lnSpc>
              <a:defRPr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技术特点：在xx方向有独特的建树。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390276" y="1083407"/>
            <a:ext cx="370541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7" name="HISTORY"/>
          <p:cNvSpPr txBox="1"/>
          <p:nvPr/>
        </p:nvSpPr>
        <p:spPr>
          <a:xfrm>
            <a:off x="3402373" y="1511786"/>
            <a:ext cx="17579254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2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HISTORY</a:t>
            </a:r>
          </a:p>
        </p:txBody>
      </p:sp>
      <p:sp>
        <p:nvSpPr>
          <p:cNvPr id="98" name="线条"/>
          <p:cNvSpPr/>
          <p:nvPr/>
        </p:nvSpPr>
        <p:spPr>
          <a:xfrm flipV="1">
            <a:off x="-2" y="8856956"/>
            <a:ext cx="24384002" cy="5"/>
          </a:xfrm>
          <a:prstGeom prst="line">
            <a:avLst/>
          </a:prstGeom>
          <a:ln w="139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9" name="2013"/>
          <p:cNvSpPr txBox="1"/>
          <p:nvPr/>
        </p:nvSpPr>
        <p:spPr>
          <a:xfrm>
            <a:off x="1998782" y="9022182"/>
            <a:ext cx="1300582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2013</a:t>
            </a:r>
          </a:p>
        </p:txBody>
      </p:sp>
      <p:sp>
        <p:nvSpPr>
          <p:cNvPr id="100" name="线条"/>
          <p:cNvSpPr/>
          <p:nvPr/>
        </p:nvSpPr>
        <p:spPr>
          <a:xfrm flipH="1">
            <a:off x="3204524" y="6479232"/>
            <a:ext cx="2" cy="2314428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" name="线条"/>
          <p:cNvSpPr/>
          <p:nvPr/>
        </p:nvSpPr>
        <p:spPr>
          <a:xfrm>
            <a:off x="7912100" y="6517333"/>
            <a:ext cx="0" cy="2314428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" name="线条"/>
          <p:cNvSpPr/>
          <p:nvPr/>
        </p:nvSpPr>
        <p:spPr>
          <a:xfrm>
            <a:off x="15982123" y="6530033"/>
            <a:ext cx="2" cy="2314428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" name="2014"/>
          <p:cNvSpPr txBox="1"/>
          <p:nvPr/>
        </p:nvSpPr>
        <p:spPr>
          <a:xfrm>
            <a:off x="4767880" y="9022182"/>
            <a:ext cx="1300582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2014</a:t>
            </a:r>
          </a:p>
        </p:txBody>
      </p:sp>
      <p:sp>
        <p:nvSpPr>
          <p:cNvPr id="104" name="2015"/>
          <p:cNvSpPr txBox="1"/>
          <p:nvPr/>
        </p:nvSpPr>
        <p:spPr>
          <a:xfrm>
            <a:off x="8057429" y="9022182"/>
            <a:ext cx="1300582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2015</a:t>
            </a:r>
          </a:p>
        </p:txBody>
      </p:sp>
      <p:sp>
        <p:nvSpPr>
          <p:cNvPr id="105" name="2016"/>
          <p:cNvSpPr txBox="1"/>
          <p:nvPr/>
        </p:nvSpPr>
        <p:spPr>
          <a:xfrm>
            <a:off x="11541708" y="9022182"/>
            <a:ext cx="130058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2016</a:t>
            </a:r>
          </a:p>
        </p:txBody>
      </p:sp>
      <p:sp>
        <p:nvSpPr>
          <p:cNvPr id="106" name="2017"/>
          <p:cNvSpPr txBox="1"/>
          <p:nvPr/>
        </p:nvSpPr>
        <p:spPr>
          <a:xfrm>
            <a:off x="14294375" y="9022182"/>
            <a:ext cx="130058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2017</a:t>
            </a:r>
          </a:p>
        </p:txBody>
      </p:sp>
      <p:sp>
        <p:nvSpPr>
          <p:cNvPr id="107" name="2018"/>
          <p:cNvSpPr txBox="1"/>
          <p:nvPr/>
        </p:nvSpPr>
        <p:spPr>
          <a:xfrm>
            <a:off x="17393672" y="9022182"/>
            <a:ext cx="1300582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2018</a:t>
            </a:r>
          </a:p>
        </p:txBody>
      </p:sp>
      <p:sp>
        <p:nvSpPr>
          <p:cNvPr id="108" name="2019"/>
          <p:cNvSpPr txBox="1"/>
          <p:nvPr/>
        </p:nvSpPr>
        <p:spPr>
          <a:xfrm>
            <a:off x="20289272" y="9022182"/>
            <a:ext cx="1300582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2019</a:t>
            </a:r>
          </a:p>
        </p:txBody>
      </p:sp>
      <p:sp>
        <p:nvSpPr>
          <p:cNvPr id="109" name="线条"/>
          <p:cNvSpPr/>
          <p:nvPr/>
        </p:nvSpPr>
        <p:spPr>
          <a:xfrm>
            <a:off x="19525423" y="6542733"/>
            <a:ext cx="2" cy="2314428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0" name="2014"/>
          <p:cNvSpPr txBox="1"/>
          <p:nvPr/>
        </p:nvSpPr>
        <p:spPr>
          <a:xfrm>
            <a:off x="2441153" y="5164729"/>
            <a:ext cx="152674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A公司</a:t>
            </a:r>
          </a:p>
        </p:txBody>
      </p:sp>
      <p:sp>
        <p:nvSpPr>
          <p:cNvPr id="111" name="2014"/>
          <p:cNvSpPr txBox="1"/>
          <p:nvPr/>
        </p:nvSpPr>
        <p:spPr>
          <a:xfrm>
            <a:off x="14960896" y="5164729"/>
            <a:ext cx="154648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B公司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390275" y="1055740"/>
            <a:ext cx="370541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14" name="PART THREE"/>
          <p:cNvSpPr txBox="1"/>
          <p:nvPr/>
        </p:nvSpPr>
        <p:spPr>
          <a:xfrm>
            <a:off x="5549129" y="4966927"/>
            <a:ext cx="3494066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PART THREE</a:t>
            </a:r>
          </a:p>
        </p:txBody>
      </p:sp>
      <p:sp>
        <p:nvSpPr>
          <p:cNvPr id="115" name="我的成长"/>
          <p:cNvSpPr txBox="1"/>
          <p:nvPr/>
        </p:nvSpPr>
        <p:spPr>
          <a:xfrm>
            <a:off x="5558016" y="5957527"/>
            <a:ext cx="4980939" cy="18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9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我的成长</a:t>
            </a:r>
          </a:p>
        </p:txBody>
      </p:sp>
      <p:sp>
        <p:nvSpPr>
          <p:cNvPr id="116" name="2"/>
          <p:cNvSpPr txBox="1"/>
          <p:nvPr/>
        </p:nvSpPr>
        <p:spPr>
          <a:xfrm>
            <a:off x="10694135" y="-2514601"/>
            <a:ext cx="10564641" cy="2265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48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390276" y="1055740"/>
            <a:ext cx="370541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19" name="技术经验"/>
          <p:cNvSpPr txBox="1"/>
          <p:nvPr/>
        </p:nvSpPr>
        <p:spPr>
          <a:xfrm>
            <a:off x="9866630" y="1471930"/>
            <a:ext cx="5184139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技术经验</a:t>
            </a:r>
          </a:p>
        </p:txBody>
      </p:sp>
      <p:sp>
        <p:nvSpPr>
          <p:cNvPr id="120" name="HTTP/2"/>
          <p:cNvSpPr txBox="1"/>
          <p:nvPr/>
        </p:nvSpPr>
        <p:spPr>
          <a:xfrm>
            <a:off x="3423672" y="4250876"/>
            <a:ext cx="14328139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描述：来公司之前的经验或积累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415676" y="1055740"/>
            <a:ext cx="370541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3" name="技术成长"/>
          <p:cNvSpPr txBox="1"/>
          <p:nvPr/>
        </p:nvSpPr>
        <p:spPr>
          <a:xfrm>
            <a:off x="9866630" y="1471930"/>
            <a:ext cx="5184139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技术成长</a:t>
            </a:r>
          </a:p>
        </p:txBody>
      </p:sp>
      <p:sp>
        <p:nvSpPr>
          <p:cNvPr id="124" name="HTTP/2"/>
          <p:cNvSpPr txBox="1"/>
          <p:nvPr/>
        </p:nvSpPr>
        <p:spPr>
          <a:xfrm>
            <a:off x="3423672" y="4250876"/>
            <a:ext cx="12296139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描述：来公司后的技术成长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22277483" y="1055740"/>
            <a:ext cx="370541" cy="688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7" name="PART TWO"/>
          <p:cNvSpPr txBox="1"/>
          <p:nvPr/>
        </p:nvSpPr>
        <p:spPr>
          <a:xfrm>
            <a:off x="5239571" y="4966927"/>
            <a:ext cx="2917034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PART TWO</a:t>
            </a:r>
          </a:p>
        </p:txBody>
      </p:sp>
      <p:sp>
        <p:nvSpPr>
          <p:cNvPr id="128" name="我的工作"/>
          <p:cNvSpPr txBox="1"/>
          <p:nvPr/>
        </p:nvSpPr>
        <p:spPr>
          <a:xfrm>
            <a:off x="5136303" y="5909402"/>
            <a:ext cx="4980939" cy="18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9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我的工作</a:t>
            </a:r>
          </a:p>
        </p:txBody>
      </p:sp>
      <p:sp>
        <p:nvSpPr>
          <p:cNvPr id="129" name="3"/>
          <p:cNvSpPr txBox="1"/>
          <p:nvPr/>
        </p:nvSpPr>
        <p:spPr>
          <a:xfrm>
            <a:off x="10694135" y="-2514601"/>
            <a:ext cx="10564641" cy="2265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48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737572"/>
      </a:dk1>
      <a:lt1>
        <a:srgbClr val="00ADEC"/>
      </a:lt1>
      <a:dk2>
        <a:srgbClr val="A7A7A7"/>
      </a:dk2>
      <a:lt2>
        <a:srgbClr val="535353"/>
      </a:lt2>
      <a:accent1>
        <a:srgbClr val="4D6D92"/>
      </a:accent1>
      <a:accent2>
        <a:srgbClr val="1BAAAA"/>
      </a:accent2>
      <a:accent3>
        <a:srgbClr val="7CB554"/>
      </a:accent3>
      <a:accent4>
        <a:srgbClr val="F8BF4D"/>
      </a:accent4>
      <a:accent5>
        <a:srgbClr val="F95648"/>
      </a:accent5>
      <a:accent6>
        <a:srgbClr val="C5C5C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886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73757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886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73757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D6D92"/>
      </a:accent1>
      <a:accent2>
        <a:srgbClr val="1BAAAA"/>
      </a:accent2>
      <a:accent3>
        <a:srgbClr val="7CB554"/>
      </a:accent3>
      <a:accent4>
        <a:srgbClr val="F8BF4D"/>
      </a:accent4>
      <a:accent5>
        <a:srgbClr val="F95648"/>
      </a:accent5>
      <a:accent6>
        <a:srgbClr val="C5C5C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886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73757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886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73757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Macintosh PowerPoint</Application>
  <PresentationFormat>自定义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Helvetica</vt:lpstr>
      <vt:lpstr>Helvetica Light</vt:lpstr>
      <vt:lpstr>Helvetica Neue</vt:lpstr>
      <vt:lpstr>Lantinghei SC Extralight</vt:lpstr>
      <vt:lpstr>Microsoft YaHei</vt:lpstr>
      <vt:lpstr>Roboto Light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</cp:revision>
  <dcterms:modified xsi:type="dcterms:W3CDTF">2019-01-02T04:54:33Z</dcterms:modified>
</cp:coreProperties>
</file>