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87" r:id="rId6"/>
    <p:sldId id="288" r:id="rId7"/>
    <p:sldId id="270" r:id="rId8"/>
    <p:sldId id="290" r:id="rId9"/>
    <p:sldId id="273" r:id="rId10"/>
    <p:sldId id="28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8789C43-A6BC-4FAF-A664-9B3AB64E3164}" type="slidenum">
              <a:rPr lang="zh-CN" altLang="en-US" sz="1200">
                <a:latin typeface="Arial" panose="020B0604020202020204" pitchFamily="34" charset="0"/>
              </a:rPr>
            </a:fld>
            <a:endParaRPr lang="en-US" sz="1200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FE2CCA5-C233-452B-BCFD-6263BF2F76A5}" type="slidenum">
              <a:rPr lang="zh-CN" altLang="en-US" sz="1200">
                <a:latin typeface="Arial" panose="020B0604020202020204" pitchFamily="34" charset="0"/>
              </a:rPr>
            </a:fld>
            <a:endParaRPr lang="en-US" sz="1200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5E6B069-EC13-4059-A021-482BD496BA1C}" type="slidenum">
              <a:rPr lang="zh-CN" altLang="en-US" sz="1200"/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9" Type="http://schemas.openxmlformats.org/officeDocument/2006/relationships/notesSlide" Target="../notesSlides/notesSlide5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39.xml"/><Relationship Id="rId26" Type="http://schemas.openxmlformats.org/officeDocument/2006/relationships/tags" Target="../tags/tag38.xml"/><Relationship Id="rId25" Type="http://schemas.openxmlformats.org/officeDocument/2006/relationships/tags" Target="../tags/tag37.xml"/><Relationship Id="rId24" Type="http://schemas.openxmlformats.org/officeDocument/2006/relationships/tags" Target="../tags/tag36.xml"/><Relationship Id="rId23" Type="http://schemas.openxmlformats.org/officeDocument/2006/relationships/tags" Target="../tags/tag35.xml"/><Relationship Id="rId22" Type="http://schemas.openxmlformats.org/officeDocument/2006/relationships/tags" Target="../tags/tag34.xml"/><Relationship Id="rId21" Type="http://schemas.openxmlformats.org/officeDocument/2006/relationships/tags" Target="../tags/tag33.xml"/><Relationship Id="rId20" Type="http://schemas.openxmlformats.org/officeDocument/2006/relationships/tags" Target="../tags/tag32.xml"/><Relationship Id="rId2" Type="http://schemas.openxmlformats.org/officeDocument/2006/relationships/tags" Target="../tags/tag14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  <a:cs typeface="Calibri" panose="020F0502020204030204" charset="0"/>
                <a:sym typeface="+mn-ea"/>
              </a:rPr>
              <a:t>基于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  <a:cs typeface="Calibri" panose="020F0502020204030204" charset="0"/>
                <a:sym typeface="+mn-ea"/>
              </a:rPr>
              <a:t>RFID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  <a:cs typeface="Calibri" panose="020F0502020204030204" charset="0"/>
                <a:sym typeface="+mn-ea"/>
              </a:rPr>
              <a:t>系统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Calibri" panose="020F0502020204030204" charset="0"/>
                <a:sym typeface="+mn-ea"/>
              </a:rPr>
              <a:t>的智能图书馆书籍自动归位系统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25000"/>
          </a:bodyPr>
          <a:lstStyle/>
          <a:p>
            <a:endParaRPr lang="en-US" altLang="zh-CN" dirty="0"/>
          </a:p>
          <a:p>
            <a:r>
              <a:rPr lang="zh-CN" altLang="en-US" sz="8800" b="1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项目成员：顾子安 徐晟秋 彭星月</a:t>
            </a:r>
            <a:endParaRPr lang="zh-CN" altLang="en-US" sz="8800" b="1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/>
              <a:t>研究目的：</a:t>
            </a:r>
            <a:endParaRPr lang="zh-CN" altLang="en-US" sz="4800"/>
          </a:p>
        </p:txBody>
      </p:sp>
      <p:sp>
        <p:nvSpPr>
          <p:cNvPr id="4" name="文本框 3"/>
          <p:cNvSpPr txBox="1"/>
          <p:nvPr/>
        </p:nvSpPr>
        <p:spPr>
          <a:xfrm>
            <a:off x="671195" y="1153795"/>
            <a:ext cx="1555750" cy="706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目前：</a:t>
            </a:r>
            <a:endParaRPr lang="zh-CN" alt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6265" y="2437130"/>
            <a:ext cx="4218305" cy="1445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幼圆" panose="02010509060101010101" pitchFamily="49" charset="-122"/>
                <a:ea typeface="幼圆" panose="02010509060101010101" pitchFamily="49" charset="-122"/>
              </a:rPr>
              <a:t>管理员寻找书籍 费时</a:t>
            </a:r>
            <a:endParaRPr lang="zh-CN" altLang="en-US" sz="44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6265" y="4238625"/>
            <a:ext cx="4218305" cy="1445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幼圆" panose="02010509060101010101" pitchFamily="49" charset="-122"/>
                <a:ea typeface="幼圆" panose="02010509060101010101" pitchFamily="49" charset="-122"/>
              </a:rPr>
              <a:t>用推车运到书架 费力</a:t>
            </a:r>
            <a:endParaRPr lang="zh-CN" altLang="en-US" sz="44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33185" y="2437130"/>
            <a:ext cx="4347845" cy="1445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幼圆" panose="02010509060101010101" pitchFamily="49" charset="-122"/>
                <a:ea typeface="幼圆" panose="02010509060101010101" pitchFamily="49" charset="-122"/>
              </a:rPr>
              <a:t>机器人定向运输 省时</a:t>
            </a:r>
            <a:endParaRPr lang="zh-CN" altLang="en-US" sz="44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33185" y="4238625"/>
            <a:ext cx="4347845" cy="1445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幼圆" panose="02010509060101010101" pitchFamily="49" charset="-122"/>
                <a:ea typeface="幼圆" panose="02010509060101010101" pitchFamily="49" charset="-122"/>
              </a:rPr>
              <a:t>管理员不用走动</a:t>
            </a:r>
            <a:r>
              <a:rPr lang="zh-CN" altLang="en-US" sz="4400">
                <a:latin typeface="幼圆" panose="02010509060101010101" pitchFamily="49" charset="-122"/>
                <a:ea typeface="幼圆" panose="02010509060101010101" pitchFamily="49" charset="-122"/>
              </a:rPr>
              <a:t>省力</a:t>
            </a:r>
            <a:endParaRPr lang="zh-CN" altLang="en-US" sz="44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33185" y="1153795"/>
            <a:ext cx="1555750" cy="706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我们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5400" b="1"/>
              <a:t>主要创新点：</a:t>
            </a:r>
            <a:endParaRPr lang="zh-CN" altLang="en-US" sz="5400" b="1"/>
          </a:p>
        </p:txBody>
      </p:sp>
      <p:sp>
        <p:nvSpPr>
          <p:cNvPr id="3" name="矩形 2"/>
          <p:cNvSpPr/>
          <p:nvPr/>
        </p:nvSpPr>
        <p:spPr>
          <a:xfrm>
            <a:off x="220345" y="1031875"/>
            <a:ext cx="294132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RFID</a:t>
            </a: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电子标签</a:t>
            </a:r>
            <a:endParaRPr lang="zh-CN" altLang="en-US" sz="3600" b="1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4" name="右箭头 3"/>
          <p:cNvSpPr/>
          <p:nvPr/>
        </p:nvSpPr>
        <p:spPr>
          <a:xfrm rot="5400000">
            <a:off x="1375410" y="1797050"/>
            <a:ext cx="631190" cy="3917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3223" y="2352675"/>
            <a:ext cx="247840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数据库比对</a:t>
            </a:r>
            <a:endParaRPr lang="zh-CN" altLang="en-US" sz="3600" b="1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4156" y="3689985"/>
            <a:ext cx="293751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获得书籍位置</a:t>
            </a:r>
            <a:endParaRPr lang="zh-CN" altLang="en-US" sz="3600" b="1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4155" y="5064125"/>
            <a:ext cx="3999865" cy="13862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0" indent="0" algn="l" fontAlgn="auto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自动寻线将书运</a:t>
            </a:r>
            <a:endParaRPr lang="zh-CN" altLang="en-US" sz="3600" b="1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algn="l" fontAlgn="auto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至对应书架下</a:t>
            </a:r>
            <a:endParaRPr lang="zh-CN" altLang="en-US" sz="3600" b="1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4" name="右箭头 13"/>
          <p:cNvSpPr/>
          <p:nvPr/>
        </p:nvSpPr>
        <p:spPr>
          <a:xfrm rot="5400000">
            <a:off x="1377315" y="4454525"/>
            <a:ext cx="631190" cy="391795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5400000">
            <a:off x="1374775" y="3117215"/>
            <a:ext cx="631190" cy="391795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>
            <a:off x="4802505" y="2740660"/>
            <a:ext cx="1952625" cy="391795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5400000">
            <a:off x="9504045" y="4272915"/>
            <a:ext cx="631190" cy="391795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5400000">
            <a:off x="9503410" y="1797050"/>
            <a:ext cx="631190" cy="391795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749040" y="1214120"/>
            <a:ext cx="0" cy="5427345"/>
          </a:xfrm>
          <a:prstGeom prst="line">
            <a:avLst/>
          </a:prstGeom>
          <a:ln w="0" cmpd="sng">
            <a:solidFill>
              <a:schemeClr val="accent1">
                <a:shade val="50000"/>
                <a:alpha val="88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873183" y="1032510"/>
            <a:ext cx="339661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配套的管理软件</a:t>
            </a:r>
            <a:endParaRPr lang="zh-CN" altLang="en-US" sz="3600" b="1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24021" y="4008120"/>
            <a:ext cx="293751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管理员对系统</a:t>
            </a:r>
            <a:endParaRPr lang="zh-CN" altLang="en-US" sz="3600" b="1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ctr"/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运行状态</a:t>
            </a:r>
            <a:endParaRPr lang="zh-CN" altLang="en-US" sz="3600" b="1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ctr"/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随时调取</a:t>
            </a:r>
            <a:endParaRPr lang="zh-CN" altLang="en-US" sz="3600" b="1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ctr"/>
            <a:endParaRPr lang="zh-CN" altLang="en-US" sz="3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611110" y="1213485"/>
            <a:ext cx="0" cy="542734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427721" y="1031875"/>
            <a:ext cx="293751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软性纸质标签</a:t>
            </a:r>
            <a:endParaRPr lang="zh-CN" altLang="en-US" sz="3600" b="1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0886" y="2491105"/>
            <a:ext cx="29375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贴于图书内部</a:t>
            </a:r>
            <a:endParaRPr lang="zh-CN" altLang="en-US" sz="3600" b="1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ctr"/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防损坏</a:t>
            </a:r>
            <a:endParaRPr lang="zh-CN" altLang="en-US" sz="3600" b="1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16291" y="4966335"/>
            <a:ext cx="2937510" cy="17532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能够作为防盗</a:t>
            </a:r>
            <a:endParaRPr lang="zh-CN" altLang="en-US" sz="3600" b="1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ctr"/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识别标签</a:t>
            </a:r>
            <a:endParaRPr lang="zh-CN" altLang="en-US" sz="3600" b="1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ctr"/>
            <a:endParaRPr lang="zh-CN" altLang="en-US" sz="3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5400" b="1" dirty="0">
                <a:latin typeface="幼圆" panose="02010509060101010101" pitchFamily="49" charset="-122"/>
                <a:ea typeface="幼圆" panose="02010509060101010101" pitchFamily="49" charset="-122"/>
              </a:rPr>
              <a:t>软件系统的组成：</a:t>
            </a:r>
            <a:endParaRPr lang="en-US" sz="5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1730" y="5490210"/>
            <a:ext cx="2969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BASCOM-AVR</a:t>
            </a:r>
            <a:endParaRPr lang="en-US" altLang="zh-CN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504181" y="5414829"/>
            <a:ext cx="3744416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Microsoft Visual Basic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20" name="图片 19" descr="D:\hhhhhhhhhhhhhhhhh\QQ图片20170903154659.jpgQQ图片2017090315465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36840" y="129223"/>
            <a:ext cx="4014470" cy="2003425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1" name="文本框 20"/>
          <p:cNvSpPr txBox="1"/>
          <p:nvPr/>
        </p:nvSpPr>
        <p:spPr>
          <a:xfrm>
            <a:off x="8825230" y="2229485"/>
            <a:ext cx="2069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读写器软件</a:t>
            </a:r>
            <a:endParaRPr lang="zh-CN" altLang="en-US" sz="2800" dirty="0">
              <a:ln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图片 11" descr="图片包含 屏幕截图&#10;&#10;已生成极高可信度的说明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t="8651" r="4896" b="5006"/>
          <a:stretch>
            <a:fillRect/>
          </a:stretch>
        </p:blipFill>
        <p:spPr>
          <a:xfrm>
            <a:off x="4850130" y="2132965"/>
            <a:ext cx="3288665" cy="313055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reflection endPos="0" dist="50800" dir="5400000" sy="-100000" algn="bl" rotWithShape="0"/>
            <a:softEdge rad="63500"/>
          </a:effectLst>
        </p:spPr>
      </p:pic>
      <p:pic>
        <p:nvPicPr>
          <p:cNvPr id="25" name="图片 24" descr="图片包含 文字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15" y="925830"/>
            <a:ext cx="1372870" cy="105410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6" name="图片 15" descr="图片包含 屏幕截图&#10;&#10;已生成极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6" r="8721" b="6895"/>
          <a:stretch>
            <a:fillRect/>
          </a:stretch>
        </p:blipFill>
        <p:spPr>
          <a:xfrm>
            <a:off x="544195" y="2501900"/>
            <a:ext cx="2917825" cy="2218055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" y="962025"/>
            <a:ext cx="1900555" cy="1017905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25" y="3039737"/>
            <a:ext cx="2894734" cy="2617352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5" name="文本框 4"/>
          <p:cNvSpPr txBox="1"/>
          <p:nvPr/>
        </p:nvSpPr>
        <p:spPr>
          <a:xfrm>
            <a:off x="9552305" y="5657215"/>
            <a:ext cx="1801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Access</a:t>
            </a:r>
            <a:endParaRPr lang="en-US" altLang="zh-CN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61761" y="111102"/>
            <a:ext cx="9836529" cy="8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1" i="0" baseline="0">
                <a:solidFill>
                  <a:schemeClr val="bg1"/>
                </a:solidFill>
                <a:ea typeface="黑体" panose="02010609060101010101" pitchFamily="49" charset="-122"/>
                <a:cs typeface="+mj-cs"/>
              </a:defRPr>
            </a:lvl1pPr>
          </a:lstStyle>
          <a:p>
            <a:endParaRPr lang="zh-CN" altLang="en-US" sz="4000" dirty="0">
              <a:sym typeface="+mn-ea"/>
            </a:endParaRPr>
          </a:p>
          <a:p>
            <a:r>
              <a:rPr lang="zh-CN" altLang="en-US" sz="8000" dirty="0">
                <a:sym typeface="+mn-ea"/>
              </a:rPr>
              <a:t>管理员监视及控制系统</a:t>
            </a:r>
            <a:r>
              <a:rPr lang="zh-CN" altLang="en-US" sz="8000" dirty="0">
                <a:sym typeface="+mn-ea"/>
              </a:rPr>
              <a:t>：</a:t>
            </a:r>
            <a:endParaRPr lang="zh-CN" altLang="en-US" sz="8000" dirty="0">
              <a:sym typeface="+mn-ea"/>
            </a:endParaRPr>
          </a:p>
          <a:p>
            <a:endParaRPr lang="zh-CN" altLang="en-US" sz="4000" dirty="0">
              <a:latin typeface="+mj-lt"/>
              <a:ea typeface="+mj-ea"/>
            </a:endParaRPr>
          </a:p>
        </p:txBody>
      </p:sp>
      <p:pic>
        <p:nvPicPr>
          <p:cNvPr id="6" name="图片 5" descr="图片包含 屏幕截图&#10;&#10;已生成极高可信度的说明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r="4469" b="-2"/>
          <a:stretch>
            <a:fillRect/>
          </a:stretch>
        </p:blipFill>
        <p:spPr>
          <a:xfrm>
            <a:off x="733425" y="1584960"/>
            <a:ext cx="5272405" cy="40112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图片 7" descr="图片包含 屏幕截图&#10;&#10;已生成极高可信度的说明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" r="5251" b="1"/>
          <a:stretch>
            <a:fillRect/>
          </a:stretch>
        </p:blipFill>
        <p:spPr>
          <a:xfrm>
            <a:off x="6336665" y="1551940"/>
            <a:ext cx="5305425" cy="40436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3392" y="1685606"/>
            <a:ext cx="6528725" cy="3672408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5400" b="1" dirty="0">
                <a:latin typeface="幼圆" panose="02010509060101010101" pitchFamily="49" charset="-122"/>
                <a:ea typeface="幼圆" panose="02010509060101010101" pitchFamily="49" charset="-122"/>
              </a:rPr>
              <a:t>硬件系统的组成</a:t>
            </a:r>
            <a:r>
              <a:rPr lang="zh-CN" altLang="en-US" sz="54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sz="5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3551" y="4005064"/>
            <a:ext cx="273630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传送带系统（内含读卡器模块）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839" y="2420888"/>
            <a:ext cx="6656740" cy="3744416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文本框 10"/>
          <p:cNvSpPr txBox="1"/>
          <p:nvPr/>
        </p:nvSpPr>
        <p:spPr>
          <a:xfrm>
            <a:off x="7952599" y="5127182"/>
            <a:ext cx="23762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图书运送机器人</a:t>
            </a:r>
            <a:endParaRPr lang="zh-CN" altLang="en-US" sz="28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1177736" y="45697"/>
            <a:ext cx="9836529" cy="8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1" i="0" baseline="0">
                <a:solidFill>
                  <a:schemeClr val="bg1"/>
                </a:soli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4400" dirty="0">
                <a:latin typeface="+mj-lt"/>
                <a:ea typeface="+mj-ea"/>
              </a:rPr>
              <a:t>未来展望</a:t>
            </a:r>
            <a:r>
              <a:rPr lang="zh-CN" altLang="en-US" sz="4000" dirty="0">
                <a:latin typeface="+mj-lt"/>
                <a:ea typeface="+mj-ea"/>
              </a:rPr>
              <a:t>：</a:t>
            </a:r>
            <a:endParaRPr lang="zh-CN" altLang="en-US" sz="4000" dirty="0">
              <a:latin typeface="+mj-lt"/>
              <a:ea typeface="+mj-ea"/>
            </a:endParaRPr>
          </a:p>
        </p:txBody>
      </p:sp>
      <p:grpSp>
        <p:nvGrpSpPr>
          <p:cNvPr id="29" name="组合 28"/>
          <p:cNvGrpSpPr/>
          <p:nvPr>
            <p:custDataLst>
              <p:tags r:id="rId2"/>
            </p:custDataLst>
          </p:nvPr>
        </p:nvGrpSpPr>
        <p:grpSpPr>
          <a:xfrm>
            <a:off x="247004" y="2248353"/>
            <a:ext cx="2167890" cy="3974464"/>
            <a:chOff x="490538" y="2247900"/>
            <a:chExt cx="1504169" cy="2757642"/>
          </a:xfrm>
        </p:grpSpPr>
        <p:cxnSp>
          <p:nvCxnSpPr>
            <p:cNvPr id="30" name="直接连接符 5"/>
            <p:cNvCxnSpPr>
              <a:cxnSpLocks noChangeShapeType="1"/>
            </p:cNvCxnSpPr>
            <p:nvPr>
              <p:custDataLst>
                <p:tags r:id="rId3"/>
              </p:custDataLst>
            </p:nvPr>
          </p:nvCxnSpPr>
          <p:spPr bwMode="auto">
            <a:xfrm flipV="1">
              <a:off x="496888" y="2724150"/>
              <a:ext cx="0" cy="425450"/>
            </a:xfrm>
            <a:prstGeom prst="line">
              <a:avLst/>
            </a:prstGeom>
            <a:noFill/>
            <a:ln w="12700" cmpd="sng">
              <a:solidFill>
                <a:srgbClr val="5B9BD5">
                  <a:alpha val="50000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直接连接符 7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 flipV="1">
              <a:off x="496888" y="2319338"/>
              <a:ext cx="0" cy="423862"/>
            </a:xfrm>
            <a:prstGeom prst="line">
              <a:avLst/>
            </a:prstGeom>
            <a:noFill/>
            <a:ln w="44450" cmpd="sng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矩形 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0538" y="3140091"/>
              <a:ext cx="1504169" cy="18654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 fontScale="35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7200" b="1" dirty="0">
                  <a:solidFill>
                    <a:schemeClr val="bg1"/>
                  </a:solidFill>
                  <a:latin typeface="+mn-lt"/>
                  <a:ea typeface="+mn-ea"/>
                  <a:sym typeface="+mn-ea"/>
                </a:rPr>
                <a:t>运用</a:t>
              </a:r>
              <a:r>
                <a:rPr lang="en-US" altLang="zh-CN" sz="7200" b="1" dirty="0">
                  <a:solidFill>
                    <a:schemeClr val="bg1"/>
                  </a:solidFill>
                  <a:latin typeface="+mn-lt"/>
                  <a:ea typeface="+mn-ea"/>
                  <a:sym typeface="+mn-ea"/>
                </a:rPr>
                <a:t>AGV</a:t>
              </a:r>
              <a:r>
                <a:rPr lang="zh-CN" altLang="en-US" sz="7200" b="1" dirty="0">
                  <a:solidFill>
                    <a:schemeClr val="bg1"/>
                  </a:solidFill>
                  <a:latin typeface="+mn-lt"/>
                  <a:ea typeface="+mn-ea"/>
                  <a:sym typeface="+mn-ea"/>
                </a:rPr>
                <a:t>技术</a:t>
              </a:r>
              <a:endParaRPr lang="zh-CN" altLang="en-US" sz="7200" b="1" dirty="0">
                <a:solidFill>
                  <a:schemeClr val="bg1"/>
                </a:solidFill>
                <a:latin typeface="+mn-lt"/>
                <a:ea typeface="+mn-ea"/>
                <a:sym typeface="+mn-ea"/>
              </a:endParaRP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7200" b="1" dirty="0">
                  <a:solidFill>
                    <a:schemeClr val="bg1"/>
                  </a:solidFill>
                  <a:latin typeface="+mn-lt"/>
                  <a:ea typeface="+mn-ea"/>
                  <a:sym typeface="+mn-ea"/>
                </a:rPr>
                <a:t>将导轨设置于地面以下</a:t>
              </a:r>
              <a:endParaRPr lang="zh-CN" altLang="en-US" sz="7200" b="1" dirty="0">
                <a:solidFill>
                  <a:schemeClr val="bg1"/>
                </a:solidFill>
                <a:latin typeface="+mn-lt"/>
                <a:ea typeface="+mn-ea"/>
                <a:sym typeface="+mn-ea"/>
              </a:endParaRP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7200" b="1" dirty="0">
                  <a:solidFill>
                    <a:schemeClr val="bg1"/>
                  </a:solidFill>
                  <a:latin typeface="+mn-lt"/>
                  <a:ea typeface="+mn-ea"/>
                  <a:sym typeface="+mn-ea"/>
                </a:rPr>
                <a:t>美观防损</a:t>
              </a:r>
              <a:endParaRPr lang="zh-CN" altLang="en-US" sz="7200" b="1" dirty="0">
                <a:solidFill>
                  <a:schemeClr val="bg1"/>
                </a:solidFill>
                <a:latin typeface="+mn-lt"/>
                <a:ea typeface="+mn-ea"/>
                <a:sym typeface="+mn-ea"/>
              </a:endParaRPr>
            </a:p>
            <a:p>
              <a:pPr algn="ctr" eaLnBrk="1" hangingPunct="1"/>
              <a:endParaRPr lang="zh-CN" alt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3" name="矩形 2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00063" y="2247900"/>
              <a:ext cx="1354137" cy="69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latin typeface="+mn-lt"/>
                  <a:ea typeface="+mn-ea"/>
                </a:rPr>
                <a:t>1</a:t>
              </a:r>
              <a:endParaRPr lang="en-US" altLang="zh-CN" sz="4800" dirty="0">
                <a:latin typeface="+mn-lt"/>
                <a:ea typeface="+mn-ea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7"/>
            </p:custDataLst>
          </p:nvPr>
        </p:nvGrpSpPr>
        <p:grpSpPr>
          <a:xfrm>
            <a:off x="4996815" y="2248535"/>
            <a:ext cx="1972310" cy="3974465"/>
            <a:chOff x="3206750" y="2247900"/>
            <a:chExt cx="1368425" cy="1733550"/>
          </a:xfrm>
        </p:grpSpPr>
        <p:cxnSp>
          <p:nvCxnSpPr>
            <p:cNvPr id="35" name="直接连接符 20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V="1">
              <a:off x="3213100" y="2724150"/>
              <a:ext cx="0" cy="425450"/>
            </a:xfrm>
            <a:prstGeom prst="line">
              <a:avLst/>
            </a:prstGeom>
            <a:noFill/>
            <a:ln w="12700" cmpd="sng">
              <a:solidFill>
                <a:schemeClr val="accent1">
                  <a:alpha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矩形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206750" y="2998179"/>
              <a:ext cx="1276156" cy="983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多台机器协同工作</a:t>
              </a:r>
              <a:endParaRPr lang="zh-CN" alt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  <a:p>
              <a:pPr algn="ctr"/>
              <a:r>
                <a:rPr lang="zh-CN" altLang="en-US" sz="2800" b="1" dirty="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+mn-ea"/>
                </a:rPr>
                <a:t>提高效率</a:t>
              </a:r>
              <a:endParaRPr lang="zh-CN" alt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endParaRPr>
            </a:p>
            <a:p>
              <a:pPr algn="ctr"/>
              <a:endParaRPr lang="zh-CN" alt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endParaRPr>
            </a:p>
          </p:txBody>
        </p:sp>
        <p:cxnSp>
          <p:nvCxnSpPr>
            <p:cNvPr id="37" name="直接连接符 21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 flipV="1">
              <a:off x="3213100" y="2319338"/>
              <a:ext cx="0" cy="423862"/>
            </a:xfrm>
            <a:prstGeom prst="line">
              <a:avLst/>
            </a:prstGeom>
            <a:noFill/>
            <a:ln w="44450" cmpd="sng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矩形 3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221038" y="2247900"/>
              <a:ext cx="1354137" cy="69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latin typeface="+mn-lt"/>
                  <a:ea typeface="+mn-ea"/>
                </a:rPr>
                <a:t>3</a:t>
              </a:r>
              <a:endParaRPr lang="en-US" altLang="zh-CN" sz="4800" dirty="0">
                <a:latin typeface="+mn-lt"/>
                <a:ea typeface="+mn-ea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12"/>
            </p:custDataLst>
          </p:nvPr>
        </p:nvGrpSpPr>
        <p:grpSpPr>
          <a:xfrm>
            <a:off x="2627630" y="2248535"/>
            <a:ext cx="1954530" cy="3974465"/>
            <a:chOff x="1852613" y="3140075"/>
            <a:chExt cx="1355725" cy="1727200"/>
          </a:xfrm>
        </p:grpSpPr>
        <p:cxnSp>
          <p:nvCxnSpPr>
            <p:cNvPr id="40" name="直接连接符 24"/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1855788" y="4357688"/>
              <a:ext cx="0" cy="425450"/>
            </a:xfrm>
            <a:prstGeom prst="line">
              <a:avLst/>
            </a:prstGeom>
            <a:noFill/>
            <a:ln w="44450" cmpd="sng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接连接符 23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1855788" y="3951288"/>
              <a:ext cx="0" cy="427037"/>
            </a:xfrm>
            <a:prstGeom prst="line">
              <a:avLst/>
            </a:prstGeom>
            <a:noFill/>
            <a:ln w="12700" cmpd="sng">
              <a:solidFill>
                <a:schemeClr val="accent2">
                  <a:alpha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矩形 9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852613" y="3140075"/>
              <a:ext cx="1278163" cy="10184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完善分拣系统</a:t>
              </a:r>
              <a:endParaRPr lang="zh-CN" alt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  <a:p>
              <a:pPr algn="ctr" eaLnBrk="1" hangingPunct="1"/>
              <a:r>
                <a:rPr lang="zh-CN" altLang="en-US" sz="2400" b="1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一次运送多本</a:t>
              </a:r>
              <a:endParaRPr lang="zh-CN" alt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  <a:p>
              <a:pPr algn="ctr" eaLnBrk="1" hangingPunct="1"/>
              <a:endParaRPr lang="zh-CN" alt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3" name="矩形 3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852613" y="4168109"/>
              <a:ext cx="1355725" cy="69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accent2"/>
                  </a:solidFill>
                  <a:latin typeface="+mn-lt"/>
                  <a:ea typeface="+mn-ea"/>
                </a:rPr>
                <a:t>2</a:t>
              </a:r>
              <a:endParaRPr lang="en-US" altLang="zh-CN" sz="4800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17"/>
            </p:custDataLst>
          </p:nvPr>
        </p:nvGrpSpPr>
        <p:grpSpPr>
          <a:xfrm>
            <a:off x="7384415" y="2248535"/>
            <a:ext cx="1958340" cy="3973830"/>
            <a:chOff x="4573588" y="3140075"/>
            <a:chExt cx="1358900" cy="1727200"/>
          </a:xfrm>
        </p:grpSpPr>
        <p:cxnSp>
          <p:nvCxnSpPr>
            <p:cNvPr id="45" name="直接连接符 26"/>
            <p:cNvCxnSpPr>
              <a:cxnSpLocks noChangeShapeType="1"/>
            </p:cNvCxnSpPr>
            <p:nvPr>
              <p:custDataLst>
                <p:tags r:id="rId18"/>
              </p:custDataLst>
            </p:nvPr>
          </p:nvCxnSpPr>
          <p:spPr bwMode="auto">
            <a:xfrm>
              <a:off x="4581525" y="3951288"/>
              <a:ext cx="0" cy="427037"/>
            </a:xfrm>
            <a:prstGeom prst="line">
              <a:avLst/>
            </a:prstGeom>
            <a:noFill/>
            <a:ln w="12700" cmpd="sng">
              <a:solidFill>
                <a:schemeClr val="accent2">
                  <a:alpha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矩形 1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573588" y="3140075"/>
              <a:ext cx="1276264" cy="10705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标签中写入</a:t>
              </a:r>
              <a:r>
                <a:rPr lang="en-US" altLang="zh-CN" sz="2400" b="1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ISBN</a:t>
              </a:r>
              <a:r>
                <a:rPr lang="zh-CN" altLang="en-US" sz="2400" b="1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码</a:t>
              </a:r>
              <a:endParaRPr lang="zh-CN" alt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数据库比对</a:t>
              </a:r>
              <a:endParaRPr lang="zh-CN" alt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获取书名及分类号</a:t>
              </a:r>
              <a:endParaRPr lang="zh-CN" alt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7" name="直接连接符 27"/>
            <p:cNvCxnSpPr>
              <a:cxnSpLocks noChangeShapeType="1"/>
            </p:cNvCxnSpPr>
            <p:nvPr>
              <p:custDataLst>
                <p:tags r:id="rId20"/>
              </p:custDataLst>
            </p:nvPr>
          </p:nvCxnSpPr>
          <p:spPr bwMode="auto">
            <a:xfrm>
              <a:off x="4581525" y="4357688"/>
              <a:ext cx="0" cy="425450"/>
            </a:xfrm>
            <a:prstGeom prst="line">
              <a:avLst/>
            </a:prstGeom>
            <a:noFill/>
            <a:ln w="44450" cmpd="sng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矩形 3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578350" y="4168109"/>
              <a:ext cx="1354138" cy="69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accent2"/>
                  </a:solidFill>
                  <a:latin typeface="+mn-lt"/>
                  <a:ea typeface="+mn-ea"/>
                </a:rPr>
                <a:t>4</a:t>
              </a:r>
              <a:endParaRPr lang="en-US" altLang="zh-CN" sz="4800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/>
          <p:cNvGrpSpPr/>
          <p:nvPr>
            <p:custDataLst>
              <p:tags r:id="rId22"/>
            </p:custDataLst>
          </p:nvPr>
        </p:nvGrpSpPr>
        <p:grpSpPr>
          <a:xfrm>
            <a:off x="9758045" y="2248535"/>
            <a:ext cx="1965325" cy="3973830"/>
            <a:chOff x="5932488" y="2247900"/>
            <a:chExt cx="1363662" cy="1733550"/>
          </a:xfrm>
        </p:grpSpPr>
        <p:cxnSp>
          <p:nvCxnSpPr>
            <p:cNvPr id="50" name="直接连接符 19"/>
            <p:cNvCxnSpPr>
              <a:cxnSpLocks noChangeShapeType="1"/>
            </p:cNvCxnSpPr>
            <p:nvPr>
              <p:custDataLst>
                <p:tags r:id="rId23"/>
              </p:custDataLst>
            </p:nvPr>
          </p:nvCxnSpPr>
          <p:spPr bwMode="auto">
            <a:xfrm flipV="1">
              <a:off x="5938838" y="2724150"/>
              <a:ext cx="0" cy="425450"/>
            </a:xfrm>
            <a:prstGeom prst="line">
              <a:avLst/>
            </a:prstGeom>
            <a:noFill/>
            <a:ln w="12700" cmpd="sng">
              <a:solidFill>
                <a:schemeClr val="accent1">
                  <a:alpha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直接连接符 22"/>
            <p:cNvCxnSpPr>
              <a:cxnSpLocks noChangeShapeType="1"/>
            </p:cNvCxnSpPr>
            <p:nvPr>
              <p:custDataLst>
                <p:tags r:id="rId24"/>
              </p:custDataLst>
            </p:nvPr>
          </p:nvCxnSpPr>
          <p:spPr bwMode="auto">
            <a:xfrm flipV="1">
              <a:off x="5938838" y="2319338"/>
              <a:ext cx="0" cy="423862"/>
            </a:xfrm>
            <a:prstGeom prst="line">
              <a:avLst/>
            </a:prstGeom>
            <a:noFill/>
            <a:ln w="44450" cmpd="sng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矩形 2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932488" y="2947030"/>
              <a:ext cx="1276454" cy="10344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机械结构将书自动放到书架上</a:t>
              </a:r>
              <a:endParaRPr lang="zh-CN" alt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解放双手</a:t>
              </a:r>
              <a:endParaRPr lang="zh-CN" alt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53" name="矩形 28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940425" y="2247900"/>
              <a:ext cx="1355725" cy="69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latin typeface="+mn-lt"/>
                  <a:ea typeface="+mn-ea"/>
                </a:rPr>
                <a:t>5</a:t>
              </a:r>
              <a:endParaRPr lang="en-US" altLang="zh-CN" sz="4800" dirty="0">
                <a:latin typeface="+mn-lt"/>
                <a:ea typeface="+mn-ea"/>
              </a:endParaRPr>
            </a:p>
          </p:txBody>
        </p:sp>
      </p:grpSp>
    </p:spTree>
    <p:custDataLst>
      <p:tags r:id="rId2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mtClean="0"/>
              <a:t>THANK YOU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10.xml><?xml version="1.0" encoding="utf-8"?>
<p:tagLst xmlns:p="http://schemas.openxmlformats.org/presentationml/2006/main">
  <p:tag name="KSO_WM_TEMPLATE_CATEGORY" val="custom"/>
  <p:tag name="KSO_WM_TEMPLATE_INDEX" val="160463"/>
  <p:tag name="KSO_WM_TAG_VERSION" val="1.0"/>
  <p:tag name="KSO_WM_SLIDE_ID" val="custom16046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86"/>
  <p:tag name="KSO_WM_SLIDE_SIZE" val="828*40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4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CATEGORY" val="custom"/>
  <p:tag name="KSO_WM_TEMPLATE_INDEX" val="160463"/>
  <p:tag name="KSO_WM_SLIDE_ID" val="custom160463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244*245"/>
  <p:tag name="KSO_WM_SLIDE_SIZE" val="473*189"/>
  <p:tag name="KSO_WM_DIAGRAM_GROUP_CODE" val="l1-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7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3_17*i*1"/>
  <p:tag name="KSO_WM_TEMPLATE_CATEGORY" val="custom"/>
  <p:tag name="KSO_WM_TEMPLATE_INDEX" val="160463"/>
  <p:tag name="KSO_WM_UNIT_INDEX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i"/>
  <p:tag name="KSO_WM_UNIT_INDEX" val="1_1"/>
  <p:tag name="KSO_WM_UNIT_ID" val="custom160463_17*l_i*1_1"/>
  <p:tag name="KSO_WM_UNIT_CLEAR" val="1"/>
  <p:tag name="KSO_WM_UNIT_LAYERLEVEL" val="1_1"/>
  <p:tag name="KSO_WM_DIAGRAM_GROUP_CODE" val="l1-3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i"/>
  <p:tag name="KSO_WM_UNIT_INDEX" val="1_2"/>
  <p:tag name="KSO_WM_UNIT_ID" val="custom160463_17*l_i*1_2"/>
  <p:tag name="KSO_WM_UNIT_CLEAR" val="1"/>
  <p:tag name="KSO_WM_UNIT_LAYERLEVEL" val="1_1"/>
  <p:tag name="KSO_WM_DIAGRAM_GROUP_CODE" val="l1-3"/>
  <p:tag name="KSO_WM_UNIT_LINE_FORE_SCHEMECOLOR_INDEX" val="5"/>
  <p:tag name="KSO_WM_UNIT_LINE_FILL_TYPE" val="2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h_a"/>
  <p:tag name="KSO_WM_UNIT_INDEX" val="1_1_1"/>
  <p:tag name="KSO_WM_UNIT_ID" val="custom160463_17*l_h_a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DIAGRAM_GROUP_CODE" val="l1-3"/>
  <p:tag name="KSO_WM_UNIT_PRESET_TEXT_LEN" val="5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h_f"/>
  <p:tag name="KSO_WM_UNIT_INDEX" val="1_1_1"/>
  <p:tag name="KSO_WM_UNIT_ID" val="custom160463_17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DIAGRAM_GROUP_CODE" val="l1-3"/>
  <p:tag name="KSO_WM_UNIT_PRESET_TEXT_LEN" val="5"/>
  <p:tag name="KSO_WM_UNIT_TEXT_FILL_FORE_SCHEMECOLOR_INDEX" val="5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3_17*i*10"/>
  <p:tag name="KSO_WM_TEMPLATE_CATEGORY" val="custom"/>
  <p:tag name="KSO_WM_TEMPLATE_INDEX" val="160463"/>
  <p:tag name="KSO_WM_UNIT_INDEX" val="1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i"/>
  <p:tag name="KSO_WM_UNIT_INDEX" val="1_3"/>
  <p:tag name="KSO_WM_UNIT_ID" val="custom160463_17*l_i*1_3"/>
  <p:tag name="KSO_WM_UNIT_CLEAR" val="1"/>
  <p:tag name="KSO_WM_UNIT_LAYERLEVEL" val="1_1"/>
  <p:tag name="KSO_WM_DIAGRAM_GROUP_CODE" val="l1-3"/>
  <p:tag name="KSO_WM_UNIT_LINE_FORE_SCHEMECOLOR_INDEX" val="5"/>
  <p:tag name="KSO_WM_UNIT_LINE_FILL_TYPE" val="2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h_a"/>
  <p:tag name="KSO_WM_UNIT_INDEX" val="1_3_1"/>
  <p:tag name="KSO_WM_UNIT_ID" val="custom160463_17*l_h_a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DIAGRAM_GROUP_CODE" val="l1-3"/>
  <p:tag name="KSO_WM_UNIT_PRESET_TEXT_LEN" val="5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i"/>
  <p:tag name="KSO_WM_UNIT_INDEX" val="1_4"/>
  <p:tag name="KSO_WM_UNIT_ID" val="custom160463_17*l_i*1_4"/>
  <p:tag name="KSO_WM_UNIT_CLEAR" val="1"/>
  <p:tag name="KSO_WM_UNIT_LAYERLEVEL" val="1_1"/>
  <p:tag name="KSO_WM_DIAGRAM_GROUP_CODE" val="l1-3"/>
  <p:tag name="KSO_WM_UNIT_LINE_FORE_SCHEMECOLOR_INDEX" val="5"/>
  <p:tag name="KSO_WM_UNIT_LINE_FILL_TYPE" val="2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h_f"/>
  <p:tag name="KSO_WM_UNIT_INDEX" val="1_3_1"/>
  <p:tag name="KSO_WM_UNIT_ID" val="custom160463_17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DIAGRAM_GROUP_CODE" val="l1-3"/>
  <p:tag name="KSO_WM_UNIT_PRESET_TEXT_LEN" val="5"/>
  <p:tag name="KSO_WM_UNIT_TEXT_FILL_FORE_SCHEMECOLOR_INDEX" val="5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3_17*i*19"/>
  <p:tag name="KSO_WM_TEMPLATE_CATEGORY" val="custom"/>
  <p:tag name="KSO_WM_TEMPLATE_INDEX" val="160463"/>
  <p:tag name="KSO_WM_UNIT_INDEX" val="19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i"/>
  <p:tag name="KSO_WM_UNIT_INDEX" val="1_5"/>
  <p:tag name="KSO_WM_UNIT_ID" val="custom160463_17*l_i*1_5"/>
  <p:tag name="KSO_WM_UNIT_CLEAR" val="1"/>
  <p:tag name="KSO_WM_UNIT_LAYERLEVEL" val="1_1"/>
  <p:tag name="KSO_WM_DIAGRAM_GROUP_CODE" val="l1-3"/>
  <p:tag name="KSO_WM_UNIT_LINE_FORE_SCHEMECOLOR_INDEX" val="6"/>
  <p:tag name="KSO_WM_UNIT_LINE_FILL_TYPE" val="2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i"/>
  <p:tag name="KSO_WM_UNIT_INDEX" val="1_6"/>
  <p:tag name="KSO_WM_UNIT_ID" val="custom160463_17*l_i*1_6"/>
  <p:tag name="KSO_WM_UNIT_CLEAR" val="1"/>
  <p:tag name="KSO_WM_UNIT_LAYERLEVEL" val="1_1"/>
  <p:tag name="KSO_WM_DIAGRAM_GROUP_CODE" val="l1-3"/>
  <p:tag name="KSO_WM_UNIT_LINE_FORE_SCHEMECOLOR_INDEX" val="6"/>
  <p:tag name="KSO_WM_UNIT_LINE_FILL_TYPE" val="2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h_a"/>
  <p:tag name="KSO_WM_UNIT_INDEX" val="1_2_1"/>
  <p:tag name="KSO_WM_UNIT_ID" val="custom160463_17*l_h_a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DIAGRAM_GROUP_CODE" val="l1-3"/>
  <p:tag name="KSO_WM_UNIT_PRESET_TEXT_LEN" val="5"/>
  <p:tag name="KSO_WM_UNIT_FILL_FORE_SCHEMECOLOR_INDEX" val="6"/>
  <p:tag name="KSO_WM_UNI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h_f"/>
  <p:tag name="KSO_WM_UNIT_INDEX" val="1_2_1"/>
  <p:tag name="KSO_WM_UNIT_ID" val="custom160463_17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DIAGRAM_GROUP_CODE" val="l1-3"/>
  <p:tag name="KSO_WM_UNIT_PRESET_TEXT_LEN" val="5"/>
  <p:tag name="KSO_WM_UNIT_TEXT_FILL_FORE_SCHEMECOLOR_INDEX" val="6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3_17*i*28"/>
  <p:tag name="KSO_WM_TEMPLATE_CATEGORY" val="custom"/>
  <p:tag name="KSO_WM_TEMPLATE_INDEX" val="160463"/>
  <p:tag name="KSO_WM_UNIT_INDEX" val="28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i"/>
  <p:tag name="KSO_WM_UNIT_INDEX" val="1_7"/>
  <p:tag name="KSO_WM_UNIT_ID" val="custom160463_17*l_i*1_7"/>
  <p:tag name="KSO_WM_UNIT_CLEAR" val="1"/>
  <p:tag name="KSO_WM_UNIT_LAYERLEVEL" val="1_1"/>
  <p:tag name="KSO_WM_DIAGRAM_GROUP_CODE" val="l1-3"/>
  <p:tag name="KSO_WM_UNIT_LINE_FORE_SCHEMECOLOR_INDEX" val="6"/>
  <p:tag name="KSO_WM_UNIT_LINE_FILL_TYPE" val="2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h_a"/>
  <p:tag name="KSO_WM_UNIT_INDEX" val="1_4_1"/>
  <p:tag name="KSO_WM_UNIT_ID" val="custom160463_17*l_h_a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DIAGRAM_GROUP_CODE" val="l1-3"/>
  <p:tag name="KSO_WM_UNIT_PRESET_TEXT_LEN" val="5"/>
  <p:tag name="KSO_WM_UNIT_FILL_FORE_SCHEMECOLOR_INDEX" val="6"/>
  <p:tag name="KSO_WM_UNI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i"/>
  <p:tag name="KSO_WM_UNIT_INDEX" val="1_8"/>
  <p:tag name="KSO_WM_UNIT_ID" val="custom160463_17*l_i*1_8"/>
  <p:tag name="KSO_WM_UNIT_CLEAR" val="1"/>
  <p:tag name="KSO_WM_UNIT_LAYERLEVEL" val="1_1"/>
  <p:tag name="KSO_WM_DIAGRAM_GROUP_CODE" val="l1-3"/>
  <p:tag name="KSO_WM_UNIT_LINE_FORE_SCHEMECOLOR_INDEX" val="6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h_f"/>
  <p:tag name="KSO_WM_UNIT_INDEX" val="1_4_1"/>
  <p:tag name="KSO_WM_UNIT_ID" val="custom160463_17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DIAGRAM_GROUP_CODE" val="l1-3"/>
  <p:tag name="KSO_WM_UNIT_PRESET_TEXT_LEN" val="5"/>
  <p:tag name="KSO_WM_UNIT_TEXT_FILL_FORE_SCHEMECOLOR_INDEX" val="6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3_17*i*37"/>
  <p:tag name="KSO_WM_TEMPLATE_CATEGORY" val="custom"/>
  <p:tag name="KSO_WM_TEMPLATE_INDEX" val="160463"/>
  <p:tag name="KSO_WM_UNIT_INDEX" val="3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i"/>
  <p:tag name="KSO_WM_UNIT_INDEX" val="1_9"/>
  <p:tag name="KSO_WM_UNIT_ID" val="custom160463_17*l_i*1_9"/>
  <p:tag name="KSO_WM_UNIT_CLEAR" val="1"/>
  <p:tag name="KSO_WM_UNIT_LAYERLEVEL" val="1_1"/>
  <p:tag name="KSO_WM_DIAGRAM_GROUP_CODE" val="l1-3"/>
  <p:tag name="KSO_WM_UNIT_LINE_FORE_SCHEMECOLOR_INDEX" val="5"/>
  <p:tag name="KSO_WM_UNIT_LINE_FILL_TYPE" val="2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i"/>
  <p:tag name="KSO_WM_UNIT_INDEX" val="1_10"/>
  <p:tag name="KSO_WM_UNIT_ID" val="custom160463_17*l_i*1_10"/>
  <p:tag name="KSO_WM_UNIT_CLEAR" val="1"/>
  <p:tag name="KSO_WM_UNIT_LAYERLEVEL" val="1_1"/>
  <p:tag name="KSO_WM_DIAGRAM_GROUP_CODE" val="l1-3"/>
  <p:tag name="KSO_WM_UNIT_LINE_FORE_SCHEMECOLOR_INDEX" val="5"/>
  <p:tag name="KSO_WM_UNIT_LINE_FILL_TYPE" val="2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h_a"/>
  <p:tag name="KSO_WM_UNIT_INDEX" val="1_5_1"/>
  <p:tag name="KSO_WM_UNIT_ID" val="custom160463_17*l_h_a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DIAGRAM_GROUP_CODE" val="l1-3"/>
  <p:tag name="KSO_WM_UNIT_PRESET_TEXT_LEN" val="5"/>
  <p:tag name="KSO_WM_UNIT_FILL_FORE_SCHEMECOLOR_INDEX" val="5"/>
  <p:tag name="KSO_WM_UNI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l_h_f"/>
  <p:tag name="KSO_WM_UNIT_INDEX" val="1_5_1"/>
  <p:tag name="KSO_WM_UNIT_ID" val="custom160463_17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DIAGRAM_GROUP_CODE" val="l1-3"/>
  <p:tag name="KSO_WM_UNIT_PRESET_TEXT_LEN" val="5"/>
  <p:tag name="KSO_WM_UNIT_TEXT_FILL_FORE_SCHEMECOLOR_INDEX" val="5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160463"/>
  <p:tag name="KSO_WM_SLIDE_ID" val="custom160463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46*245"/>
  <p:tag name="KSO_WM_SLIDE_SIZE" val="868*189"/>
  <p:tag name="KSO_WM_DIAGRAM_GROUP_CODE" val="l1-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29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" val="THANK YOU"/>
</p:tagLst>
</file>

<file path=ppt/tags/tag41.xml><?xml version="1.0" encoding="utf-8"?>
<p:tagLst xmlns:p="http://schemas.openxmlformats.org/presentationml/2006/main">
  <p:tag name="KSO_WM_TEMPLATE_CATEGORY" val="custom"/>
  <p:tag name="KSO_WM_TEMPLATE_INDEX" val="160463"/>
  <p:tag name="KSO_WM_SLIDE_ID" val="custom160463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  <p:tag name="KSO_WM_TAG_VERSION" val="1.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2*a*1"/>
  <p:tag name="KSO_WM_UNIT_CLEAR" val="1"/>
  <p:tag name="KSO_WM_UNIT_LAYERLEVEL" val="1"/>
  <p:tag name="KSO_WM_UNIT_ISCONTENTSTITLE" val="1"/>
  <p:tag name="KSO_WM_UNIT_VALUE" val="25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EMPLATE_CATEGORY" val="custom"/>
  <p:tag name="KSO_WM_TEMPLATE_INDEX" val="160463"/>
  <p:tag name="KSO_WM_SLIDE_ID" val="custom160463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WPS 演示</Application>
  <PresentationFormat>宽屏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5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Webdings</vt:lpstr>
      <vt:lpstr>幼圆</vt:lpstr>
      <vt:lpstr>华文隶书</vt:lpstr>
      <vt:lpstr>华文彩云</vt:lpstr>
      <vt:lpstr>华文新魏</vt:lpstr>
      <vt:lpstr>华文楷体</vt:lpstr>
      <vt:lpstr>华文行楷</vt:lpstr>
      <vt:lpstr>华文细黑</vt:lpstr>
      <vt:lpstr>华文琥珀</vt:lpstr>
      <vt:lpstr>方正姚体</vt:lpstr>
      <vt:lpstr>楷体</vt:lpstr>
      <vt:lpstr>等线</vt:lpstr>
      <vt:lpstr>隶书</vt:lpstr>
      <vt:lpstr>Microsoft YaHei UI</vt:lpstr>
      <vt:lpstr>MS PGothic</vt:lpstr>
      <vt:lpstr>PMingLiU-ExtB</vt:lpstr>
      <vt:lpstr>新宋体</vt:lpstr>
      <vt:lpstr>方正舒体</vt:lpstr>
      <vt:lpstr>等线 Light</vt:lpstr>
      <vt:lpstr>Malgun Gothic Semilight</vt:lpstr>
      <vt:lpstr>Malgun Gothic</vt:lpstr>
      <vt:lpstr>微软雅黑 Light</vt:lpstr>
      <vt:lpstr>华文仿宋</vt:lpstr>
      <vt:lpstr>Microsoft JhengHei Light</vt:lpstr>
      <vt:lpstr>Microsoft YaHei UI Light</vt:lpstr>
      <vt:lpstr>Microsoft JhengHei UI Light</vt:lpstr>
      <vt:lpstr>SimSun-ExtB</vt:lpstr>
      <vt:lpstr>Yu Gothic Medium</vt:lpstr>
      <vt:lpstr>Agency FB</vt:lpstr>
      <vt:lpstr>Algerian</vt:lpstr>
      <vt:lpstr>Arial Black</vt:lpstr>
      <vt:lpstr>Arial Narrow</vt:lpstr>
      <vt:lpstr>Arial Rounded MT Bold</vt:lpstr>
      <vt:lpstr>Baskerville Old Face</vt:lpstr>
      <vt:lpstr>A000120140530A46PPBG</vt:lpstr>
      <vt:lpstr>LOREM IPSUM DOLOR</vt:lpstr>
      <vt:lpstr>PowerPoint 演示文稿</vt:lpstr>
      <vt:lpstr>主要创新点：</vt:lpstr>
      <vt:lpstr>软件系统的组成：</vt:lpstr>
      <vt:lpstr>PowerPoint 演示文稿</vt:lpstr>
      <vt:lpstr>硬件系统的组成：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14</cp:revision>
  <dcterms:created xsi:type="dcterms:W3CDTF">2017-09-03T06:50:08Z</dcterms:created>
  <dcterms:modified xsi:type="dcterms:W3CDTF">2017-09-03T08:24:51Z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