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9" r:id="rId4"/>
    <p:sldId id="270" r:id="rId5"/>
    <p:sldId id="258" r:id="rId6"/>
    <p:sldId id="259" r:id="rId7"/>
    <p:sldId id="260" r:id="rId8"/>
    <p:sldId id="286" r:id="rId9"/>
    <p:sldId id="287" r:id="rId10"/>
    <p:sldId id="261" r:id="rId11"/>
    <p:sldId id="262" r:id="rId12"/>
    <p:sldId id="284" r:id="rId13"/>
    <p:sldId id="285" r:id="rId14"/>
    <p:sldId id="263" r:id="rId15"/>
    <p:sldId id="264" r:id="rId16"/>
    <p:sldId id="265" r:id="rId17"/>
    <p:sldId id="268" r:id="rId18"/>
    <p:sldId id="276" r:id="rId19"/>
    <p:sldId id="272" r:id="rId20"/>
    <p:sldId id="277" r:id="rId21"/>
    <p:sldId id="278" r:id="rId22"/>
    <p:sldId id="279" r:id="rId23"/>
    <p:sldId id="280" r:id="rId24"/>
    <p:sldId id="281" r:id="rId25"/>
    <p:sldId id="282" r:id="rId26"/>
    <p:sldId id="283" r:id="rId27"/>
    <p:sldId id="28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12/21/2018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12/21/2018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F4DDA-5E9E-47AF-8DB8-3D8DED44CA60}"/>
              </a:ext>
            </a:extLst>
          </p:cNvPr>
          <p:cNvSpPr>
            <a:spLocks noGrp="1"/>
          </p:cNvSpPr>
          <p:nvPr>
            <p:ph type="ctrTitle"/>
          </p:nvPr>
        </p:nvSpPr>
        <p:spPr/>
        <p:txBody>
          <a:bodyPr/>
          <a:lstStyle/>
          <a:p>
            <a:r>
              <a:rPr lang="en-SG" sz="4000" dirty="0"/>
              <a:t>Service Presentation for a Stock Backtesting Terminal</a:t>
            </a:r>
          </a:p>
        </p:txBody>
      </p:sp>
      <p:sp>
        <p:nvSpPr>
          <p:cNvPr id="3" name="Subtitle 2">
            <a:extLst>
              <a:ext uri="{FF2B5EF4-FFF2-40B4-BE49-F238E27FC236}">
                <a16:creationId xmlns:a16="http://schemas.microsoft.com/office/drawing/2014/main" id="{194C419C-9311-4E07-9FDD-88B3CD4BC300}"/>
              </a:ext>
            </a:extLst>
          </p:cNvPr>
          <p:cNvSpPr>
            <a:spLocks noGrp="1"/>
          </p:cNvSpPr>
          <p:nvPr>
            <p:ph type="subTitle" idx="1"/>
          </p:nvPr>
        </p:nvSpPr>
        <p:spPr/>
        <p:txBody>
          <a:bodyPr/>
          <a:lstStyle/>
          <a:p>
            <a:r>
              <a:rPr lang="en-SG" dirty="0"/>
              <a:t>Justin </a:t>
            </a:r>
            <a:r>
              <a:rPr lang="en-SG" dirty="0" err="1"/>
              <a:t>Yeap</a:t>
            </a:r>
            <a:endParaRPr lang="en-SG" dirty="0"/>
          </a:p>
        </p:txBody>
      </p:sp>
    </p:spTree>
    <p:extLst>
      <p:ext uri="{BB962C8B-B14F-4D97-AF65-F5344CB8AC3E}">
        <p14:creationId xmlns:p14="http://schemas.microsoft.com/office/powerpoint/2010/main" val="2333120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BDF2-2BC1-4737-AD41-B0E4C808099F}"/>
              </a:ext>
            </a:extLst>
          </p:cNvPr>
          <p:cNvSpPr>
            <a:spLocks noGrp="1"/>
          </p:cNvSpPr>
          <p:nvPr>
            <p:ph type="title"/>
          </p:nvPr>
        </p:nvSpPr>
        <p:spPr/>
        <p:txBody>
          <a:bodyPr>
            <a:normAutofit/>
          </a:bodyPr>
          <a:lstStyle/>
          <a:p>
            <a:r>
              <a:rPr lang="en-SG" dirty="0"/>
              <a:t>Service Descriptions – </a:t>
            </a:r>
            <a:r>
              <a:rPr lang="en-SG" dirty="0" err="1"/>
              <a:t>Auth</a:t>
            </a:r>
            <a:r>
              <a:rPr lang="en-SG" dirty="0"/>
              <a:t> Service</a:t>
            </a:r>
          </a:p>
        </p:txBody>
      </p:sp>
      <p:sp>
        <p:nvSpPr>
          <p:cNvPr id="3" name="Content Placeholder 2">
            <a:extLst>
              <a:ext uri="{FF2B5EF4-FFF2-40B4-BE49-F238E27FC236}">
                <a16:creationId xmlns:a16="http://schemas.microsoft.com/office/drawing/2014/main" id="{67035EC5-BC04-491E-96F8-7E3A1D110D28}"/>
              </a:ext>
            </a:extLst>
          </p:cNvPr>
          <p:cNvSpPr>
            <a:spLocks noGrp="1"/>
          </p:cNvSpPr>
          <p:nvPr>
            <p:ph idx="1"/>
          </p:nvPr>
        </p:nvSpPr>
        <p:spPr/>
        <p:txBody>
          <a:bodyPr>
            <a:normAutofit/>
          </a:bodyPr>
          <a:lstStyle/>
          <a:p>
            <a:r>
              <a:rPr lang="en-SG" dirty="0"/>
              <a:t>A service that verifies a user’s authenticity, done using checking </a:t>
            </a:r>
            <a:r>
              <a:rPr lang="en-SG" dirty="0" err="1"/>
              <a:t>jwt</a:t>
            </a:r>
            <a:r>
              <a:rPr lang="en-SG" dirty="0"/>
              <a:t> and credentials as well as providing the user with a </a:t>
            </a:r>
            <a:r>
              <a:rPr lang="en-SG" dirty="0" err="1"/>
              <a:t>jwt</a:t>
            </a:r>
            <a:r>
              <a:rPr lang="en-SG" dirty="0"/>
              <a:t> token on sign in.</a:t>
            </a:r>
          </a:p>
          <a:p>
            <a:r>
              <a:rPr lang="en-SG" dirty="0"/>
              <a:t>Merged into the Admin (User) Services due to reducing complexity.</a:t>
            </a:r>
          </a:p>
          <a:p>
            <a:r>
              <a:rPr lang="en-SG" dirty="0"/>
              <a:t>Written in a </a:t>
            </a:r>
            <a:r>
              <a:rPr lang="en-SG" dirty="0" err="1"/>
              <a:t>Cython</a:t>
            </a:r>
            <a:r>
              <a:rPr lang="en-SG" dirty="0"/>
              <a:t> (Python compiled to C) HTTP WSGI Server.</a:t>
            </a:r>
          </a:p>
          <a:p>
            <a:r>
              <a:rPr lang="en-SG" dirty="0"/>
              <a:t>Hosted within a Kubernetes replica cluster in a Docker container within a </a:t>
            </a:r>
            <a:r>
              <a:rPr lang="en-SG" dirty="0" err="1"/>
              <a:t>HyperV</a:t>
            </a:r>
            <a:r>
              <a:rPr lang="en-SG" dirty="0"/>
              <a:t> Ubuntu Server on Windows.</a:t>
            </a:r>
          </a:p>
          <a:p>
            <a:endParaRPr lang="en-SG" dirty="0"/>
          </a:p>
        </p:txBody>
      </p:sp>
    </p:spTree>
    <p:extLst>
      <p:ext uri="{BB962C8B-B14F-4D97-AF65-F5344CB8AC3E}">
        <p14:creationId xmlns:p14="http://schemas.microsoft.com/office/powerpoint/2010/main" val="3329701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BDF2-2BC1-4737-AD41-B0E4C808099F}"/>
              </a:ext>
            </a:extLst>
          </p:cNvPr>
          <p:cNvSpPr>
            <a:spLocks noGrp="1"/>
          </p:cNvSpPr>
          <p:nvPr>
            <p:ph type="title"/>
          </p:nvPr>
        </p:nvSpPr>
        <p:spPr/>
        <p:txBody>
          <a:bodyPr>
            <a:normAutofit/>
          </a:bodyPr>
          <a:lstStyle/>
          <a:p>
            <a:r>
              <a:rPr lang="en-SG" dirty="0"/>
              <a:t>Service Descriptions – Admin Service</a:t>
            </a:r>
          </a:p>
        </p:txBody>
      </p:sp>
      <p:sp>
        <p:nvSpPr>
          <p:cNvPr id="3" name="Content Placeholder 2">
            <a:extLst>
              <a:ext uri="{FF2B5EF4-FFF2-40B4-BE49-F238E27FC236}">
                <a16:creationId xmlns:a16="http://schemas.microsoft.com/office/drawing/2014/main" id="{67035EC5-BC04-491E-96F8-7E3A1D110D28}"/>
              </a:ext>
            </a:extLst>
          </p:cNvPr>
          <p:cNvSpPr>
            <a:spLocks noGrp="1"/>
          </p:cNvSpPr>
          <p:nvPr>
            <p:ph idx="1"/>
          </p:nvPr>
        </p:nvSpPr>
        <p:spPr/>
        <p:txBody>
          <a:bodyPr>
            <a:normAutofit/>
          </a:bodyPr>
          <a:lstStyle/>
          <a:p>
            <a:r>
              <a:rPr lang="en-SG" dirty="0"/>
              <a:t>A service that does everything relating to users such as creation and editing, login and logging out. </a:t>
            </a:r>
          </a:p>
          <a:p>
            <a:r>
              <a:rPr lang="en-SG" dirty="0"/>
              <a:t>File listed as users.py</a:t>
            </a:r>
          </a:p>
          <a:p>
            <a:r>
              <a:rPr lang="en-SG" dirty="0"/>
              <a:t>Written in a </a:t>
            </a:r>
            <a:r>
              <a:rPr lang="en-SG" dirty="0" err="1"/>
              <a:t>Cython</a:t>
            </a:r>
            <a:r>
              <a:rPr lang="en-SG" dirty="0"/>
              <a:t> (Python compiled to C) HTTP WSGI Server.</a:t>
            </a:r>
          </a:p>
          <a:p>
            <a:r>
              <a:rPr lang="en-SG" dirty="0"/>
              <a:t>Hosted within a Kubernetes replica cluster in a Docker container within a </a:t>
            </a:r>
            <a:r>
              <a:rPr lang="en-SG" dirty="0" err="1"/>
              <a:t>HyperV</a:t>
            </a:r>
            <a:r>
              <a:rPr lang="en-SG" dirty="0"/>
              <a:t> Ubuntu Server on Windows.</a:t>
            </a:r>
          </a:p>
          <a:p>
            <a:endParaRPr lang="en-SG" dirty="0"/>
          </a:p>
        </p:txBody>
      </p:sp>
    </p:spTree>
    <p:extLst>
      <p:ext uri="{BB962C8B-B14F-4D97-AF65-F5344CB8AC3E}">
        <p14:creationId xmlns:p14="http://schemas.microsoft.com/office/powerpoint/2010/main" val="3899509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FC121-FA62-440F-A3D2-5F5429363438}"/>
              </a:ext>
            </a:extLst>
          </p:cNvPr>
          <p:cNvSpPr>
            <a:spLocks noGrp="1"/>
          </p:cNvSpPr>
          <p:nvPr>
            <p:ph type="title"/>
          </p:nvPr>
        </p:nvSpPr>
        <p:spPr/>
        <p:txBody>
          <a:bodyPr/>
          <a:lstStyle/>
          <a:p>
            <a:r>
              <a:rPr lang="en-SG" dirty="0"/>
              <a:t>Service Descriptions - Personalization</a:t>
            </a:r>
          </a:p>
        </p:txBody>
      </p:sp>
      <p:sp>
        <p:nvSpPr>
          <p:cNvPr id="3" name="Content Placeholder 2">
            <a:extLst>
              <a:ext uri="{FF2B5EF4-FFF2-40B4-BE49-F238E27FC236}">
                <a16:creationId xmlns:a16="http://schemas.microsoft.com/office/drawing/2014/main" id="{16EB75A5-8F00-4E57-908B-5991F10552F1}"/>
              </a:ext>
            </a:extLst>
          </p:cNvPr>
          <p:cNvSpPr>
            <a:spLocks noGrp="1"/>
          </p:cNvSpPr>
          <p:nvPr>
            <p:ph idx="1"/>
          </p:nvPr>
        </p:nvSpPr>
        <p:spPr/>
        <p:txBody>
          <a:bodyPr/>
          <a:lstStyle/>
          <a:p>
            <a:r>
              <a:rPr lang="en-SG" dirty="0"/>
              <a:t>A service that allows editing personalization settings (such as them </a:t>
            </a:r>
            <a:r>
              <a:rPr lang="en-SG" dirty="0" err="1"/>
              <a:t>color</a:t>
            </a:r>
            <a:r>
              <a:rPr lang="en-SG" dirty="0"/>
              <a:t>) for that specific user. </a:t>
            </a:r>
          </a:p>
          <a:p>
            <a:r>
              <a:rPr lang="en-SG" dirty="0"/>
              <a:t>File listed as users.py</a:t>
            </a:r>
          </a:p>
          <a:p>
            <a:r>
              <a:rPr lang="en-SG" dirty="0"/>
              <a:t>Written in a </a:t>
            </a:r>
            <a:r>
              <a:rPr lang="en-SG" dirty="0" err="1"/>
              <a:t>Cython</a:t>
            </a:r>
            <a:r>
              <a:rPr lang="en-SG" dirty="0"/>
              <a:t> (Python compiled to C) HTTP WSGI Server.</a:t>
            </a:r>
          </a:p>
          <a:p>
            <a:r>
              <a:rPr lang="en-SG" dirty="0"/>
              <a:t>Hosted within a Kubernetes replica cluster in a Docker container within a </a:t>
            </a:r>
            <a:r>
              <a:rPr lang="en-SG" dirty="0" err="1"/>
              <a:t>HyperV</a:t>
            </a:r>
            <a:r>
              <a:rPr lang="en-SG" dirty="0"/>
              <a:t> Ubuntu Server on Windows.</a:t>
            </a:r>
          </a:p>
          <a:p>
            <a:endParaRPr lang="en-SG" dirty="0"/>
          </a:p>
          <a:p>
            <a:endParaRPr lang="en-SG" dirty="0"/>
          </a:p>
        </p:txBody>
      </p:sp>
    </p:spTree>
    <p:extLst>
      <p:ext uri="{BB962C8B-B14F-4D97-AF65-F5344CB8AC3E}">
        <p14:creationId xmlns:p14="http://schemas.microsoft.com/office/powerpoint/2010/main" val="3892932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FC121-FA62-440F-A3D2-5F5429363438}"/>
              </a:ext>
            </a:extLst>
          </p:cNvPr>
          <p:cNvSpPr>
            <a:spLocks noGrp="1"/>
          </p:cNvSpPr>
          <p:nvPr>
            <p:ph type="title"/>
          </p:nvPr>
        </p:nvSpPr>
        <p:spPr/>
        <p:txBody>
          <a:bodyPr/>
          <a:lstStyle/>
          <a:p>
            <a:r>
              <a:rPr lang="en-SG" dirty="0"/>
              <a:t>Service Descriptions - Profile</a:t>
            </a:r>
          </a:p>
        </p:txBody>
      </p:sp>
      <p:sp>
        <p:nvSpPr>
          <p:cNvPr id="3" name="Content Placeholder 2">
            <a:extLst>
              <a:ext uri="{FF2B5EF4-FFF2-40B4-BE49-F238E27FC236}">
                <a16:creationId xmlns:a16="http://schemas.microsoft.com/office/drawing/2014/main" id="{16EB75A5-8F00-4E57-908B-5991F10552F1}"/>
              </a:ext>
            </a:extLst>
          </p:cNvPr>
          <p:cNvSpPr>
            <a:spLocks noGrp="1"/>
          </p:cNvSpPr>
          <p:nvPr>
            <p:ph idx="1"/>
          </p:nvPr>
        </p:nvSpPr>
        <p:spPr/>
        <p:txBody>
          <a:bodyPr/>
          <a:lstStyle/>
          <a:p>
            <a:r>
              <a:rPr lang="en-SG" dirty="0"/>
              <a:t>A service that allows editing profile settings (such as email) for that specific user. </a:t>
            </a:r>
          </a:p>
          <a:p>
            <a:r>
              <a:rPr lang="en-SG" dirty="0"/>
              <a:t>File listed as profile.py</a:t>
            </a:r>
          </a:p>
          <a:p>
            <a:r>
              <a:rPr lang="en-SG" dirty="0"/>
              <a:t>Written in a </a:t>
            </a:r>
            <a:r>
              <a:rPr lang="en-SG" dirty="0" err="1"/>
              <a:t>Cython</a:t>
            </a:r>
            <a:r>
              <a:rPr lang="en-SG" dirty="0"/>
              <a:t> (Python compiled to C) HTTP WSGI Server.</a:t>
            </a:r>
          </a:p>
          <a:p>
            <a:r>
              <a:rPr lang="en-SG" dirty="0"/>
              <a:t>Hosted within a Kubernetes replica cluster in a Docker container within a </a:t>
            </a:r>
            <a:r>
              <a:rPr lang="en-SG" dirty="0" err="1"/>
              <a:t>HyperV</a:t>
            </a:r>
            <a:r>
              <a:rPr lang="en-SG" dirty="0"/>
              <a:t> Ubuntu Server on Windows.</a:t>
            </a:r>
          </a:p>
          <a:p>
            <a:endParaRPr lang="en-SG" dirty="0"/>
          </a:p>
          <a:p>
            <a:endParaRPr lang="en-SG" dirty="0"/>
          </a:p>
        </p:txBody>
      </p:sp>
    </p:spTree>
    <p:extLst>
      <p:ext uri="{BB962C8B-B14F-4D97-AF65-F5344CB8AC3E}">
        <p14:creationId xmlns:p14="http://schemas.microsoft.com/office/powerpoint/2010/main" val="1480703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BDF2-2BC1-4737-AD41-B0E4C808099F}"/>
              </a:ext>
            </a:extLst>
          </p:cNvPr>
          <p:cNvSpPr>
            <a:spLocks noGrp="1"/>
          </p:cNvSpPr>
          <p:nvPr>
            <p:ph type="title"/>
          </p:nvPr>
        </p:nvSpPr>
        <p:spPr/>
        <p:txBody>
          <a:bodyPr>
            <a:normAutofit/>
          </a:bodyPr>
          <a:lstStyle/>
          <a:p>
            <a:r>
              <a:rPr lang="en-SG" dirty="0"/>
              <a:t>Service Descriptions – Version Service</a:t>
            </a:r>
          </a:p>
        </p:txBody>
      </p:sp>
      <p:sp>
        <p:nvSpPr>
          <p:cNvPr id="3" name="Content Placeholder 2">
            <a:extLst>
              <a:ext uri="{FF2B5EF4-FFF2-40B4-BE49-F238E27FC236}">
                <a16:creationId xmlns:a16="http://schemas.microsoft.com/office/drawing/2014/main" id="{67035EC5-BC04-491E-96F8-7E3A1D110D28}"/>
              </a:ext>
            </a:extLst>
          </p:cNvPr>
          <p:cNvSpPr>
            <a:spLocks noGrp="1"/>
          </p:cNvSpPr>
          <p:nvPr>
            <p:ph idx="1"/>
          </p:nvPr>
        </p:nvSpPr>
        <p:spPr/>
        <p:txBody>
          <a:bodyPr>
            <a:normAutofit fontScale="92500" lnSpcReduction="10000"/>
          </a:bodyPr>
          <a:lstStyle/>
          <a:p>
            <a:r>
              <a:rPr lang="en-SG" dirty="0"/>
              <a:t>A service that stores user’s code that are compiled and built on the client side for the purpose to algorithmically backtesting. It allows users to keep track of previous version of code and fork later if desired.</a:t>
            </a:r>
          </a:p>
          <a:p>
            <a:r>
              <a:rPr lang="en-SG" dirty="0"/>
              <a:t>Self created version controlled system </a:t>
            </a:r>
          </a:p>
          <a:p>
            <a:r>
              <a:rPr lang="en-SG" dirty="0"/>
              <a:t>File listed as versions.py</a:t>
            </a:r>
          </a:p>
          <a:p>
            <a:r>
              <a:rPr lang="en-SG" dirty="0"/>
              <a:t>Written in a </a:t>
            </a:r>
            <a:r>
              <a:rPr lang="en-SG" dirty="0" err="1"/>
              <a:t>Cython</a:t>
            </a:r>
            <a:r>
              <a:rPr lang="en-SG" dirty="0"/>
              <a:t> (Python compiled to C) HTTP WSGI Server.</a:t>
            </a:r>
          </a:p>
          <a:p>
            <a:r>
              <a:rPr lang="en-SG" dirty="0"/>
              <a:t>Hosted within a Kubernetes replica cluster in a Docker container within a </a:t>
            </a:r>
            <a:r>
              <a:rPr lang="en-SG" dirty="0" err="1"/>
              <a:t>HyperV</a:t>
            </a:r>
            <a:r>
              <a:rPr lang="en-SG" dirty="0"/>
              <a:t> Ubuntu Server on Windows.</a:t>
            </a:r>
          </a:p>
          <a:p>
            <a:endParaRPr lang="en-SG" dirty="0"/>
          </a:p>
        </p:txBody>
      </p:sp>
    </p:spTree>
    <p:extLst>
      <p:ext uri="{BB962C8B-B14F-4D97-AF65-F5344CB8AC3E}">
        <p14:creationId xmlns:p14="http://schemas.microsoft.com/office/powerpoint/2010/main" val="1013624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BDF2-2BC1-4737-AD41-B0E4C808099F}"/>
              </a:ext>
            </a:extLst>
          </p:cNvPr>
          <p:cNvSpPr>
            <a:spLocks noGrp="1"/>
          </p:cNvSpPr>
          <p:nvPr>
            <p:ph type="title"/>
          </p:nvPr>
        </p:nvSpPr>
        <p:spPr/>
        <p:txBody>
          <a:bodyPr>
            <a:normAutofit/>
          </a:bodyPr>
          <a:lstStyle/>
          <a:p>
            <a:r>
              <a:rPr lang="en-SG" dirty="0"/>
              <a:t>Service Descriptions – Price Service</a:t>
            </a:r>
          </a:p>
        </p:txBody>
      </p:sp>
      <p:sp>
        <p:nvSpPr>
          <p:cNvPr id="3" name="Content Placeholder 2">
            <a:extLst>
              <a:ext uri="{FF2B5EF4-FFF2-40B4-BE49-F238E27FC236}">
                <a16:creationId xmlns:a16="http://schemas.microsoft.com/office/drawing/2014/main" id="{67035EC5-BC04-491E-96F8-7E3A1D110D28}"/>
              </a:ext>
            </a:extLst>
          </p:cNvPr>
          <p:cNvSpPr>
            <a:spLocks noGrp="1"/>
          </p:cNvSpPr>
          <p:nvPr>
            <p:ph idx="1"/>
          </p:nvPr>
        </p:nvSpPr>
        <p:spPr/>
        <p:txBody>
          <a:bodyPr>
            <a:normAutofit fontScale="92500" lnSpcReduction="10000"/>
          </a:bodyPr>
          <a:lstStyle/>
          <a:p>
            <a:r>
              <a:rPr lang="en-SG" dirty="0"/>
              <a:t>A service that retrieves price data from locally stored csv files on the server that is passed to the client which passes it towards the algorithm servers to calculate or display graph data when backtesting.</a:t>
            </a:r>
          </a:p>
          <a:p>
            <a:r>
              <a:rPr lang="en-SG" dirty="0"/>
              <a:t>Written in a </a:t>
            </a:r>
            <a:r>
              <a:rPr lang="en-SG" dirty="0" err="1"/>
              <a:t>Cython</a:t>
            </a:r>
            <a:r>
              <a:rPr lang="en-SG" dirty="0"/>
              <a:t> (Python compiled to C) </a:t>
            </a:r>
            <a:r>
              <a:rPr lang="en-SG" dirty="0" err="1"/>
              <a:t>aiohttp</a:t>
            </a:r>
            <a:r>
              <a:rPr lang="en-SG" dirty="0"/>
              <a:t> Server instead of C++ like others as do not demand as much computation speed in calculation that algorithms need.</a:t>
            </a:r>
          </a:p>
          <a:p>
            <a:r>
              <a:rPr lang="en-SG" dirty="0"/>
              <a:t>File listed as pricews.py</a:t>
            </a:r>
          </a:p>
          <a:p>
            <a:r>
              <a:rPr lang="en-SG" dirty="0"/>
              <a:t>Hosted within a Kubernetes replica cluster in a Docker container within a </a:t>
            </a:r>
            <a:r>
              <a:rPr lang="en-SG" dirty="0" err="1"/>
              <a:t>HyperV</a:t>
            </a:r>
            <a:r>
              <a:rPr lang="en-SG" dirty="0"/>
              <a:t> Ubuntu Server on Windows.</a:t>
            </a:r>
          </a:p>
        </p:txBody>
      </p:sp>
    </p:spTree>
    <p:extLst>
      <p:ext uri="{BB962C8B-B14F-4D97-AF65-F5344CB8AC3E}">
        <p14:creationId xmlns:p14="http://schemas.microsoft.com/office/powerpoint/2010/main" val="4101512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BDF2-2BC1-4737-AD41-B0E4C808099F}"/>
              </a:ext>
            </a:extLst>
          </p:cNvPr>
          <p:cNvSpPr>
            <a:spLocks noGrp="1"/>
          </p:cNvSpPr>
          <p:nvPr>
            <p:ph type="title"/>
          </p:nvPr>
        </p:nvSpPr>
        <p:spPr/>
        <p:txBody>
          <a:bodyPr>
            <a:normAutofit/>
          </a:bodyPr>
          <a:lstStyle/>
          <a:p>
            <a:r>
              <a:rPr lang="en-SG" dirty="0"/>
              <a:t>Service Descriptions – Log Service</a:t>
            </a:r>
          </a:p>
        </p:txBody>
      </p:sp>
      <p:sp>
        <p:nvSpPr>
          <p:cNvPr id="3" name="Content Placeholder 2">
            <a:extLst>
              <a:ext uri="{FF2B5EF4-FFF2-40B4-BE49-F238E27FC236}">
                <a16:creationId xmlns:a16="http://schemas.microsoft.com/office/drawing/2014/main" id="{67035EC5-BC04-491E-96F8-7E3A1D110D28}"/>
              </a:ext>
            </a:extLst>
          </p:cNvPr>
          <p:cNvSpPr>
            <a:spLocks noGrp="1"/>
          </p:cNvSpPr>
          <p:nvPr>
            <p:ph idx="1"/>
          </p:nvPr>
        </p:nvSpPr>
        <p:spPr/>
        <p:txBody>
          <a:bodyPr>
            <a:normAutofit lnSpcReduction="10000"/>
          </a:bodyPr>
          <a:lstStyle/>
          <a:p>
            <a:r>
              <a:rPr lang="en-SG" dirty="0"/>
              <a:t>A service that logs every operation that occurs on terminal from client side operations as simple as a button click or as complex as errors from calculation algorithms due to floating point errors like numerical overflows</a:t>
            </a:r>
          </a:p>
          <a:p>
            <a:r>
              <a:rPr lang="en-SG" dirty="0"/>
              <a:t>File listed as log.py</a:t>
            </a:r>
          </a:p>
          <a:p>
            <a:r>
              <a:rPr lang="en-SG" dirty="0"/>
              <a:t>Written in a </a:t>
            </a:r>
            <a:r>
              <a:rPr lang="en-SG" dirty="0" err="1"/>
              <a:t>Cython</a:t>
            </a:r>
            <a:r>
              <a:rPr lang="en-SG" dirty="0"/>
              <a:t> (Python compiled to C) HTTP Server due to no need for high speed computation but merely IO operations towards the database</a:t>
            </a:r>
          </a:p>
          <a:p>
            <a:r>
              <a:rPr lang="en-SG" dirty="0"/>
              <a:t>Hosted within a Kubernetes replica cluster in a Docker container within a </a:t>
            </a:r>
            <a:r>
              <a:rPr lang="en-SG" dirty="0" err="1"/>
              <a:t>HyperV</a:t>
            </a:r>
            <a:r>
              <a:rPr lang="en-SG" dirty="0"/>
              <a:t> Ubuntu Server on Windows.</a:t>
            </a:r>
          </a:p>
        </p:txBody>
      </p:sp>
    </p:spTree>
    <p:extLst>
      <p:ext uri="{BB962C8B-B14F-4D97-AF65-F5344CB8AC3E}">
        <p14:creationId xmlns:p14="http://schemas.microsoft.com/office/powerpoint/2010/main" val="2558624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BDF2-2BC1-4737-AD41-B0E4C808099F}"/>
              </a:ext>
            </a:extLst>
          </p:cNvPr>
          <p:cNvSpPr>
            <a:spLocks noGrp="1"/>
          </p:cNvSpPr>
          <p:nvPr>
            <p:ph type="title"/>
          </p:nvPr>
        </p:nvSpPr>
        <p:spPr/>
        <p:txBody>
          <a:bodyPr>
            <a:normAutofit/>
          </a:bodyPr>
          <a:lstStyle/>
          <a:p>
            <a:r>
              <a:rPr lang="en-SG" dirty="0"/>
              <a:t>Service Descriptions – Web App Service</a:t>
            </a:r>
          </a:p>
        </p:txBody>
      </p:sp>
      <p:sp>
        <p:nvSpPr>
          <p:cNvPr id="3" name="Content Placeholder 2">
            <a:extLst>
              <a:ext uri="{FF2B5EF4-FFF2-40B4-BE49-F238E27FC236}">
                <a16:creationId xmlns:a16="http://schemas.microsoft.com/office/drawing/2014/main" id="{67035EC5-BC04-491E-96F8-7E3A1D110D28}"/>
              </a:ext>
            </a:extLst>
          </p:cNvPr>
          <p:cNvSpPr>
            <a:spLocks noGrp="1"/>
          </p:cNvSpPr>
          <p:nvPr>
            <p:ph idx="1"/>
          </p:nvPr>
        </p:nvSpPr>
        <p:spPr/>
        <p:txBody>
          <a:bodyPr>
            <a:normAutofit/>
          </a:bodyPr>
          <a:lstStyle/>
          <a:p>
            <a:r>
              <a:rPr lang="en-SG" dirty="0"/>
              <a:t>A service that simply serves the compiled angular source website to the user.</a:t>
            </a:r>
          </a:p>
          <a:p>
            <a:r>
              <a:rPr lang="en-SG" dirty="0" err="1"/>
              <a:t>Quantplatform</a:t>
            </a:r>
            <a:r>
              <a:rPr lang="en-SG" dirty="0"/>
              <a:t> folder</a:t>
            </a:r>
          </a:p>
          <a:p>
            <a:r>
              <a:rPr lang="en-SG" dirty="0"/>
              <a:t>Written in NodeJS.</a:t>
            </a:r>
          </a:p>
          <a:p>
            <a:r>
              <a:rPr lang="en-SG" dirty="0"/>
              <a:t>Hosted within a Kubernetes replica cluster in a Docker container within a </a:t>
            </a:r>
            <a:r>
              <a:rPr lang="en-SG" dirty="0" err="1"/>
              <a:t>HyperV</a:t>
            </a:r>
            <a:r>
              <a:rPr lang="en-SG" dirty="0"/>
              <a:t> Ubuntu Server on Windows.</a:t>
            </a:r>
          </a:p>
        </p:txBody>
      </p:sp>
    </p:spTree>
    <p:extLst>
      <p:ext uri="{BB962C8B-B14F-4D97-AF65-F5344CB8AC3E}">
        <p14:creationId xmlns:p14="http://schemas.microsoft.com/office/powerpoint/2010/main" val="1596475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9B405B-3A7A-4BBB-A7CB-708F231D7EAC}"/>
              </a:ext>
            </a:extLst>
          </p:cNvPr>
          <p:cNvSpPr>
            <a:spLocks noGrp="1"/>
          </p:cNvSpPr>
          <p:nvPr>
            <p:ph type="title"/>
          </p:nvPr>
        </p:nvSpPr>
        <p:spPr/>
        <p:txBody>
          <a:bodyPr/>
          <a:lstStyle/>
          <a:p>
            <a:r>
              <a:rPr lang="en-SG" dirty="0"/>
              <a:t>Algorithms Services</a:t>
            </a:r>
          </a:p>
        </p:txBody>
      </p:sp>
      <p:sp>
        <p:nvSpPr>
          <p:cNvPr id="6" name="Content Placeholder 5">
            <a:extLst>
              <a:ext uri="{FF2B5EF4-FFF2-40B4-BE49-F238E27FC236}">
                <a16:creationId xmlns:a16="http://schemas.microsoft.com/office/drawing/2014/main" id="{7B5042A2-A5E0-4644-86CC-2EC195D80BCB}"/>
              </a:ext>
            </a:extLst>
          </p:cNvPr>
          <p:cNvSpPr>
            <a:spLocks noGrp="1"/>
          </p:cNvSpPr>
          <p:nvPr>
            <p:ph idx="1"/>
          </p:nvPr>
        </p:nvSpPr>
        <p:spPr/>
        <p:txBody>
          <a:bodyPr>
            <a:normAutofit/>
          </a:bodyPr>
          <a:lstStyle/>
          <a:p>
            <a:r>
              <a:rPr lang="en-SG" dirty="0"/>
              <a:t>A service that starts a session on connection and takes in price data on every message sent and returns the respective result after calculation is done the server to the application who connects to the WebSocket server via the client.</a:t>
            </a:r>
          </a:p>
          <a:p>
            <a:r>
              <a:rPr lang="en-SG" dirty="0"/>
              <a:t>Written in a High Performance C++ server with boost::</a:t>
            </a:r>
            <a:r>
              <a:rPr lang="en-SG" dirty="0" err="1"/>
              <a:t>asio</a:t>
            </a:r>
            <a:r>
              <a:rPr lang="en-SG" dirty="0"/>
              <a:t> library .</a:t>
            </a:r>
          </a:p>
          <a:p>
            <a:r>
              <a:rPr lang="en-SG" dirty="0"/>
              <a:t>Hosted within a Kubernetes replica cluster in a Docker container within a </a:t>
            </a:r>
            <a:r>
              <a:rPr lang="en-SG" dirty="0" err="1"/>
              <a:t>HyperV</a:t>
            </a:r>
            <a:r>
              <a:rPr lang="en-SG" dirty="0"/>
              <a:t> Ubuntu Server on Windows.</a:t>
            </a:r>
          </a:p>
          <a:p>
            <a:endParaRPr lang="en-SG" dirty="0"/>
          </a:p>
        </p:txBody>
      </p:sp>
    </p:spTree>
    <p:extLst>
      <p:ext uri="{BB962C8B-B14F-4D97-AF65-F5344CB8AC3E}">
        <p14:creationId xmlns:p14="http://schemas.microsoft.com/office/powerpoint/2010/main" val="4063555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BDF2-2BC1-4737-AD41-B0E4C808099F}"/>
              </a:ext>
            </a:extLst>
          </p:cNvPr>
          <p:cNvSpPr>
            <a:spLocks noGrp="1"/>
          </p:cNvSpPr>
          <p:nvPr>
            <p:ph type="title"/>
          </p:nvPr>
        </p:nvSpPr>
        <p:spPr/>
        <p:txBody>
          <a:bodyPr>
            <a:normAutofit/>
          </a:bodyPr>
          <a:lstStyle/>
          <a:p>
            <a:r>
              <a:rPr lang="en-SG" dirty="0"/>
              <a:t>Algorithms Service Descriptions – MACD Service</a:t>
            </a:r>
          </a:p>
        </p:txBody>
      </p:sp>
      <p:sp>
        <p:nvSpPr>
          <p:cNvPr id="3" name="Content Placeholder 2">
            <a:extLst>
              <a:ext uri="{FF2B5EF4-FFF2-40B4-BE49-F238E27FC236}">
                <a16:creationId xmlns:a16="http://schemas.microsoft.com/office/drawing/2014/main" id="{67035EC5-BC04-491E-96F8-7E3A1D110D28}"/>
              </a:ext>
            </a:extLst>
          </p:cNvPr>
          <p:cNvSpPr>
            <a:spLocks noGrp="1"/>
          </p:cNvSpPr>
          <p:nvPr>
            <p:ph type="body" idx="1"/>
          </p:nvPr>
        </p:nvSpPr>
        <p:spPr/>
        <p:txBody>
          <a:bodyPr>
            <a:normAutofit fontScale="92500" lnSpcReduction="20000"/>
          </a:bodyPr>
          <a:lstStyle/>
          <a:p>
            <a:r>
              <a:rPr lang="en-SG" dirty="0"/>
              <a:t>Calculates for the MACD (Moving Average Convergence Divergence) Algorithm use commonly in stock trading applications. Requires 26 days worth of data at least.</a:t>
            </a:r>
          </a:p>
        </p:txBody>
      </p:sp>
    </p:spTree>
    <p:extLst>
      <p:ext uri="{BB962C8B-B14F-4D97-AF65-F5344CB8AC3E}">
        <p14:creationId xmlns:p14="http://schemas.microsoft.com/office/powerpoint/2010/main" val="257045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5E59D-16C2-4A5B-817C-249E143232B9}"/>
              </a:ext>
            </a:extLst>
          </p:cNvPr>
          <p:cNvSpPr>
            <a:spLocks noGrp="1"/>
          </p:cNvSpPr>
          <p:nvPr>
            <p:ph type="title"/>
          </p:nvPr>
        </p:nvSpPr>
        <p:spPr/>
        <p:txBody>
          <a:bodyPr/>
          <a:lstStyle/>
          <a:p>
            <a:r>
              <a:rPr lang="en-SG" dirty="0"/>
              <a:t>Services</a:t>
            </a:r>
          </a:p>
        </p:txBody>
      </p:sp>
      <p:sp>
        <p:nvSpPr>
          <p:cNvPr id="7" name="Rectangle: Rounded Corners 6">
            <a:extLst>
              <a:ext uri="{FF2B5EF4-FFF2-40B4-BE49-F238E27FC236}">
                <a16:creationId xmlns:a16="http://schemas.microsoft.com/office/drawing/2014/main" id="{E924992C-2670-4FD1-BF48-EF48F1D5EA50}"/>
              </a:ext>
            </a:extLst>
          </p:cNvPr>
          <p:cNvSpPr/>
          <p:nvPr/>
        </p:nvSpPr>
        <p:spPr>
          <a:xfrm>
            <a:off x="1499616" y="2508504"/>
            <a:ext cx="2426208" cy="2377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b="1" dirty="0" err="1"/>
              <a:t>Algo</a:t>
            </a:r>
            <a:r>
              <a:rPr lang="en-SG" sz="2400" b="1" dirty="0"/>
              <a:t> Services</a:t>
            </a:r>
          </a:p>
          <a:p>
            <a:pPr algn="ctr"/>
            <a:endParaRPr lang="en-SG" dirty="0"/>
          </a:p>
          <a:p>
            <a:pPr algn="ctr"/>
            <a:r>
              <a:rPr lang="en-SG" dirty="0"/>
              <a:t>RSI Service</a:t>
            </a:r>
          </a:p>
          <a:p>
            <a:pPr algn="ctr"/>
            <a:r>
              <a:rPr lang="en-SG" dirty="0"/>
              <a:t>MACD Service</a:t>
            </a:r>
          </a:p>
          <a:p>
            <a:pPr algn="ctr"/>
            <a:r>
              <a:rPr lang="en-SG" dirty="0"/>
              <a:t>Bollinger Service</a:t>
            </a:r>
          </a:p>
          <a:p>
            <a:pPr algn="ctr"/>
            <a:r>
              <a:rPr lang="en-SG" dirty="0"/>
              <a:t>EMA Service</a:t>
            </a:r>
          </a:p>
          <a:p>
            <a:pPr algn="ctr"/>
            <a:r>
              <a:rPr lang="en-SG" dirty="0"/>
              <a:t>SMA Service</a:t>
            </a:r>
          </a:p>
        </p:txBody>
      </p:sp>
      <p:sp>
        <p:nvSpPr>
          <p:cNvPr id="9" name="Rectangle: Rounded Corners 8">
            <a:extLst>
              <a:ext uri="{FF2B5EF4-FFF2-40B4-BE49-F238E27FC236}">
                <a16:creationId xmlns:a16="http://schemas.microsoft.com/office/drawing/2014/main" id="{C5CAD429-54F3-4FCE-98FF-1F1DBDDD1C62}"/>
              </a:ext>
            </a:extLst>
          </p:cNvPr>
          <p:cNvSpPr/>
          <p:nvPr/>
        </p:nvSpPr>
        <p:spPr>
          <a:xfrm>
            <a:off x="1499616" y="5023104"/>
            <a:ext cx="2426208"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b="1" dirty="0"/>
              <a:t>Admin Service</a:t>
            </a:r>
            <a:endParaRPr lang="en-SG" dirty="0"/>
          </a:p>
        </p:txBody>
      </p:sp>
      <p:sp>
        <p:nvSpPr>
          <p:cNvPr id="10" name="Rectangle: Rounded Corners 9">
            <a:extLst>
              <a:ext uri="{FF2B5EF4-FFF2-40B4-BE49-F238E27FC236}">
                <a16:creationId xmlns:a16="http://schemas.microsoft.com/office/drawing/2014/main" id="{01C6AB9A-4251-461C-B357-1C0255DC786D}"/>
              </a:ext>
            </a:extLst>
          </p:cNvPr>
          <p:cNvSpPr/>
          <p:nvPr/>
        </p:nvSpPr>
        <p:spPr>
          <a:xfrm>
            <a:off x="4102607" y="2516524"/>
            <a:ext cx="2775205" cy="2377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b="1" dirty="0"/>
              <a:t>News Retrieval Services</a:t>
            </a:r>
          </a:p>
          <a:p>
            <a:pPr algn="ctr"/>
            <a:r>
              <a:rPr lang="en-SG" dirty="0"/>
              <a:t>CNBC Service</a:t>
            </a:r>
          </a:p>
          <a:p>
            <a:pPr algn="ctr"/>
            <a:r>
              <a:rPr lang="en-SG" dirty="0"/>
              <a:t>New York Time Service</a:t>
            </a:r>
          </a:p>
          <a:p>
            <a:pPr algn="ctr"/>
            <a:r>
              <a:rPr lang="en-SG" dirty="0"/>
              <a:t>MarketWatch Service</a:t>
            </a:r>
          </a:p>
          <a:p>
            <a:pPr algn="ctr"/>
            <a:r>
              <a:rPr lang="en-SG" dirty="0"/>
              <a:t>Business Insider Service</a:t>
            </a:r>
          </a:p>
          <a:p>
            <a:pPr algn="ctr"/>
            <a:r>
              <a:rPr lang="en-SG" dirty="0"/>
              <a:t>FT Service</a:t>
            </a:r>
          </a:p>
        </p:txBody>
      </p:sp>
      <p:sp>
        <p:nvSpPr>
          <p:cNvPr id="11" name="Rectangle: Rounded Corners 10">
            <a:extLst>
              <a:ext uri="{FF2B5EF4-FFF2-40B4-BE49-F238E27FC236}">
                <a16:creationId xmlns:a16="http://schemas.microsoft.com/office/drawing/2014/main" id="{27B9B530-6F0E-4B43-AEAC-6F15604A9471}"/>
              </a:ext>
            </a:extLst>
          </p:cNvPr>
          <p:cNvSpPr/>
          <p:nvPr/>
        </p:nvSpPr>
        <p:spPr>
          <a:xfrm>
            <a:off x="1499616" y="5708904"/>
            <a:ext cx="2426208"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b="1" dirty="0"/>
              <a:t>News Service</a:t>
            </a:r>
            <a:endParaRPr lang="en-SG" dirty="0"/>
          </a:p>
        </p:txBody>
      </p:sp>
      <p:sp>
        <p:nvSpPr>
          <p:cNvPr id="12" name="Rectangle: Rounded Corners 11">
            <a:extLst>
              <a:ext uri="{FF2B5EF4-FFF2-40B4-BE49-F238E27FC236}">
                <a16:creationId xmlns:a16="http://schemas.microsoft.com/office/drawing/2014/main" id="{607D7E61-3C3D-40C8-B5ED-410BE3158266}"/>
              </a:ext>
            </a:extLst>
          </p:cNvPr>
          <p:cNvSpPr/>
          <p:nvPr/>
        </p:nvSpPr>
        <p:spPr>
          <a:xfrm>
            <a:off x="4102608" y="5023104"/>
            <a:ext cx="2426208"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b="1" dirty="0"/>
              <a:t>Price Service</a:t>
            </a:r>
            <a:endParaRPr lang="en-SG" dirty="0"/>
          </a:p>
        </p:txBody>
      </p:sp>
      <p:sp>
        <p:nvSpPr>
          <p:cNvPr id="13" name="Rectangle: Rounded Corners 12">
            <a:extLst>
              <a:ext uri="{FF2B5EF4-FFF2-40B4-BE49-F238E27FC236}">
                <a16:creationId xmlns:a16="http://schemas.microsoft.com/office/drawing/2014/main" id="{BC178AC4-06EB-4D4F-8503-A71658E7B77A}"/>
              </a:ext>
            </a:extLst>
          </p:cNvPr>
          <p:cNvSpPr/>
          <p:nvPr/>
        </p:nvSpPr>
        <p:spPr>
          <a:xfrm>
            <a:off x="4102608" y="5700884"/>
            <a:ext cx="2426208"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b="1" dirty="0" err="1"/>
              <a:t>Auth</a:t>
            </a:r>
            <a:r>
              <a:rPr lang="en-SG" sz="2400" b="1" dirty="0"/>
              <a:t> Service</a:t>
            </a:r>
            <a:endParaRPr lang="en-SG" dirty="0"/>
          </a:p>
        </p:txBody>
      </p:sp>
      <p:sp>
        <p:nvSpPr>
          <p:cNvPr id="17" name="Rectangle: Rounded Corners 16">
            <a:extLst>
              <a:ext uri="{FF2B5EF4-FFF2-40B4-BE49-F238E27FC236}">
                <a16:creationId xmlns:a16="http://schemas.microsoft.com/office/drawing/2014/main" id="{AD0EA9E0-DADE-4A35-B0BF-87462B921416}"/>
              </a:ext>
            </a:extLst>
          </p:cNvPr>
          <p:cNvSpPr/>
          <p:nvPr/>
        </p:nvSpPr>
        <p:spPr>
          <a:xfrm>
            <a:off x="6661324" y="5033289"/>
            <a:ext cx="2426208"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b="1" dirty="0"/>
              <a:t>Version Service</a:t>
            </a:r>
            <a:endParaRPr lang="en-SG" dirty="0"/>
          </a:p>
        </p:txBody>
      </p:sp>
      <p:sp>
        <p:nvSpPr>
          <p:cNvPr id="19" name="Rectangle: Rounded Corners 18">
            <a:extLst>
              <a:ext uri="{FF2B5EF4-FFF2-40B4-BE49-F238E27FC236}">
                <a16:creationId xmlns:a16="http://schemas.microsoft.com/office/drawing/2014/main" id="{1F266047-618F-4C43-9F90-E161A62B2F55}"/>
              </a:ext>
            </a:extLst>
          </p:cNvPr>
          <p:cNvSpPr/>
          <p:nvPr/>
        </p:nvSpPr>
        <p:spPr>
          <a:xfrm>
            <a:off x="9220040" y="2516524"/>
            <a:ext cx="2133442" cy="1143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b="1" dirty="0"/>
              <a:t>Chrome Cluster Service</a:t>
            </a:r>
            <a:endParaRPr lang="en-SG" dirty="0"/>
          </a:p>
        </p:txBody>
      </p:sp>
      <p:sp>
        <p:nvSpPr>
          <p:cNvPr id="21" name="Rectangle: Rounded Corners 20">
            <a:extLst>
              <a:ext uri="{FF2B5EF4-FFF2-40B4-BE49-F238E27FC236}">
                <a16:creationId xmlns:a16="http://schemas.microsoft.com/office/drawing/2014/main" id="{546C1A9A-1992-4736-837D-7529F1FC160F}"/>
              </a:ext>
            </a:extLst>
          </p:cNvPr>
          <p:cNvSpPr/>
          <p:nvPr/>
        </p:nvSpPr>
        <p:spPr>
          <a:xfrm>
            <a:off x="9220040" y="3742942"/>
            <a:ext cx="2133442" cy="1143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b="1" dirty="0"/>
              <a:t>Elasticsearch Cluster Service</a:t>
            </a:r>
            <a:endParaRPr lang="en-SG" dirty="0"/>
          </a:p>
        </p:txBody>
      </p:sp>
      <p:sp>
        <p:nvSpPr>
          <p:cNvPr id="22" name="Rectangle: Rounded Corners 21">
            <a:extLst>
              <a:ext uri="{FF2B5EF4-FFF2-40B4-BE49-F238E27FC236}">
                <a16:creationId xmlns:a16="http://schemas.microsoft.com/office/drawing/2014/main" id="{3F3B3256-B490-4B0B-93B1-1F8D49654A92}"/>
              </a:ext>
            </a:extLst>
          </p:cNvPr>
          <p:cNvSpPr/>
          <p:nvPr/>
        </p:nvSpPr>
        <p:spPr>
          <a:xfrm>
            <a:off x="7094303" y="2709589"/>
            <a:ext cx="1993229" cy="1975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b="1" dirty="0" err="1"/>
              <a:t>MogoDB</a:t>
            </a:r>
            <a:r>
              <a:rPr lang="en-SG" sz="2400" b="1" dirty="0"/>
              <a:t>/</a:t>
            </a:r>
          </a:p>
          <a:p>
            <a:pPr algn="ctr"/>
            <a:r>
              <a:rPr lang="en-SG" sz="2400" b="1" dirty="0" err="1"/>
              <a:t>Restheart</a:t>
            </a:r>
            <a:r>
              <a:rPr lang="en-SG" sz="2400" b="1" dirty="0"/>
              <a:t> Cluster Service</a:t>
            </a:r>
            <a:endParaRPr lang="en-SG" dirty="0"/>
          </a:p>
        </p:txBody>
      </p:sp>
      <p:sp>
        <p:nvSpPr>
          <p:cNvPr id="23" name="Rectangle: Rounded Corners 22">
            <a:extLst>
              <a:ext uri="{FF2B5EF4-FFF2-40B4-BE49-F238E27FC236}">
                <a16:creationId xmlns:a16="http://schemas.microsoft.com/office/drawing/2014/main" id="{43108CB0-DC36-4E02-B8CE-917A5DB8AE00}"/>
              </a:ext>
            </a:extLst>
          </p:cNvPr>
          <p:cNvSpPr/>
          <p:nvPr/>
        </p:nvSpPr>
        <p:spPr>
          <a:xfrm>
            <a:off x="6661324" y="5700884"/>
            <a:ext cx="2426208"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b="1" dirty="0"/>
              <a:t>Log Service</a:t>
            </a:r>
            <a:endParaRPr lang="en-SG" dirty="0"/>
          </a:p>
        </p:txBody>
      </p:sp>
      <p:sp>
        <p:nvSpPr>
          <p:cNvPr id="15" name="Rectangle: Rounded Corners 14">
            <a:extLst>
              <a:ext uri="{FF2B5EF4-FFF2-40B4-BE49-F238E27FC236}">
                <a16:creationId xmlns:a16="http://schemas.microsoft.com/office/drawing/2014/main" id="{E79E0B3A-0696-448D-8461-360B93E6AB33}"/>
              </a:ext>
            </a:extLst>
          </p:cNvPr>
          <p:cNvSpPr/>
          <p:nvPr/>
        </p:nvSpPr>
        <p:spPr>
          <a:xfrm>
            <a:off x="9168796" y="5033289"/>
            <a:ext cx="2184685" cy="2886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Price Retrieval Service</a:t>
            </a:r>
            <a:endParaRPr lang="en-SG" sz="1200" dirty="0"/>
          </a:p>
        </p:txBody>
      </p:sp>
      <p:sp>
        <p:nvSpPr>
          <p:cNvPr id="16" name="Rectangle: Rounded Corners 15">
            <a:extLst>
              <a:ext uri="{FF2B5EF4-FFF2-40B4-BE49-F238E27FC236}">
                <a16:creationId xmlns:a16="http://schemas.microsoft.com/office/drawing/2014/main" id="{9CAC6E3D-2030-403C-8B39-377968EDA270}"/>
              </a:ext>
            </a:extLst>
          </p:cNvPr>
          <p:cNvSpPr/>
          <p:nvPr/>
        </p:nvSpPr>
        <p:spPr>
          <a:xfrm>
            <a:off x="9168796" y="5407459"/>
            <a:ext cx="2184685" cy="4684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Yahoo Stock Details Retrieval Service</a:t>
            </a:r>
            <a:endParaRPr lang="en-SG" sz="1200" dirty="0"/>
          </a:p>
        </p:txBody>
      </p:sp>
      <p:sp>
        <p:nvSpPr>
          <p:cNvPr id="18" name="Rectangle: Rounded Corners 17">
            <a:extLst>
              <a:ext uri="{FF2B5EF4-FFF2-40B4-BE49-F238E27FC236}">
                <a16:creationId xmlns:a16="http://schemas.microsoft.com/office/drawing/2014/main" id="{B5382224-A464-4D20-A976-1E99AB9CD0B6}"/>
              </a:ext>
            </a:extLst>
          </p:cNvPr>
          <p:cNvSpPr/>
          <p:nvPr/>
        </p:nvSpPr>
        <p:spPr>
          <a:xfrm>
            <a:off x="9168796" y="5960873"/>
            <a:ext cx="2184685" cy="2886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News Retrieval Service</a:t>
            </a:r>
            <a:endParaRPr lang="en-SG" sz="1200" dirty="0"/>
          </a:p>
        </p:txBody>
      </p:sp>
      <p:sp>
        <p:nvSpPr>
          <p:cNvPr id="20" name="Rectangle: Rounded Corners 19">
            <a:extLst>
              <a:ext uri="{FF2B5EF4-FFF2-40B4-BE49-F238E27FC236}">
                <a16:creationId xmlns:a16="http://schemas.microsoft.com/office/drawing/2014/main" id="{27A609A1-4062-4630-B109-A1C3E502DEA9}"/>
              </a:ext>
            </a:extLst>
          </p:cNvPr>
          <p:cNvSpPr/>
          <p:nvPr/>
        </p:nvSpPr>
        <p:spPr>
          <a:xfrm>
            <a:off x="564710" y="5022815"/>
            <a:ext cx="872751"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Profile</a:t>
            </a:r>
          </a:p>
          <a:p>
            <a:pPr algn="ctr"/>
            <a:r>
              <a:rPr lang="en-SG" sz="1600" b="1" dirty="0"/>
              <a:t>Service</a:t>
            </a:r>
            <a:endParaRPr lang="en-SG" sz="1200" dirty="0"/>
          </a:p>
        </p:txBody>
      </p:sp>
      <p:sp>
        <p:nvSpPr>
          <p:cNvPr id="24" name="Rectangle: Rounded Corners 23">
            <a:extLst>
              <a:ext uri="{FF2B5EF4-FFF2-40B4-BE49-F238E27FC236}">
                <a16:creationId xmlns:a16="http://schemas.microsoft.com/office/drawing/2014/main" id="{E87887C4-7791-45AE-A4AD-FA221C7943F0}"/>
              </a:ext>
            </a:extLst>
          </p:cNvPr>
          <p:cNvSpPr/>
          <p:nvPr/>
        </p:nvSpPr>
        <p:spPr>
          <a:xfrm>
            <a:off x="560611" y="5729989"/>
            <a:ext cx="872751"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b="1" dirty="0"/>
              <a:t>Personalize</a:t>
            </a:r>
          </a:p>
          <a:p>
            <a:pPr algn="ctr"/>
            <a:r>
              <a:rPr lang="en-SG" sz="900" b="1" dirty="0"/>
              <a:t>Service</a:t>
            </a:r>
            <a:endParaRPr lang="en-SG" sz="700" dirty="0"/>
          </a:p>
        </p:txBody>
      </p:sp>
    </p:spTree>
    <p:extLst>
      <p:ext uri="{BB962C8B-B14F-4D97-AF65-F5344CB8AC3E}">
        <p14:creationId xmlns:p14="http://schemas.microsoft.com/office/powerpoint/2010/main" val="3910937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BDF2-2BC1-4737-AD41-B0E4C808099F}"/>
              </a:ext>
            </a:extLst>
          </p:cNvPr>
          <p:cNvSpPr>
            <a:spLocks noGrp="1"/>
          </p:cNvSpPr>
          <p:nvPr>
            <p:ph type="title"/>
          </p:nvPr>
        </p:nvSpPr>
        <p:spPr/>
        <p:txBody>
          <a:bodyPr>
            <a:normAutofit/>
          </a:bodyPr>
          <a:lstStyle/>
          <a:p>
            <a:r>
              <a:rPr lang="en-SG" dirty="0"/>
              <a:t>Algorithms Service Descriptions – RSI Service</a:t>
            </a:r>
          </a:p>
        </p:txBody>
      </p:sp>
      <p:sp>
        <p:nvSpPr>
          <p:cNvPr id="3" name="Content Placeholder 2">
            <a:extLst>
              <a:ext uri="{FF2B5EF4-FFF2-40B4-BE49-F238E27FC236}">
                <a16:creationId xmlns:a16="http://schemas.microsoft.com/office/drawing/2014/main" id="{67035EC5-BC04-491E-96F8-7E3A1D110D28}"/>
              </a:ext>
            </a:extLst>
          </p:cNvPr>
          <p:cNvSpPr>
            <a:spLocks noGrp="1"/>
          </p:cNvSpPr>
          <p:nvPr>
            <p:ph type="body" idx="1"/>
          </p:nvPr>
        </p:nvSpPr>
        <p:spPr/>
        <p:txBody>
          <a:bodyPr>
            <a:normAutofit fontScale="92500"/>
          </a:bodyPr>
          <a:lstStyle/>
          <a:p>
            <a:r>
              <a:rPr lang="en-SG" dirty="0"/>
              <a:t>Calculates for the RSI (Relative Strength Index) Algorithm use commonly in stock trading applications. . Requires 14 days worth of data at least.</a:t>
            </a:r>
          </a:p>
          <a:p>
            <a:endParaRPr lang="en-SG" dirty="0"/>
          </a:p>
        </p:txBody>
      </p:sp>
    </p:spTree>
    <p:extLst>
      <p:ext uri="{BB962C8B-B14F-4D97-AF65-F5344CB8AC3E}">
        <p14:creationId xmlns:p14="http://schemas.microsoft.com/office/powerpoint/2010/main" val="562610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BDF2-2BC1-4737-AD41-B0E4C808099F}"/>
              </a:ext>
            </a:extLst>
          </p:cNvPr>
          <p:cNvSpPr>
            <a:spLocks noGrp="1"/>
          </p:cNvSpPr>
          <p:nvPr>
            <p:ph type="title"/>
          </p:nvPr>
        </p:nvSpPr>
        <p:spPr/>
        <p:txBody>
          <a:bodyPr>
            <a:normAutofit/>
          </a:bodyPr>
          <a:lstStyle/>
          <a:p>
            <a:r>
              <a:rPr lang="en-SG" dirty="0"/>
              <a:t>Algorithms Service Descriptions – EMA Service</a:t>
            </a:r>
          </a:p>
        </p:txBody>
      </p:sp>
      <p:sp>
        <p:nvSpPr>
          <p:cNvPr id="3" name="Content Placeholder 2">
            <a:extLst>
              <a:ext uri="{FF2B5EF4-FFF2-40B4-BE49-F238E27FC236}">
                <a16:creationId xmlns:a16="http://schemas.microsoft.com/office/drawing/2014/main" id="{67035EC5-BC04-491E-96F8-7E3A1D110D28}"/>
              </a:ext>
            </a:extLst>
          </p:cNvPr>
          <p:cNvSpPr>
            <a:spLocks noGrp="1"/>
          </p:cNvSpPr>
          <p:nvPr>
            <p:ph type="body" idx="1"/>
          </p:nvPr>
        </p:nvSpPr>
        <p:spPr/>
        <p:txBody>
          <a:bodyPr>
            <a:normAutofit fontScale="85000" lnSpcReduction="10000"/>
          </a:bodyPr>
          <a:lstStyle/>
          <a:p>
            <a:r>
              <a:rPr lang="en-SG" dirty="0"/>
              <a:t>Calculates for the EMA (Exponential Moving Average) Algorithm use commonly in stock trading applications. Requires 26 days worth of data at least.</a:t>
            </a:r>
          </a:p>
          <a:p>
            <a:endParaRPr lang="en-SG" dirty="0"/>
          </a:p>
        </p:txBody>
      </p:sp>
    </p:spTree>
    <p:extLst>
      <p:ext uri="{BB962C8B-B14F-4D97-AF65-F5344CB8AC3E}">
        <p14:creationId xmlns:p14="http://schemas.microsoft.com/office/powerpoint/2010/main" val="177903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BDF2-2BC1-4737-AD41-B0E4C808099F}"/>
              </a:ext>
            </a:extLst>
          </p:cNvPr>
          <p:cNvSpPr>
            <a:spLocks noGrp="1"/>
          </p:cNvSpPr>
          <p:nvPr>
            <p:ph type="title"/>
          </p:nvPr>
        </p:nvSpPr>
        <p:spPr/>
        <p:txBody>
          <a:bodyPr>
            <a:normAutofit/>
          </a:bodyPr>
          <a:lstStyle/>
          <a:p>
            <a:r>
              <a:rPr lang="en-SG" dirty="0"/>
              <a:t>Algorithms Service Descriptions – SMA Service</a:t>
            </a:r>
          </a:p>
        </p:txBody>
      </p:sp>
      <p:sp>
        <p:nvSpPr>
          <p:cNvPr id="3" name="Content Placeholder 2">
            <a:extLst>
              <a:ext uri="{FF2B5EF4-FFF2-40B4-BE49-F238E27FC236}">
                <a16:creationId xmlns:a16="http://schemas.microsoft.com/office/drawing/2014/main" id="{67035EC5-BC04-491E-96F8-7E3A1D110D28}"/>
              </a:ext>
            </a:extLst>
          </p:cNvPr>
          <p:cNvSpPr>
            <a:spLocks noGrp="1"/>
          </p:cNvSpPr>
          <p:nvPr>
            <p:ph type="body" idx="1"/>
          </p:nvPr>
        </p:nvSpPr>
        <p:spPr/>
        <p:txBody>
          <a:bodyPr>
            <a:normAutofit fontScale="85000" lnSpcReduction="10000"/>
          </a:bodyPr>
          <a:lstStyle/>
          <a:p>
            <a:r>
              <a:rPr lang="en-SG" dirty="0"/>
              <a:t>Calculates for the SMA (Simple Moving Average) Algorithm use commonly in stock trading applications. Requires 50 days worth of data at least.</a:t>
            </a:r>
          </a:p>
          <a:p>
            <a:endParaRPr lang="en-SG" dirty="0"/>
          </a:p>
        </p:txBody>
      </p:sp>
    </p:spTree>
    <p:extLst>
      <p:ext uri="{BB962C8B-B14F-4D97-AF65-F5344CB8AC3E}">
        <p14:creationId xmlns:p14="http://schemas.microsoft.com/office/powerpoint/2010/main" val="1592689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BDF2-2BC1-4737-AD41-B0E4C808099F}"/>
              </a:ext>
            </a:extLst>
          </p:cNvPr>
          <p:cNvSpPr>
            <a:spLocks noGrp="1"/>
          </p:cNvSpPr>
          <p:nvPr>
            <p:ph type="title"/>
          </p:nvPr>
        </p:nvSpPr>
        <p:spPr/>
        <p:txBody>
          <a:bodyPr>
            <a:normAutofit/>
          </a:bodyPr>
          <a:lstStyle/>
          <a:p>
            <a:r>
              <a:rPr lang="en-SG" dirty="0"/>
              <a:t>Algorithms Service Descriptions – Bollinger Service</a:t>
            </a:r>
          </a:p>
        </p:txBody>
      </p:sp>
      <p:sp>
        <p:nvSpPr>
          <p:cNvPr id="3" name="Content Placeholder 2">
            <a:extLst>
              <a:ext uri="{FF2B5EF4-FFF2-40B4-BE49-F238E27FC236}">
                <a16:creationId xmlns:a16="http://schemas.microsoft.com/office/drawing/2014/main" id="{67035EC5-BC04-491E-96F8-7E3A1D110D28}"/>
              </a:ext>
            </a:extLst>
          </p:cNvPr>
          <p:cNvSpPr>
            <a:spLocks noGrp="1"/>
          </p:cNvSpPr>
          <p:nvPr>
            <p:ph type="body" idx="1"/>
          </p:nvPr>
        </p:nvSpPr>
        <p:spPr/>
        <p:txBody>
          <a:bodyPr>
            <a:normAutofit/>
          </a:bodyPr>
          <a:lstStyle/>
          <a:p>
            <a:r>
              <a:rPr lang="en-SG" dirty="0"/>
              <a:t>Calculates for the Bollinger Algorithm use commonly in stock trading applications. Requires 20 days worth of data at least.</a:t>
            </a:r>
          </a:p>
          <a:p>
            <a:endParaRPr lang="en-SG" dirty="0"/>
          </a:p>
        </p:txBody>
      </p:sp>
    </p:spTree>
    <p:extLst>
      <p:ext uri="{BB962C8B-B14F-4D97-AF65-F5344CB8AC3E}">
        <p14:creationId xmlns:p14="http://schemas.microsoft.com/office/powerpoint/2010/main" val="1550938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00DCF-0A0E-4DC3-A062-1146B8584485}"/>
              </a:ext>
            </a:extLst>
          </p:cNvPr>
          <p:cNvSpPr>
            <a:spLocks noGrp="1"/>
          </p:cNvSpPr>
          <p:nvPr>
            <p:ph type="title"/>
          </p:nvPr>
        </p:nvSpPr>
        <p:spPr/>
        <p:txBody>
          <a:bodyPr/>
          <a:lstStyle/>
          <a:p>
            <a:r>
              <a:rPr lang="en-SG" dirty="0"/>
              <a:t>Service Descriptions – Mongo Cluster</a:t>
            </a:r>
          </a:p>
        </p:txBody>
      </p:sp>
      <p:sp>
        <p:nvSpPr>
          <p:cNvPr id="5" name="Content Placeholder 4">
            <a:extLst>
              <a:ext uri="{FF2B5EF4-FFF2-40B4-BE49-F238E27FC236}">
                <a16:creationId xmlns:a16="http://schemas.microsoft.com/office/drawing/2014/main" id="{CF660EB6-D584-4592-93A9-3666B71C8E4A}"/>
              </a:ext>
            </a:extLst>
          </p:cNvPr>
          <p:cNvSpPr>
            <a:spLocks noGrp="1"/>
          </p:cNvSpPr>
          <p:nvPr>
            <p:ph idx="1"/>
          </p:nvPr>
        </p:nvSpPr>
        <p:spPr/>
        <p:txBody>
          <a:bodyPr>
            <a:normAutofit lnSpcReduction="10000"/>
          </a:bodyPr>
          <a:lstStyle/>
          <a:p>
            <a:r>
              <a:rPr lang="en-SG" dirty="0"/>
              <a:t>A service that simply holds a Mongo replicas.</a:t>
            </a:r>
          </a:p>
          <a:p>
            <a:r>
              <a:rPr lang="en-SG" dirty="0"/>
              <a:t>Replicated for fail-over redundancy and multiple entry and exit points for high concurrency and output.</a:t>
            </a:r>
          </a:p>
          <a:p>
            <a:r>
              <a:rPr lang="en-SG" dirty="0"/>
              <a:t>Mongo AKA MongoDB is a all-rounder </a:t>
            </a:r>
            <a:r>
              <a:rPr lang="en-SG" dirty="0" err="1"/>
              <a:t>schemaless</a:t>
            </a:r>
            <a:r>
              <a:rPr lang="en-SG" dirty="0"/>
              <a:t> </a:t>
            </a:r>
            <a:r>
              <a:rPr lang="en-SG" dirty="0" err="1"/>
              <a:t>nosql</a:t>
            </a:r>
            <a:r>
              <a:rPr lang="en-SG" dirty="0"/>
              <a:t> database that is made for the modern world of </a:t>
            </a:r>
            <a:r>
              <a:rPr lang="en-SG" dirty="0" err="1"/>
              <a:t>webapps</a:t>
            </a:r>
            <a:r>
              <a:rPr lang="en-SG" dirty="0"/>
              <a:t> and bigdata, suitable to our needs especially with it’s high number of community and official supported client libraries, one of which we are using.</a:t>
            </a:r>
          </a:p>
          <a:p>
            <a:r>
              <a:rPr lang="en-SG" dirty="0"/>
              <a:t>Replicated in a Kubernetes </a:t>
            </a:r>
            <a:r>
              <a:rPr lang="en-SG" dirty="0" err="1"/>
              <a:t>StaefulSet</a:t>
            </a:r>
            <a:r>
              <a:rPr lang="en-SG" dirty="0"/>
              <a:t> Cluster within Docker containers.</a:t>
            </a:r>
          </a:p>
        </p:txBody>
      </p:sp>
    </p:spTree>
    <p:extLst>
      <p:ext uri="{BB962C8B-B14F-4D97-AF65-F5344CB8AC3E}">
        <p14:creationId xmlns:p14="http://schemas.microsoft.com/office/powerpoint/2010/main" val="2800353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31D51-CF15-4C30-8131-9BF786A46B9E}"/>
              </a:ext>
            </a:extLst>
          </p:cNvPr>
          <p:cNvSpPr>
            <a:spLocks noGrp="1"/>
          </p:cNvSpPr>
          <p:nvPr>
            <p:ph type="title"/>
          </p:nvPr>
        </p:nvSpPr>
        <p:spPr/>
        <p:txBody>
          <a:bodyPr/>
          <a:lstStyle/>
          <a:p>
            <a:r>
              <a:rPr lang="en-SG" dirty="0"/>
              <a:t>Service Descriptions – </a:t>
            </a:r>
            <a:r>
              <a:rPr lang="en-SG" dirty="0" err="1"/>
              <a:t>Restheart</a:t>
            </a:r>
            <a:endParaRPr lang="en-SG" dirty="0"/>
          </a:p>
        </p:txBody>
      </p:sp>
      <p:sp>
        <p:nvSpPr>
          <p:cNvPr id="3" name="Content Placeholder 2">
            <a:extLst>
              <a:ext uri="{FF2B5EF4-FFF2-40B4-BE49-F238E27FC236}">
                <a16:creationId xmlns:a16="http://schemas.microsoft.com/office/drawing/2014/main" id="{B396DA32-F38A-484E-B078-472DD3F9DBC3}"/>
              </a:ext>
            </a:extLst>
          </p:cNvPr>
          <p:cNvSpPr>
            <a:spLocks noGrp="1"/>
          </p:cNvSpPr>
          <p:nvPr>
            <p:ph idx="1"/>
          </p:nvPr>
        </p:nvSpPr>
        <p:spPr/>
        <p:txBody>
          <a:bodyPr/>
          <a:lstStyle/>
          <a:p>
            <a:r>
              <a:rPr lang="en-SG" dirty="0"/>
              <a:t>As MongoDB does not have a HTTP interface, a pillar of Microservices, we have opted to use </a:t>
            </a:r>
            <a:r>
              <a:rPr lang="en-SG" dirty="0" err="1"/>
              <a:t>Restheart</a:t>
            </a:r>
            <a:r>
              <a:rPr lang="en-SG" dirty="0"/>
              <a:t>, an open source community driven web server..</a:t>
            </a:r>
          </a:p>
          <a:p>
            <a:r>
              <a:rPr lang="en-SG" dirty="0"/>
              <a:t>A High Performance HTTP interface (famous Undertow Java Server, used by many companies worldwide) that wraps around the Mongo Cluster.</a:t>
            </a:r>
          </a:p>
          <a:p>
            <a:r>
              <a:rPr lang="en-SG" dirty="0"/>
              <a:t>Implemented as a singular Docker Container that Wraps around the Mongo Cluster.</a:t>
            </a:r>
          </a:p>
        </p:txBody>
      </p:sp>
    </p:spTree>
    <p:extLst>
      <p:ext uri="{BB962C8B-B14F-4D97-AF65-F5344CB8AC3E}">
        <p14:creationId xmlns:p14="http://schemas.microsoft.com/office/powerpoint/2010/main" val="846421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79BAD-35BA-4F33-BF2E-F6BA9D7266C7}"/>
              </a:ext>
            </a:extLst>
          </p:cNvPr>
          <p:cNvSpPr>
            <a:spLocks noGrp="1"/>
          </p:cNvSpPr>
          <p:nvPr>
            <p:ph type="title"/>
          </p:nvPr>
        </p:nvSpPr>
        <p:spPr/>
        <p:txBody>
          <a:bodyPr/>
          <a:lstStyle/>
          <a:p>
            <a:r>
              <a:rPr lang="en-SG" dirty="0"/>
              <a:t>Service Descriptions – Elasticsearch</a:t>
            </a:r>
          </a:p>
        </p:txBody>
      </p:sp>
      <p:sp>
        <p:nvSpPr>
          <p:cNvPr id="3" name="Content Placeholder 2">
            <a:extLst>
              <a:ext uri="{FF2B5EF4-FFF2-40B4-BE49-F238E27FC236}">
                <a16:creationId xmlns:a16="http://schemas.microsoft.com/office/drawing/2014/main" id="{A0832668-151A-4D24-B084-C1562FD00F68}"/>
              </a:ext>
            </a:extLst>
          </p:cNvPr>
          <p:cNvSpPr>
            <a:spLocks noGrp="1"/>
          </p:cNvSpPr>
          <p:nvPr>
            <p:ph idx="1"/>
          </p:nvPr>
        </p:nvSpPr>
        <p:spPr/>
        <p:txBody>
          <a:bodyPr/>
          <a:lstStyle/>
          <a:p>
            <a:r>
              <a:rPr lang="en-SG" dirty="0"/>
              <a:t>A modern </a:t>
            </a:r>
            <a:r>
              <a:rPr lang="en-SG" dirty="0" err="1"/>
              <a:t>nosql</a:t>
            </a:r>
            <a:r>
              <a:rPr lang="en-SG" dirty="0"/>
              <a:t> search engine, open source, created by Elastic Corporation.</a:t>
            </a:r>
          </a:p>
          <a:p>
            <a:r>
              <a:rPr lang="en-SG" dirty="0"/>
              <a:t>We have opted to use it to index our database records so we can have quick search lookup which MongoDB is unsuitable for as it is not optimised for. </a:t>
            </a:r>
          </a:p>
          <a:p>
            <a:r>
              <a:rPr lang="en-SG" dirty="0"/>
              <a:t>Used by many companies around the world even Taobao.</a:t>
            </a:r>
          </a:p>
          <a:p>
            <a:r>
              <a:rPr lang="en-SG" dirty="0"/>
              <a:t>Built in HTTP interface which makes it suitable to our Microservices use case.</a:t>
            </a:r>
          </a:p>
          <a:p>
            <a:r>
              <a:rPr lang="en-SG" dirty="0"/>
              <a:t>Implemented in a Docker Compose Swarm Replica Configuration.</a:t>
            </a:r>
          </a:p>
        </p:txBody>
      </p:sp>
    </p:spTree>
    <p:extLst>
      <p:ext uri="{BB962C8B-B14F-4D97-AF65-F5344CB8AC3E}">
        <p14:creationId xmlns:p14="http://schemas.microsoft.com/office/powerpoint/2010/main" val="14531950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EFC342-173F-43EE-9301-487EECF8E66E}"/>
              </a:ext>
            </a:extLst>
          </p:cNvPr>
          <p:cNvSpPr>
            <a:spLocks noGrp="1"/>
          </p:cNvSpPr>
          <p:nvPr>
            <p:ph type="title"/>
          </p:nvPr>
        </p:nvSpPr>
        <p:spPr/>
        <p:txBody>
          <a:bodyPr/>
          <a:lstStyle/>
          <a:p>
            <a:r>
              <a:rPr lang="en-SG" i="1" dirty="0"/>
              <a:t>Fin</a:t>
            </a:r>
          </a:p>
        </p:txBody>
      </p:sp>
      <p:sp>
        <p:nvSpPr>
          <p:cNvPr id="5" name="Text Placeholder 4">
            <a:extLst>
              <a:ext uri="{FF2B5EF4-FFF2-40B4-BE49-F238E27FC236}">
                <a16:creationId xmlns:a16="http://schemas.microsoft.com/office/drawing/2014/main" id="{39819544-9469-4874-BBB2-5D8D871BAD4E}"/>
              </a:ext>
            </a:extLst>
          </p:cNvPr>
          <p:cNvSpPr>
            <a:spLocks noGrp="1"/>
          </p:cNvSpPr>
          <p:nvPr>
            <p:ph type="body" idx="1"/>
          </p:nvPr>
        </p:nvSpPr>
        <p:spPr/>
        <p:txBody>
          <a:bodyPr>
            <a:normAutofit lnSpcReduction="10000"/>
          </a:bodyPr>
          <a:lstStyle/>
          <a:p>
            <a:r>
              <a:rPr lang="en-SG" dirty="0"/>
              <a:t>Thank You. </a:t>
            </a:r>
          </a:p>
          <a:p>
            <a:r>
              <a:rPr lang="en-SG" dirty="0"/>
              <a:t>Justin </a:t>
            </a:r>
            <a:r>
              <a:rPr lang="en-SG" dirty="0" err="1"/>
              <a:t>Yeap</a:t>
            </a:r>
            <a:endParaRPr lang="en-SG" dirty="0"/>
          </a:p>
        </p:txBody>
      </p:sp>
    </p:spTree>
    <p:extLst>
      <p:ext uri="{BB962C8B-B14F-4D97-AF65-F5344CB8AC3E}">
        <p14:creationId xmlns:p14="http://schemas.microsoft.com/office/powerpoint/2010/main" val="3703652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208536-5A79-4C65-A8E2-37505993AD57}"/>
              </a:ext>
            </a:extLst>
          </p:cNvPr>
          <p:cNvSpPr/>
          <p:nvPr/>
        </p:nvSpPr>
        <p:spPr>
          <a:xfrm>
            <a:off x="476597" y="264961"/>
            <a:ext cx="11239564" cy="63280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SG" sz="1600" dirty="0"/>
              <a:t>Terminal</a:t>
            </a:r>
          </a:p>
          <a:p>
            <a:endParaRPr lang="en-SG" sz="1600" dirty="0"/>
          </a:p>
          <a:p>
            <a:endParaRPr lang="en-SG" sz="1600" dirty="0"/>
          </a:p>
          <a:p>
            <a:endParaRPr lang="en-SG" sz="1600" dirty="0"/>
          </a:p>
          <a:p>
            <a:endParaRPr lang="en-SG" sz="1600" dirty="0"/>
          </a:p>
          <a:p>
            <a:endParaRPr lang="en-SG" sz="1600" dirty="0"/>
          </a:p>
          <a:p>
            <a:endParaRPr lang="en-SG" sz="1600" dirty="0"/>
          </a:p>
          <a:p>
            <a:endParaRPr lang="en-SG" sz="1600" dirty="0"/>
          </a:p>
          <a:p>
            <a:endParaRPr lang="en-SG" sz="1600" dirty="0"/>
          </a:p>
          <a:p>
            <a:endParaRPr lang="en-SG" sz="1600" dirty="0"/>
          </a:p>
          <a:p>
            <a:endParaRPr lang="en-SG" sz="1600" dirty="0"/>
          </a:p>
          <a:p>
            <a:endParaRPr lang="en-SG" sz="1600" dirty="0"/>
          </a:p>
          <a:p>
            <a:endParaRPr lang="en-SG" sz="1600" dirty="0"/>
          </a:p>
          <a:p>
            <a:endParaRPr lang="en-SG" sz="1600" dirty="0"/>
          </a:p>
          <a:p>
            <a:endParaRPr lang="en-SG" sz="1600" dirty="0"/>
          </a:p>
          <a:p>
            <a:endParaRPr lang="en-SG" sz="1600" dirty="0"/>
          </a:p>
          <a:p>
            <a:endParaRPr lang="en-SG" sz="1600" dirty="0"/>
          </a:p>
          <a:p>
            <a:endParaRPr lang="en-SG" sz="1600" dirty="0"/>
          </a:p>
          <a:p>
            <a:endParaRPr lang="en-SG" sz="1600" dirty="0"/>
          </a:p>
          <a:p>
            <a:endParaRPr lang="en-SG" sz="1600" dirty="0"/>
          </a:p>
          <a:p>
            <a:endParaRPr lang="en-SG" sz="1600" dirty="0"/>
          </a:p>
          <a:p>
            <a:endParaRPr lang="en-SG" sz="1600" dirty="0"/>
          </a:p>
          <a:p>
            <a:endParaRPr lang="en-SG" sz="1600" dirty="0"/>
          </a:p>
          <a:p>
            <a:endParaRPr lang="en-SG" sz="1600" dirty="0"/>
          </a:p>
          <a:p>
            <a:endParaRPr lang="en-SG" sz="1600" dirty="0"/>
          </a:p>
          <a:p>
            <a:endParaRPr lang="en-SG" sz="1600" dirty="0"/>
          </a:p>
        </p:txBody>
      </p:sp>
      <p:sp>
        <p:nvSpPr>
          <p:cNvPr id="6" name="Rectangle 5">
            <a:extLst>
              <a:ext uri="{FF2B5EF4-FFF2-40B4-BE49-F238E27FC236}">
                <a16:creationId xmlns:a16="http://schemas.microsoft.com/office/drawing/2014/main" id="{F5C888F0-CD72-467A-9791-7EC874BD7244}"/>
              </a:ext>
            </a:extLst>
          </p:cNvPr>
          <p:cNvSpPr/>
          <p:nvPr/>
        </p:nvSpPr>
        <p:spPr>
          <a:xfrm>
            <a:off x="1627464" y="445875"/>
            <a:ext cx="9865453" cy="60388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100" dirty="0" err="1"/>
              <a:t>HyperV</a:t>
            </a:r>
            <a:r>
              <a:rPr lang="en-US" sz="1100" dirty="0"/>
              <a:t> Server – Ubuntu</a:t>
            </a:r>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SG" sz="1100" dirty="0"/>
          </a:p>
        </p:txBody>
      </p:sp>
      <p:sp>
        <p:nvSpPr>
          <p:cNvPr id="7" name="Rectangle 6">
            <a:extLst>
              <a:ext uri="{FF2B5EF4-FFF2-40B4-BE49-F238E27FC236}">
                <a16:creationId xmlns:a16="http://schemas.microsoft.com/office/drawing/2014/main" id="{3E4A1FCA-69B5-4C19-A898-F6FB7AD8E70C}"/>
              </a:ext>
            </a:extLst>
          </p:cNvPr>
          <p:cNvSpPr/>
          <p:nvPr/>
        </p:nvSpPr>
        <p:spPr>
          <a:xfrm>
            <a:off x="1930801" y="726102"/>
            <a:ext cx="9472137" cy="5657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SG" sz="1600" dirty="0"/>
          </a:p>
          <a:p>
            <a:endParaRPr lang="en-SG" sz="1600" dirty="0"/>
          </a:p>
          <a:p>
            <a:r>
              <a:rPr lang="en-SG" sz="1600" dirty="0"/>
              <a:t>Kubernetes Node</a:t>
            </a:r>
          </a:p>
          <a:p>
            <a:pPr algn="ctr"/>
            <a:endParaRPr lang="en-SG" sz="1600" dirty="0"/>
          </a:p>
          <a:p>
            <a:pPr algn="ctr"/>
            <a:endParaRPr lang="en-SG" sz="1600" dirty="0"/>
          </a:p>
          <a:p>
            <a:pPr algn="ctr"/>
            <a:endParaRPr lang="en-SG" sz="1600" dirty="0"/>
          </a:p>
          <a:p>
            <a:pPr algn="ctr"/>
            <a:endParaRPr lang="en-SG" sz="1600" dirty="0"/>
          </a:p>
          <a:p>
            <a:pPr algn="ctr"/>
            <a:endParaRPr lang="en-SG" sz="1600" dirty="0"/>
          </a:p>
          <a:p>
            <a:pPr algn="ctr"/>
            <a:endParaRPr lang="en-SG" sz="1600" dirty="0"/>
          </a:p>
          <a:p>
            <a:pPr algn="ctr"/>
            <a:endParaRPr lang="en-SG" sz="1600" dirty="0"/>
          </a:p>
          <a:p>
            <a:pPr algn="ctr"/>
            <a:endParaRPr lang="en-SG" sz="1600" dirty="0"/>
          </a:p>
          <a:p>
            <a:pPr algn="ctr"/>
            <a:endParaRPr lang="en-SG" sz="1600" dirty="0"/>
          </a:p>
          <a:p>
            <a:pPr algn="ctr"/>
            <a:endParaRPr lang="en-SG" sz="1600" dirty="0"/>
          </a:p>
          <a:p>
            <a:pPr algn="ctr"/>
            <a:endParaRPr lang="en-SG" sz="1600" dirty="0"/>
          </a:p>
          <a:p>
            <a:pPr algn="ctr"/>
            <a:endParaRPr lang="en-SG" sz="1600" dirty="0"/>
          </a:p>
          <a:p>
            <a:pPr algn="ctr"/>
            <a:endParaRPr lang="en-SG" sz="1600" dirty="0"/>
          </a:p>
          <a:p>
            <a:pPr algn="ctr"/>
            <a:endParaRPr lang="en-SG" sz="1600" dirty="0"/>
          </a:p>
          <a:p>
            <a:pPr algn="ctr"/>
            <a:endParaRPr lang="en-SG" sz="1600" dirty="0"/>
          </a:p>
          <a:p>
            <a:pPr algn="ctr"/>
            <a:endParaRPr lang="en-SG" sz="1600" dirty="0"/>
          </a:p>
          <a:p>
            <a:pPr algn="ctr"/>
            <a:endParaRPr lang="en-SG" sz="1600" dirty="0"/>
          </a:p>
          <a:p>
            <a:pPr algn="ctr"/>
            <a:endParaRPr lang="en-SG" sz="1600" dirty="0"/>
          </a:p>
          <a:p>
            <a:endParaRPr lang="en-SG" sz="1600" dirty="0"/>
          </a:p>
          <a:p>
            <a:endParaRPr lang="en-SG" sz="1600" dirty="0"/>
          </a:p>
          <a:p>
            <a:endParaRPr lang="en-SG" sz="1600" dirty="0"/>
          </a:p>
          <a:p>
            <a:endParaRPr lang="en-SG" sz="1600" dirty="0"/>
          </a:p>
          <a:p>
            <a:endParaRPr lang="en-SG" sz="1600" dirty="0"/>
          </a:p>
          <a:p>
            <a:endParaRPr lang="en-SG" sz="1600" dirty="0"/>
          </a:p>
          <a:p>
            <a:endParaRPr lang="en-SG" sz="1600" dirty="0"/>
          </a:p>
          <a:p>
            <a:endParaRPr lang="en-SG" sz="1600" dirty="0"/>
          </a:p>
          <a:p>
            <a:endParaRPr lang="en-SG" sz="1600" dirty="0"/>
          </a:p>
          <a:p>
            <a:endParaRPr lang="en-SG" sz="1600" dirty="0"/>
          </a:p>
          <a:p>
            <a:endParaRPr lang="en-US" sz="1600" dirty="0"/>
          </a:p>
          <a:p>
            <a:endParaRPr lang="en-US" sz="1600" dirty="0"/>
          </a:p>
          <a:p>
            <a:endParaRPr lang="en-US" sz="1600" dirty="0"/>
          </a:p>
        </p:txBody>
      </p:sp>
      <p:sp>
        <p:nvSpPr>
          <p:cNvPr id="8" name="Rectangle: Rounded Corners 7">
            <a:extLst>
              <a:ext uri="{FF2B5EF4-FFF2-40B4-BE49-F238E27FC236}">
                <a16:creationId xmlns:a16="http://schemas.microsoft.com/office/drawing/2014/main" id="{EB057A3C-958A-4DEA-AC36-C8726DE975BB}"/>
              </a:ext>
            </a:extLst>
          </p:cNvPr>
          <p:cNvSpPr/>
          <p:nvPr/>
        </p:nvSpPr>
        <p:spPr>
          <a:xfrm>
            <a:off x="613986" y="3103368"/>
            <a:ext cx="793795" cy="65126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sz="1050" dirty="0"/>
              <a:t>WEBAPP</a:t>
            </a:r>
            <a:endParaRPr lang="en-SG" sz="1400" dirty="0"/>
          </a:p>
        </p:txBody>
      </p:sp>
      <p:grpSp>
        <p:nvGrpSpPr>
          <p:cNvPr id="17" name="Group 16">
            <a:extLst>
              <a:ext uri="{FF2B5EF4-FFF2-40B4-BE49-F238E27FC236}">
                <a16:creationId xmlns:a16="http://schemas.microsoft.com/office/drawing/2014/main" id="{C3B1AAFC-8F43-4563-A40F-4CC9624BB31E}"/>
              </a:ext>
            </a:extLst>
          </p:cNvPr>
          <p:cNvGrpSpPr/>
          <p:nvPr/>
        </p:nvGrpSpPr>
        <p:grpSpPr>
          <a:xfrm>
            <a:off x="2037837" y="1618390"/>
            <a:ext cx="1585399" cy="1121623"/>
            <a:chOff x="1815643" y="621658"/>
            <a:chExt cx="1585399" cy="1121623"/>
          </a:xfrm>
        </p:grpSpPr>
        <p:sp>
          <p:nvSpPr>
            <p:cNvPr id="10" name="Rectangle 9">
              <a:extLst>
                <a:ext uri="{FF2B5EF4-FFF2-40B4-BE49-F238E27FC236}">
                  <a16:creationId xmlns:a16="http://schemas.microsoft.com/office/drawing/2014/main" id="{47A09E10-77F2-43FB-BC35-4D2782176499}"/>
                </a:ext>
              </a:extLst>
            </p:cNvPr>
            <p:cNvSpPr/>
            <p:nvPr/>
          </p:nvSpPr>
          <p:spPr>
            <a:xfrm>
              <a:off x="1815643" y="621658"/>
              <a:ext cx="1585399" cy="11216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r>
                <a:rPr lang="en-SG" sz="1100" dirty="0"/>
                <a:t>WebApp Cluster</a:t>
              </a:r>
            </a:p>
            <a:p>
              <a:endParaRPr lang="en-SG" sz="1100" dirty="0"/>
            </a:p>
            <a:p>
              <a:endParaRPr lang="en-SG" sz="1100" dirty="0"/>
            </a:p>
            <a:p>
              <a:endParaRPr lang="en-SG" sz="1100" dirty="0"/>
            </a:p>
            <a:p>
              <a:endParaRPr lang="en-SG" sz="1100" dirty="0"/>
            </a:p>
            <a:p>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12" name="Rectangle 11">
              <a:extLst>
                <a:ext uri="{FF2B5EF4-FFF2-40B4-BE49-F238E27FC236}">
                  <a16:creationId xmlns:a16="http://schemas.microsoft.com/office/drawing/2014/main" id="{7E5BE5D6-F460-4C70-8C4F-F4FDFF468DD2}"/>
                </a:ext>
              </a:extLst>
            </p:cNvPr>
            <p:cNvSpPr/>
            <p:nvPr/>
          </p:nvSpPr>
          <p:spPr>
            <a:xfrm>
              <a:off x="1865583" y="948023"/>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WebApp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14" name="Rectangle 13">
              <a:extLst>
                <a:ext uri="{FF2B5EF4-FFF2-40B4-BE49-F238E27FC236}">
                  <a16:creationId xmlns:a16="http://schemas.microsoft.com/office/drawing/2014/main" id="{A4FC0A34-9004-49CF-89CE-DC39614346B8}"/>
                </a:ext>
              </a:extLst>
            </p:cNvPr>
            <p:cNvSpPr/>
            <p:nvPr/>
          </p:nvSpPr>
          <p:spPr>
            <a:xfrm>
              <a:off x="1869479" y="1192522"/>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WebApp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15" name="Rectangle 14">
              <a:extLst>
                <a:ext uri="{FF2B5EF4-FFF2-40B4-BE49-F238E27FC236}">
                  <a16:creationId xmlns:a16="http://schemas.microsoft.com/office/drawing/2014/main" id="{E2487B5A-8F84-4297-BE48-126C08016AB8}"/>
                </a:ext>
              </a:extLst>
            </p:cNvPr>
            <p:cNvSpPr/>
            <p:nvPr/>
          </p:nvSpPr>
          <p:spPr>
            <a:xfrm>
              <a:off x="1872161" y="1427879"/>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WebApp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grpSp>
      <p:grpSp>
        <p:nvGrpSpPr>
          <p:cNvPr id="24" name="Group 23">
            <a:extLst>
              <a:ext uri="{FF2B5EF4-FFF2-40B4-BE49-F238E27FC236}">
                <a16:creationId xmlns:a16="http://schemas.microsoft.com/office/drawing/2014/main" id="{D91F70DA-1DCD-4E15-82F5-F0A0D239809D}"/>
              </a:ext>
            </a:extLst>
          </p:cNvPr>
          <p:cNvGrpSpPr/>
          <p:nvPr/>
        </p:nvGrpSpPr>
        <p:grpSpPr>
          <a:xfrm>
            <a:off x="3679754" y="1618387"/>
            <a:ext cx="1585399" cy="1121623"/>
            <a:chOff x="1815643" y="621658"/>
            <a:chExt cx="1585399" cy="1121623"/>
          </a:xfrm>
        </p:grpSpPr>
        <p:sp>
          <p:nvSpPr>
            <p:cNvPr id="25" name="Rectangle 24">
              <a:extLst>
                <a:ext uri="{FF2B5EF4-FFF2-40B4-BE49-F238E27FC236}">
                  <a16:creationId xmlns:a16="http://schemas.microsoft.com/office/drawing/2014/main" id="{F8D44969-250A-4052-A9D9-8E8BCD750B92}"/>
                </a:ext>
              </a:extLst>
            </p:cNvPr>
            <p:cNvSpPr/>
            <p:nvPr/>
          </p:nvSpPr>
          <p:spPr>
            <a:xfrm>
              <a:off x="1815643" y="621658"/>
              <a:ext cx="1585399" cy="11216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endParaRPr lang="en-SG" sz="1100" dirty="0"/>
            </a:p>
            <a:p>
              <a:endParaRPr lang="en-SG" sz="1100" dirty="0"/>
            </a:p>
            <a:p>
              <a:endParaRPr lang="en-SG" sz="1100" dirty="0"/>
            </a:p>
            <a:p>
              <a:endParaRPr lang="en-SG" sz="1100" dirty="0"/>
            </a:p>
            <a:p>
              <a:endParaRPr lang="en-SG" sz="1100" dirty="0"/>
            </a:p>
            <a:p>
              <a:endParaRPr lang="en-SG" sz="1100" dirty="0"/>
            </a:p>
            <a:p>
              <a:r>
                <a:rPr lang="en-SG" sz="1100" dirty="0"/>
                <a:t>Version Cluster</a:t>
              </a:r>
            </a:p>
            <a:p>
              <a:endParaRPr lang="en-SG" sz="1100" dirty="0"/>
            </a:p>
            <a:p>
              <a:endParaRPr lang="en-SG" sz="1100" dirty="0"/>
            </a:p>
            <a:p>
              <a:endParaRPr lang="en-SG" sz="1100" dirty="0"/>
            </a:p>
            <a:p>
              <a:endParaRPr lang="en-SG" sz="1100" dirty="0"/>
            </a:p>
            <a:p>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26" name="Rectangle 25">
              <a:extLst>
                <a:ext uri="{FF2B5EF4-FFF2-40B4-BE49-F238E27FC236}">
                  <a16:creationId xmlns:a16="http://schemas.microsoft.com/office/drawing/2014/main" id="{116EC1B8-B5C0-460D-8908-11B3D48209C4}"/>
                </a:ext>
              </a:extLst>
            </p:cNvPr>
            <p:cNvSpPr/>
            <p:nvPr/>
          </p:nvSpPr>
          <p:spPr>
            <a:xfrm>
              <a:off x="1865583" y="948023"/>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Version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27" name="Rectangle 26">
              <a:extLst>
                <a:ext uri="{FF2B5EF4-FFF2-40B4-BE49-F238E27FC236}">
                  <a16:creationId xmlns:a16="http://schemas.microsoft.com/office/drawing/2014/main" id="{6ECC672C-5E7B-4EFE-B42F-51E9C9BBBEFB}"/>
                </a:ext>
              </a:extLst>
            </p:cNvPr>
            <p:cNvSpPr/>
            <p:nvPr/>
          </p:nvSpPr>
          <p:spPr>
            <a:xfrm>
              <a:off x="1869479" y="1192522"/>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Version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28" name="Rectangle 27">
              <a:extLst>
                <a:ext uri="{FF2B5EF4-FFF2-40B4-BE49-F238E27FC236}">
                  <a16:creationId xmlns:a16="http://schemas.microsoft.com/office/drawing/2014/main" id="{820E0F63-6F31-4FA7-BAF6-C7D517FCEE00}"/>
                </a:ext>
              </a:extLst>
            </p:cNvPr>
            <p:cNvSpPr/>
            <p:nvPr/>
          </p:nvSpPr>
          <p:spPr>
            <a:xfrm>
              <a:off x="1872161" y="1427879"/>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Version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grpSp>
      <p:grpSp>
        <p:nvGrpSpPr>
          <p:cNvPr id="29" name="Group 28">
            <a:extLst>
              <a:ext uri="{FF2B5EF4-FFF2-40B4-BE49-F238E27FC236}">
                <a16:creationId xmlns:a16="http://schemas.microsoft.com/office/drawing/2014/main" id="{0C158275-FA74-4998-A943-BD998DC5BB65}"/>
              </a:ext>
            </a:extLst>
          </p:cNvPr>
          <p:cNvGrpSpPr/>
          <p:nvPr/>
        </p:nvGrpSpPr>
        <p:grpSpPr>
          <a:xfrm>
            <a:off x="5321671" y="1618387"/>
            <a:ext cx="1585399" cy="1121623"/>
            <a:chOff x="1815643" y="621658"/>
            <a:chExt cx="1585399" cy="1121623"/>
          </a:xfrm>
        </p:grpSpPr>
        <p:sp>
          <p:nvSpPr>
            <p:cNvPr id="30" name="Rectangle 29">
              <a:extLst>
                <a:ext uri="{FF2B5EF4-FFF2-40B4-BE49-F238E27FC236}">
                  <a16:creationId xmlns:a16="http://schemas.microsoft.com/office/drawing/2014/main" id="{8B3ACA2F-B84E-4F8F-AAF2-4C42AF43AA65}"/>
                </a:ext>
              </a:extLst>
            </p:cNvPr>
            <p:cNvSpPr/>
            <p:nvPr/>
          </p:nvSpPr>
          <p:spPr>
            <a:xfrm>
              <a:off x="1815643" y="621658"/>
              <a:ext cx="1585399" cy="11216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SG" sz="1100" dirty="0"/>
                <a:t>News Cluster</a:t>
              </a:r>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31" name="Rectangle 30">
              <a:extLst>
                <a:ext uri="{FF2B5EF4-FFF2-40B4-BE49-F238E27FC236}">
                  <a16:creationId xmlns:a16="http://schemas.microsoft.com/office/drawing/2014/main" id="{7D74FC71-A6BA-4A73-A363-8E1AF98D6ABA}"/>
                </a:ext>
              </a:extLst>
            </p:cNvPr>
            <p:cNvSpPr/>
            <p:nvPr/>
          </p:nvSpPr>
          <p:spPr>
            <a:xfrm>
              <a:off x="1865583" y="948023"/>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News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32" name="Rectangle 31">
              <a:extLst>
                <a:ext uri="{FF2B5EF4-FFF2-40B4-BE49-F238E27FC236}">
                  <a16:creationId xmlns:a16="http://schemas.microsoft.com/office/drawing/2014/main" id="{808C6C9F-BC5A-4AC5-8167-D2C8F16B9E84}"/>
                </a:ext>
              </a:extLst>
            </p:cNvPr>
            <p:cNvSpPr/>
            <p:nvPr/>
          </p:nvSpPr>
          <p:spPr>
            <a:xfrm>
              <a:off x="1869479" y="1192522"/>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News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33" name="Rectangle 32">
              <a:extLst>
                <a:ext uri="{FF2B5EF4-FFF2-40B4-BE49-F238E27FC236}">
                  <a16:creationId xmlns:a16="http://schemas.microsoft.com/office/drawing/2014/main" id="{9C755432-37E9-44BB-82C9-D25DE7B93223}"/>
                </a:ext>
              </a:extLst>
            </p:cNvPr>
            <p:cNvSpPr/>
            <p:nvPr/>
          </p:nvSpPr>
          <p:spPr>
            <a:xfrm>
              <a:off x="1872161" y="1427879"/>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News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grpSp>
      <p:grpSp>
        <p:nvGrpSpPr>
          <p:cNvPr id="34" name="Group 33">
            <a:extLst>
              <a:ext uri="{FF2B5EF4-FFF2-40B4-BE49-F238E27FC236}">
                <a16:creationId xmlns:a16="http://schemas.microsoft.com/office/drawing/2014/main" id="{E8B9F4D7-BDDA-4F7E-8BE0-94D70BBE5164}"/>
              </a:ext>
            </a:extLst>
          </p:cNvPr>
          <p:cNvGrpSpPr/>
          <p:nvPr/>
        </p:nvGrpSpPr>
        <p:grpSpPr>
          <a:xfrm>
            <a:off x="2038317" y="2794469"/>
            <a:ext cx="1585399" cy="1121623"/>
            <a:chOff x="1815643" y="621658"/>
            <a:chExt cx="1585399" cy="1121623"/>
          </a:xfrm>
        </p:grpSpPr>
        <p:sp>
          <p:nvSpPr>
            <p:cNvPr id="35" name="Rectangle 34">
              <a:extLst>
                <a:ext uri="{FF2B5EF4-FFF2-40B4-BE49-F238E27FC236}">
                  <a16:creationId xmlns:a16="http://schemas.microsoft.com/office/drawing/2014/main" id="{2BAE7946-E422-46B4-AB00-5F9BE58C20C3}"/>
                </a:ext>
              </a:extLst>
            </p:cNvPr>
            <p:cNvSpPr/>
            <p:nvPr/>
          </p:nvSpPr>
          <p:spPr>
            <a:xfrm>
              <a:off x="1815643" y="621658"/>
              <a:ext cx="1585399" cy="11216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SG" sz="1100" dirty="0"/>
                <a:t>RSI Cluster</a:t>
              </a:r>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36" name="Rectangle 35">
              <a:extLst>
                <a:ext uri="{FF2B5EF4-FFF2-40B4-BE49-F238E27FC236}">
                  <a16:creationId xmlns:a16="http://schemas.microsoft.com/office/drawing/2014/main" id="{35436F8D-4A15-4039-97F4-9264A6837E55}"/>
                </a:ext>
              </a:extLst>
            </p:cNvPr>
            <p:cNvSpPr/>
            <p:nvPr/>
          </p:nvSpPr>
          <p:spPr>
            <a:xfrm>
              <a:off x="1865583" y="948023"/>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RSI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37" name="Rectangle 36">
              <a:extLst>
                <a:ext uri="{FF2B5EF4-FFF2-40B4-BE49-F238E27FC236}">
                  <a16:creationId xmlns:a16="http://schemas.microsoft.com/office/drawing/2014/main" id="{DC160FFF-324B-4812-8000-A4EBD163BEEF}"/>
                </a:ext>
              </a:extLst>
            </p:cNvPr>
            <p:cNvSpPr/>
            <p:nvPr/>
          </p:nvSpPr>
          <p:spPr>
            <a:xfrm>
              <a:off x="1869479" y="1192522"/>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RSI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38" name="Rectangle 37">
              <a:extLst>
                <a:ext uri="{FF2B5EF4-FFF2-40B4-BE49-F238E27FC236}">
                  <a16:creationId xmlns:a16="http://schemas.microsoft.com/office/drawing/2014/main" id="{7783F4F4-3E1C-452B-A9D7-3E3A7A26F928}"/>
                </a:ext>
              </a:extLst>
            </p:cNvPr>
            <p:cNvSpPr/>
            <p:nvPr/>
          </p:nvSpPr>
          <p:spPr>
            <a:xfrm>
              <a:off x="1872161" y="1427879"/>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RSI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grpSp>
      <p:grpSp>
        <p:nvGrpSpPr>
          <p:cNvPr id="39" name="Group 38">
            <a:extLst>
              <a:ext uri="{FF2B5EF4-FFF2-40B4-BE49-F238E27FC236}">
                <a16:creationId xmlns:a16="http://schemas.microsoft.com/office/drawing/2014/main" id="{7CB0A5E8-0AA7-4590-B6AB-72B8A3ACFCAE}"/>
              </a:ext>
            </a:extLst>
          </p:cNvPr>
          <p:cNvGrpSpPr/>
          <p:nvPr/>
        </p:nvGrpSpPr>
        <p:grpSpPr>
          <a:xfrm>
            <a:off x="3682520" y="2793929"/>
            <a:ext cx="1585399" cy="1121623"/>
            <a:chOff x="1815643" y="621658"/>
            <a:chExt cx="1585399" cy="1121623"/>
          </a:xfrm>
        </p:grpSpPr>
        <p:sp>
          <p:nvSpPr>
            <p:cNvPr id="40" name="Rectangle 39">
              <a:extLst>
                <a:ext uri="{FF2B5EF4-FFF2-40B4-BE49-F238E27FC236}">
                  <a16:creationId xmlns:a16="http://schemas.microsoft.com/office/drawing/2014/main" id="{EDAD843B-7429-412A-B77C-CE649B7A5D1A}"/>
                </a:ext>
              </a:extLst>
            </p:cNvPr>
            <p:cNvSpPr/>
            <p:nvPr/>
          </p:nvSpPr>
          <p:spPr>
            <a:xfrm>
              <a:off x="1815643" y="621658"/>
              <a:ext cx="1585399" cy="11216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SG" sz="1100" dirty="0"/>
                <a:t>MACD Cluster</a:t>
              </a:r>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41" name="Rectangle 40">
              <a:extLst>
                <a:ext uri="{FF2B5EF4-FFF2-40B4-BE49-F238E27FC236}">
                  <a16:creationId xmlns:a16="http://schemas.microsoft.com/office/drawing/2014/main" id="{FEA4B730-25C4-417C-B4AB-7EB3167B6C9B}"/>
                </a:ext>
              </a:extLst>
            </p:cNvPr>
            <p:cNvSpPr/>
            <p:nvPr/>
          </p:nvSpPr>
          <p:spPr>
            <a:xfrm>
              <a:off x="1865583" y="948023"/>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MACD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42" name="Rectangle 41">
              <a:extLst>
                <a:ext uri="{FF2B5EF4-FFF2-40B4-BE49-F238E27FC236}">
                  <a16:creationId xmlns:a16="http://schemas.microsoft.com/office/drawing/2014/main" id="{81D30C4B-98E0-4004-9354-6A99F60FDF39}"/>
                </a:ext>
              </a:extLst>
            </p:cNvPr>
            <p:cNvSpPr/>
            <p:nvPr/>
          </p:nvSpPr>
          <p:spPr>
            <a:xfrm>
              <a:off x="1869479" y="1192522"/>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MACD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43" name="Rectangle 42">
              <a:extLst>
                <a:ext uri="{FF2B5EF4-FFF2-40B4-BE49-F238E27FC236}">
                  <a16:creationId xmlns:a16="http://schemas.microsoft.com/office/drawing/2014/main" id="{8D6B96C2-B3C2-4D2C-99B7-12D161923B0E}"/>
                </a:ext>
              </a:extLst>
            </p:cNvPr>
            <p:cNvSpPr/>
            <p:nvPr/>
          </p:nvSpPr>
          <p:spPr>
            <a:xfrm>
              <a:off x="1872161" y="1427879"/>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MACD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grpSp>
      <p:grpSp>
        <p:nvGrpSpPr>
          <p:cNvPr id="44" name="Group 43">
            <a:extLst>
              <a:ext uri="{FF2B5EF4-FFF2-40B4-BE49-F238E27FC236}">
                <a16:creationId xmlns:a16="http://schemas.microsoft.com/office/drawing/2014/main" id="{0525E68F-DB31-4198-B468-91ACA6FE2208}"/>
              </a:ext>
            </a:extLst>
          </p:cNvPr>
          <p:cNvGrpSpPr/>
          <p:nvPr/>
        </p:nvGrpSpPr>
        <p:grpSpPr>
          <a:xfrm>
            <a:off x="5322532" y="2793928"/>
            <a:ext cx="1585399" cy="1121623"/>
            <a:chOff x="1815643" y="621658"/>
            <a:chExt cx="1585399" cy="1121623"/>
          </a:xfrm>
        </p:grpSpPr>
        <p:sp>
          <p:nvSpPr>
            <p:cNvPr id="45" name="Rectangle 44">
              <a:extLst>
                <a:ext uri="{FF2B5EF4-FFF2-40B4-BE49-F238E27FC236}">
                  <a16:creationId xmlns:a16="http://schemas.microsoft.com/office/drawing/2014/main" id="{9B28C52D-9AE4-4E2D-88BC-5A4F40F0CCFF}"/>
                </a:ext>
              </a:extLst>
            </p:cNvPr>
            <p:cNvSpPr/>
            <p:nvPr/>
          </p:nvSpPr>
          <p:spPr>
            <a:xfrm>
              <a:off x="1815643" y="621658"/>
              <a:ext cx="1585399" cy="11216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SG" sz="1100" dirty="0"/>
                <a:t>SMA Cluster</a:t>
              </a:r>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46" name="Rectangle 45">
              <a:extLst>
                <a:ext uri="{FF2B5EF4-FFF2-40B4-BE49-F238E27FC236}">
                  <a16:creationId xmlns:a16="http://schemas.microsoft.com/office/drawing/2014/main" id="{1E44038A-15F3-4596-A8C8-65A6015EC2F2}"/>
                </a:ext>
              </a:extLst>
            </p:cNvPr>
            <p:cNvSpPr/>
            <p:nvPr/>
          </p:nvSpPr>
          <p:spPr>
            <a:xfrm>
              <a:off x="1865583" y="948023"/>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SMA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47" name="Rectangle 46">
              <a:extLst>
                <a:ext uri="{FF2B5EF4-FFF2-40B4-BE49-F238E27FC236}">
                  <a16:creationId xmlns:a16="http://schemas.microsoft.com/office/drawing/2014/main" id="{6A85ADE6-D581-45B4-B5A2-B16E8AE8AF62}"/>
                </a:ext>
              </a:extLst>
            </p:cNvPr>
            <p:cNvSpPr/>
            <p:nvPr/>
          </p:nvSpPr>
          <p:spPr>
            <a:xfrm>
              <a:off x="1869479" y="1192522"/>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SMA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48" name="Rectangle 47">
              <a:extLst>
                <a:ext uri="{FF2B5EF4-FFF2-40B4-BE49-F238E27FC236}">
                  <a16:creationId xmlns:a16="http://schemas.microsoft.com/office/drawing/2014/main" id="{FB0B2920-EDA5-4843-81FA-0FDBD03C1A2A}"/>
                </a:ext>
              </a:extLst>
            </p:cNvPr>
            <p:cNvSpPr/>
            <p:nvPr/>
          </p:nvSpPr>
          <p:spPr>
            <a:xfrm>
              <a:off x="1872161" y="1427879"/>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SMA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grpSp>
      <p:grpSp>
        <p:nvGrpSpPr>
          <p:cNvPr id="49" name="Group 48">
            <a:extLst>
              <a:ext uri="{FF2B5EF4-FFF2-40B4-BE49-F238E27FC236}">
                <a16:creationId xmlns:a16="http://schemas.microsoft.com/office/drawing/2014/main" id="{5AB97BC9-5EBE-482F-8D24-638A47A7C8C1}"/>
              </a:ext>
            </a:extLst>
          </p:cNvPr>
          <p:cNvGrpSpPr/>
          <p:nvPr/>
        </p:nvGrpSpPr>
        <p:grpSpPr>
          <a:xfrm>
            <a:off x="5321669" y="3969469"/>
            <a:ext cx="1585399" cy="1121623"/>
            <a:chOff x="1815643" y="621658"/>
            <a:chExt cx="1585399" cy="1121623"/>
          </a:xfrm>
        </p:grpSpPr>
        <p:sp>
          <p:nvSpPr>
            <p:cNvPr id="50" name="Rectangle 49">
              <a:extLst>
                <a:ext uri="{FF2B5EF4-FFF2-40B4-BE49-F238E27FC236}">
                  <a16:creationId xmlns:a16="http://schemas.microsoft.com/office/drawing/2014/main" id="{0213A1A0-F265-4592-ACB6-A59B22CDD82D}"/>
                </a:ext>
              </a:extLst>
            </p:cNvPr>
            <p:cNvSpPr/>
            <p:nvPr/>
          </p:nvSpPr>
          <p:spPr>
            <a:xfrm>
              <a:off x="1815643" y="621658"/>
              <a:ext cx="1585399" cy="11216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SG" sz="1100" dirty="0"/>
                <a:t>EMA Cluster</a:t>
              </a:r>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51" name="Rectangle 50">
              <a:extLst>
                <a:ext uri="{FF2B5EF4-FFF2-40B4-BE49-F238E27FC236}">
                  <a16:creationId xmlns:a16="http://schemas.microsoft.com/office/drawing/2014/main" id="{E24D2B67-F927-4206-845A-4B6457EFD1EE}"/>
                </a:ext>
              </a:extLst>
            </p:cNvPr>
            <p:cNvSpPr/>
            <p:nvPr/>
          </p:nvSpPr>
          <p:spPr>
            <a:xfrm>
              <a:off x="1865583" y="948023"/>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EMA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52" name="Rectangle 51">
              <a:extLst>
                <a:ext uri="{FF2B5EF4-FFF2-40B4-BE49-F238E27FC236}">
                  <a16:creationId xmlns:a16="http://schemas.microsoft.com/office/drawing/2014/main" id="{CFBABCB3-84FB-446E-A476-3B0A6F75BA53}"/>
                </a:ext>
              </a:extLst>
            </p:cNvPr>
            <p:cNvSpPr/>
            <p:nvPr/>
          </p:nvSpPr>
          <p:spPr>
            <a:xfrm>
              <a:off x="1869479" y="1192522"/>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EMA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53" name="Rectangle 52">
              <a:extLst>
                <a:ext uri="{FF2B5EF4-FFF2-40B4-BE49-F238E27FC236}">
                  <a16:creationId xmlns:a16="http://schemas.microsoft.com/office/drawing/2014/main" id="{417BD18D-DB02-461A-9006-5D62785EB997}"/>
                </a:ext>
              </a:extLst>
            </p:cNvPr>
            <p:cNvSpPr/>
            <p:nvPr/>
          </p:nvSpPr>
          <p:spPr>
            <a:xfrm>
              <a:off x="1872161" y="1427879"/>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EMA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grpSp>
      <p:grpSp>
        <p:nvGrpSpPr>
          <p:cNvPr id="54" name="Group 53">
            <a:extLst>
              <a:ext uri="{FF2B5EF4-FFF2-40B4-BE49-F238E27FC236}">
                <a16:creationId xmlns:a16="http://schemas.microsoft.com/office/drawing/2014/main" id="{202CCB48-2D60-4667-8A69-139B23CBBDB4}"/>
              </a:ext>
            </a:extLst>
          </p:cNvPr>
          <p:cNvGrpSpPr/>
          <p:nvPr/>
        </p:nvGrpSpPr>
        <p:grpSpPr>
          <a:xfrm>
            <a:off x="3684832" y="3969131"/>
            <a:ext cx="1585399" cy="1121623"/>
            <a:chOff x="1815643" y="621658"/>
            <a:chExt cx="1585399" cy="1121623"/>
          </a:xfrm>
        </p:grpSpPr>
        <p:sp>
          <p:nvSpPr>
            <p:cNvPr id="55" name="Rectangle 54">
              <a:extLst>
                <a:ext uri="{FF2B5EF4-FFF2-40B4-BE49-F238E27FC236}">
                  <a16:creationId xmlns:a16="http://schemas.microsoft.com/office/drawing/2014/main" id="{5FF11892-5770-4C4F-A6A8-C76C41F5EA09}"/>
                </a:ext>
              </a:extLst>
            </p:cNvPr>
            <p:cNvSpPr/>
            <p:nvPr/>
          </p:nvSpPr>
          <p:spPr>
            <a:xfrm>
              <a:off x="1815643" y="621658"/>
              <a:ext cx="1585399" cy="11216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SG" sz="1100" dirty="0"/>
                <a:t>Bollinger Cluster</a:t>
              </a:r>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56" name="Rectangle 55">
              <a:extLst>
                <a:ext uri="{FF2B5EF4-FFF2-40B4-BE49-F238E27FC236}">
                  <a16:creationId xmlns:a16="http://schemas.microsoft.com/office/drawing/2014/main" id="{C9C4155C-687F-44E6-A274-E1D840B1C2A4}"/>
                </a:ext>
              </a:extLst>
            </p:cNvPr>
            <p:cNvSpPr/>
            <p:nvPr/>
          </p:nvSpPr>
          <p:spPr>
            <a:xfrm>
              <a:off x="1865583" y="948023"/>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Bollinger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57" name="Rectangle 56">
              <a:extLst>
                <a:ext uri="{FF2B5EF4-FFF2-40B4-BE49-F238E27FC236}">
                  <a16:creationId xmlns:a16="http://schemas.microsoft.com/office/drawing/2014/main" id="{353CE11D-8312-4247-91AB-761A73DB68FB}"/>
                </a:ext>
              </a:extLst>
            </p:cNvPr>
            <p:cNvSpPr/>
            <p:nvPr/>
          </p:nvSpPr>
          <p:spPr>
            <a:xfrm>
              <a:off x="1869479" y="1192522"/>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Bollinger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58" name="Rectangle 57">
              <a:extLst>
                <a:ext uri="{FF2B5EF4-FFF2-40B4-BE49-F238E27FC236}">
                  <a16:creationId xmlns:a16="http://schemas.microsoft.com/office/drawing/2014/main" id="{C91F4C37-2583-44E7-8149-EA23D3190913}"/>
                </a:ext>
              </a:extLst>
            </p:cNvPr>
            <p:cNvSpPr/>
            <p:nvPr/>
          </p:nvSpPr>
          <p:spPr>
            <a:xfrm>
              <a:off x="1872161" y="1427879"/>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Bollinger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grpSp>
      <p:grpSp>
        <p:nvGrpSpPr>
          <p:cNvPr id="60" name="Group 59">
            <a:extLst>
              <a:ext uri="{FF2B5EF4-FFF2-40B4-BE49-F238E27FC236}">
                <a16:creationId xmlns:a16="http://schemas.microsoft.com/office/drawing/2014/main" id="{73407B33-B748-4A82-9531-2AE8EB6766BE}"/>
              </a:ext>
            </a:extLst>
          </p:cNvPr>
          <p:cNvGrpSpPr/>
          <p:nvPr/>
        </p:nvGrpSpPr>
        <p:grpSpPr>
          <a:xfrm>
            <a:off x="2037837" y="3968795"/>
            <a:ext cx="1585399" cy="1121623"/>
            <a:chOff x="1815643" y="621658"/>
            <a:chExt cx="1585399" cy="1121623"/>
          </a:xfrm>
        </p:grpSpPr>
        <p:sp>
          <p:nvSpPr>
            <p:cNvPr id="61" name="Rectangle 60">
              <a:extLst>
                <a:ext uri="{FF2B5EF4-FFF2-40B4-BE49-F238E27FC236}">
                  <a16:creationId xmlns:a16="http://schemas.microsoft.com/office/drawing/2014/main" id="{4AB10928-2479-4A58-AD63-295162BD830D}"/>
                </a:ext>
              </a:extLst>
            </p:cNvPr>
            <p:cNvSpPr/>
            <p:nvPr/>
          </p:nvSpPr>
          <p:spPr>
            <a:xfrm>
              <a:off x="1815643" y="621658"/>
              <a:ext cx="1585399" cy="11216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SG" sz="1100" dirty="0"/>
                <a:t>CNBC Cluster</a:t>
              </a:r>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62" name="Rectangle 61">
              <a:extLst>
                <a:ext uri="{FF2B5EF4-FFF2-40B4-BE49-F238E27FC236}">
                  <a16:creationId xmlns:a16="http://schemas.microsoft.com/office/drawing/2014/main" id="{66B3DD81-54E8-4775-96A1-FD57AC285F46}"/>
                </a:ext>
              </a:extLst>
            </p:cNvPr>
            <p:cNvSpPr/>
            <p:nvPr/>
          </p:nvSpPr>
          <p:spPr>
            <a:xfrm>
              <a:off x="1865583" y="948023"/>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CNBC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63" name="Rectangle 62">
              <a:extLst>
                <a:ext uri="{FF2B5EF4-FFF2-40B4-BE49-F238E27FC236}">
                  <a16:creationId xmlns:a16="http://schemas.microsoft.com/office/drawing/2014/main" id="{776C8493-6040-4282-A6EC-6CD4194F287D}"/>
                </a:ext>
              </a:extLst>
            </p:cNvPr>
            <p:cNvSpPr/>
            <p:nvPr/>
          </p:nvSpPr>
          <p:spPr>
            <a:xfrm>
              <a:off x="1869479" y="1192522"/>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CNBC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64" name="Rectangle 63">
              <a:extLst>
                <a:ext uri="{FF2B5EF4-FFF2-40B4-BE49-F238E27FC236}">
                  <a16:creationId xmlns:a16="http://schemas.microsoft.com/office/drawing/2014/main" id="{1C6570F7-0DF3-42FA-BCD0-B940698D8AE2}"/>
                </a:ext>
              </a:extLst>
            </p:cNvPr>
            <p:cNvSpPr/>
            <p:nvPr/>
          </p:nvSpPr>
          <p:spPr>
            <a:xfrm>
              <a:off x="1872161" y="1427879"/>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CNBC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grpSp>
      <p:grpSp>
        <p:nvGrpSpPr>
          <p:cNvPr id="70" name="Group 69">
            <a:extLst>
              <a:ext uri="{FF2B5EF4-FFF2-40B4-BE49-F238E27FC236}">
                <a16:creationId xmlns:a16="http://schemas.microsoft.com/office/drawing/2014/main" id="{19116643-FCA3-4AD3-B51A-C217AA48B59B}"/>
              </a:ext>
            </a:extLst>
          </p:cNvPr>
          <p:cNvGrpSpPr/>
          <p:nvPr/>
        </p:nvGrpSpPr>
        <p:grpSpPr>
          <a:xfrm>
            <a:off x="2037835" y="5141944"/>
            <a:ext cx="1585399" cy="1121623"/>
            <a:chOff x="1815643" y="621658"/>
            <a:chExt cx="1585399" cy="1121623"/>
          </a:xfrm>
        </p:grpSpPr>
        <p:sp>
          <p:nvSpPr>
            <p:cNvPr id="71" name="Rectangle 70">
              <a:extLst>
                <a:ext uri="{FF2B5EF4-FFF2-40B4-BE49-F238E27FC236}">
                  <a16:creationId xmlns:a16="http://schemas.microsoft.com/office/drawing/2014/main" id="{4D00CCB7-B123-4909-8862-AEECA08B4613}"/>
                </a:ext>
              </a:extLst>
            </p:cNvPr>
            <p:cNvSpPr/>
            <p:nvPr/>
          </p:nvSpPr>
          <p:spPr>
            <a:xfrm>
              <a:off x="1815643" y="621658"/>
              <a:ext cx="1585399" cy="11216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SG" sz="1100" dirty="0"/>
                <a:t>NYT Cluster</a:t>
              </a:r>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72" name="Rectangle 71">
              <a:extLst>
                <a:ext uri="{FF2B5EF4-FFF2-40B4-BE49-F238E27FC236}">
                  <a16:creationId xmlns:a16="http://schemas.microsoft.com/office/drawing/2014/main" id="{40E32203-2746-45C4-AA56-CC34A152E28A}"/>
                </a:ext>
              </a:extLst>
            </p:cNvPr>
            <p:cNvSpPr/>
            <p:nvPr/>
          </p:nvSpPr>
          <p:spPr>
            <a:xfrm>
              <a:off x="1865583" y="948023"/>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NYT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73" name="Rectangle 72">
              <a:extLst>
                <a:ext uri="{FF2B5EF4-FFF2-40B4-BE49-F238E27FC236}">
                  <a16:creationId xmlns:a16="http://schemas.microsoft.com/office/drawing/2014/main" id="{E9B2E997-C432-41BB-9722-B11398C76C24}"/>
                </a:ext>
              </a:extLst>
            </p:cNvPr>
            <p:cNvSpPr/>
            <p:nvPr/>
          </p:nvSpPr>
          <p:spPr>
            <a:xfrm>
              <a:off x="1869479" y="1192522"/>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NYT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74" name="Rectangle 73">
              <a:extLst>
                <a:ext uri="{FF2B5EF4-FFF2-40B4-BE49-F238E27FC236}">
                  <a16:creationId xmlns:a16="http://schemas.microsoft.com/office/drawing/2014/main" id="{258C80E6-86A7-4601-A2F1-B53F084D89B6}"/>
                </a:ext>
              </a:extLst>
            </p:cNvPr>
            <p:cNvSpPr/>
            <p:nvPr/>
          </p:nvSpPr>
          <p:spPr>
            <a:xfrm>
              <a:off x="1872161" y="1427879"/>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NYT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grpSp>
      <p:grpSp>
        <p:nvGrpSpPr>
          <p:cNvPr id="80" name="Group 79">
            <a:extLst>
              <a:ext uri="{FF2B5EF4-FFF2-40B4-BE49-F238E27FC236}">
                <a16:creationId xmlns:a16="http://schemas.microsoft.com/office/drawing/2014/main" id="{0364FAFC-D766-4FF8-9BBD-E92587D6A93D}"/>
              </a:ext>
            </a:extLst>
          </p:cNvPr>
          <p:cNvGrpSpPr/>
          <p:nvPr/>
        </p:nvGrpSpPr>
        <p:grpSpPr>
          <a:xfrm>
            <a:off x="6963588" y="1616397"/>
            <a:ext cx="1585399" cy="1121623"/>
            <a:chOff x="1815643" y="621658"/>
            <a:chExt cx="1585399" cy="1121623"/>
          </a:xfrm>
        </p:grpSpPr>
        <p:sp>
          <p:nvSpPr>
            <p:cNvPr id="81" name="Rectangle 80">
              <a:extLst>
                <a:ext uri="{FF2B5EF4-FFF2-40B4-BE49-F238E27FC236}">
                  <a16:creationId xmlns:a16="http://schemas.microsoft.com/office/drawing/2014/main" id="{4822A4E8-2940-459A-84BE-3BFAF2EB9707}"/>
                </a:ext>
              </a:extLst>
            </p:cNvPr>
            <p:cNvSpPr/>
            <p:nvPr/>
          </p:nvSpPr>
          <p:spPr>
            <a:xfrm>
              <a:off x="1815643" y="621658"/>
              <a:ext cx="1585399" cy="11216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SG" sz="1100" dirty="0" err="1"/>
                <a:t>PriceWS</a:t>
              </a:r>
              <a:r>
                <a:rPr lang="en-SG" sz="1100" dirty="0"/>
                <a:t> Cluster</a:t>
              </a:r>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82" name="Rectangle 81">
              <a:extLst>
                <a:ext uri="{FF2B5EF4-FFF2-40B4-BE49-F238E27FC236}">
                  <a16:creationId xmlns:a16="http://schemas.microsoft.com/office/drawing/2014/main" id="{204F64A7-04FF-429E-8545-331EF47CD569}"/>
                </a:ext>
              </a:extLst>
            </p:cNvPr>
            <p:cNvSpPr/>
            <p:nvPr/>
          </p:nvSpPr>
          <p:spPr>
            <a:xfrm>
              <a:off x="1865583" y="948023"/>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err="1"/>
                <a:t>PriceWS</a:t>
              </a:r>
              <a:r>
                <a:rPr lang="en-SG" sz="1100" dirty="0"/>
                <a:t>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83" name="Rectangle 82">
              <a:extLst>
                <a:ext uri="{FF2B5EF4-FFF2-40B4-BE49-F238E27FC236}">
                  <a16:creationId xmlns:a16="http://schemas.microsoft.com/office/drawing/2014/main" id="{B0D19BF9-A411-4C36-A0D8-0FE137C40016}"/>
                </a:ext>
              </a:extLst>
            </p:cNvPr>
            <p:cNvSpPr/>
            <p:nvPr/>
          </p:nvSpPr>
          <p:spPr>
            <a:xfrm>
              <a:off x="1869479" y="1192522"/>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err="1"/>
                <a:t>PriceWS</a:t>
              </a:r>
              <a:r>
                <a:rPr lang="en-SG" sz="1100" dirty="0"/>
                <a:t>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84" name="Rectangle 83">
              <a:extLst>
                <a:ext uri="{FF2B5EF4-FFF2-40B4-BE49-F238E27FC236}">
                  <a16:creationId xmlns:a16="http://schemas.microsoft.com/office/drawing/2014/main" id="{FFD8BE40-B7AB-4A2D-8736-414A4B8D78A1}"/>
                </a:ext>
              </a:extLst>
            </p:cNvPr>
            <p:cNvSpPr/>
            <p:nvPr/>
          </p:nvSpPr>
          <p:spPr>
            <a:xfrm>
              <a:off x="1872161" y="1427879"/>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err="1"/>
                <a:t>PriceWS</a:t>
              </a:r>
              <a:r>
                <a:rPr lang="en-SG" sz="1100" dirty="0"/>
                <a:t>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grpSp>
      <p:sp>
        <p:nvSpPr>
          <p:cNvPr id="85" name="Rectangle 84">
            <a:extLst>
              <a:ext uri="{FF2B5EF4-FFF2-40B4-BE49-F238E27FC236}">
                <a16:creationId xmlns:a16="http://schemas.microsoft.com/office/drawing/2014/main" id="{8D3DAE60-1F96-472C-B3A1-57684247F4F5}"/>
              </a:ext>
            </a:extLst>
          </p:cNvPr>
          <p:cNvSpPr/>
          <p:nvPr/>
        </p:nvSpPr>
        <p:spPr>
          <a:xfrm>
            <a:off x="8601338" y="1616397"/>
            <a:ext cx="1585399" cy="224212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SG" sz="1100" dirty="0"/>
              <a:t>Chrome Cluster</a:t>
            </a:r>
          </a:p>
          <a:p>
            <a:endParaRPr lang="en-SG" sz="1100" dirty="0"/>
          </a:p>
          <a:p>
            <a:endParaRPr lang="en-SG" sz="1100" dirty="0"/>
          </a:p>
          <a:p>
            <a:endParaRPr lang="en-SG" sz="1100" dirty="0"/>
          </a:p>
          <a:p>
            <a:endParaRPr lang="en-SG" sz="1100" dirty="0"/>
          </a:p>
          <a:p>
            <a:endParaRPr lang="en-SG" sz="1100" dirty="0"/>
          </a:p>
          <a:p>
            <a:endParaRPr lang="en-SG" sz="1100" dirty="0"/>
          </a:p>
          <a:p>
            <a:endParaRPr lang="en-SG" sz="1100" dirty="0"/>
          </a:p>
          <a:p>
            <a:endParaRPr lang="en-SG" sz="1100" dirty="0"/>
          </a:p>
          <a:p>
            <a:endParaRPr lang="en-SG" sz="1100" dirty="0"/>
          </a:p>
          <a:p>
            <a:endParaRPr lang="en-SG" sz="1100" dirty="0"/>
          </a:p>
          <a:p>
            <a:endParaRPr lang="en-SG" sz="1100" dirty="0"/>
          </a:p>
          <a:p>
            <a:endParaRPr lang="en-SG" sz="1100" dirty="0"/>
          </a:p>
        </p:txBody>
      </p:sp>
      <p:sp>
        <p:nvSpPr>
          <p:cNvPr id="86" name="Rectangle 85">
            <a:extLst>
              <a:ext uri="{FF2B5EF4-FFF2-40B4-BE49-F238E27FC236}">
                <a16:creationId xmlns:a16="http://schemas.microsoft.com/office/drawing/2014/main" id="{F4518DD7-6E8F-4895-BC27-2B277B494179}"/>
              </a:ext>
            </a:extLst>
          </p:cNvPr>
          <p:cNvSpPr/>
          <p:nvPr/>
        </p:nvSpPr>
        <p:spPr>
          <a:xfrm>
            <a:off x="8651278" y="1883465"/>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Chrome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87" name="Rectangle 86">
            <a:extLst>
              <a:ext uri="{FF2B5EF4-FFF2-40B4-BE49-F238E27FC236}">
                <a16:creationId xmlns:a16="http://schemas.microsoft.com/office/drawing/2014/main" id="{99FB88F7-74E2-420D-B5DF-5E479C35A996}"/>
              </a:ext>
            </a:extLst>
          </p:cNvPr>
          <p:cNvSpPr/>
          <p:nvPr/>
        </p:nvSpPr>
        <p:spPr>
          <a:xfrm>
            <a:off x="8651278" y="2124217"/>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b="1"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Chrome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88" name="Rectangle 87">
            <a:extLst>
              <a:ext uri="{FF2B5EF4-FFF2-40B4-BE49-F238E27FC236}">
                <a16:creationId xmlns:a16="http://schemas.microsoft.com/office/drawing/2014/main" id="{AAFF43F1-364C-4AAE-9818-41A934B51806}"/>
              </a:ext>
            </a:extLst>
          </p:cNvPr>
          <p:cNvSpPr/>
          <p:nvPr/>
        </p:nvSpPr>
        <p:spPr>
          <a:xfrm>
            <a:off x="8651278" y="2364969"/>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Chrome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89" name="Rectangle 88">
            <a:extLst>
              <a:ext uri="{FF2B5EF4-FFF2-40B4-BE49-F238E27FC236}">
                <a16:creationId xmlns:a16="http://schemas.microsoft.com/office/drawing/2014/main" id="{5F410777-C7F8-4F5B-83BE-3B136E517DCC}"/>
              </a:ext>
            </a:extLst>
          </p:cNvPr>
          <p:cNvSpPr/>
          <p:nvPr/>
        </p:nvSpPr>
        <p:spPr>
          <a:xfrm>
            <a:off x="8651278" y="2605721"/>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Chrome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90" name="Rectangle 89">
            <a:extLst>
              <a:ext uri="{FF2B5EF4-FFF2-40B4-BE49-F238E27FC236}">
                <a16:creationId xmlns:a16="http://schemas.microsoft.com/office/drawing/2014/main" id="{B3474FFF-79B3-46AF-AAAA-D03FFDF8359B}"/>
              </a:ext>
            </a:extLst>
          </p:cNvPr>
          <p:cNvSpPr/>
          <p:nvPr/>
        </p:nvSpPr>
        <p:spPr>
          <a:xfrm>
            <a:off x="8651278" y="2846473"/>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Chrome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91" name="Rectangle 90">
            <a:extLst>
              <a:ext uri="{FF2B5EF4-FFF2-40B4-BE49-F238E27FC236}">
                <a16:creationId xmlns:a16="http://schemas.microsoft.com/office/drawing/2014/main" id="{C3B0B35D-20E2-46D4-AD11-351AAA86EF72}"/>
              </a:ext>
            </a:extLst>
          </p:cNvPr>
          <p:cNvSpPr/>
          <p:nvPr/>
        </p:nvSpPr>
        <p:spPr>
          <a:xfrm>
            <a:off x="8651278" y="3087225"/>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Chrome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92" name="Rectangle 91">
            <a:extLst>
              <a:ext uri="{FF2B5EF4-FFF2-40B4-BE49-F238E27FC236}">
                <a16:creationId xmlns:a16="http://schemas.microsoft.com/office/drawing/2014/main" id="{32A4F07A-83CE-4C8D-8E52-69A965CDEA46}"/>
              </a:ext>
            </a:extLst>
          </p:cNvPr>
          <p:cNvSpPr/>
          <p:nvPr/>
        </p:nvSpPr>
        <p:spPr>
          <a:xfrm>
            <a:off x="8651278" y="3327977"/>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Chrome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93" name="Rectangle 92">
            <a:extLst>
              <a:ext uri="{FF2B5EF4-FFF2-40B4-BE49-F238E27FC236}">
                <a16:creationId xmlns:a16="http://schemas.microsoft.com/office/drawing/2014/main" id="{956A6560-22A6-4520-B8CC-3D9D4323C994}"/>
              </a:ext>
            </a:extLst>
          </p:cNvPr>
          <p:cNvSpPr/>
          <p:nvPr/>
        </p:nvSpPr>
        <p:spPr>
          <a:xfrm>
            <a:off x="8651278" y="3568729"/>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Chrome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grpSp>
        <p:nvGrpSpPr>
          <p:cNvPr id="107" name="Group 106">
            <a:extLst>
              <a:ext uri="{FF2B5EF4-FFF2-40B4-BE49-F238E27FC236}">
                <a16:creationId xmlns:a16="http://schemas.microsoft.com/office/drawing/2014/main" id="{08A612BC-E8C4-41A3-A82A-778143758EE3}"/>
              </a:ext>
            </a:extLst>
          </p:cNvPr>
          <p:cNvGrpSpPr/>
          <p:nvPr/>
        </p:nvGrpSpPr>
        <p:grpSpPr>
          <a:xfrm>
            <a:off x="6963793" y="2792476"/>
            <a:ext cx="1591979" cy="1750742"/>
            <a:chOff x="1535183" y="1543230"/>
            <a:chExt cx="1585399" cy="1750742"/>
          </a:xfrm>
        </p:grpSpPr>
        <p:sp>
          <p:nvSpPr>
            <p:cNvPr id="108" name="Rectangle 107">
              <a:extLst>
                <a:ext uri="{FF2B5EF4-FFF2-40B4-BE49-F238E27FC236}">
                  <a16:creationId xmlns:a16="http://schemas.microsoft.com/office/drawing/2014/main" id="{248C52CA-B360-4B99-9D7F-DE10D8550E85}"/>
                </a:ext>
              </a:extLst>
            </p:cNvPr>
            <p:cNvSpPr/>
            <p:nvPr/>
          </p:nvSpPr>
          <p:spPr>
            <a:xfrm>
              <a:off x="1535183" y="1543230"/>
              <a:ext cx="1585399" cy="175074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SG" sz="1100" dirty="0" err="1"/>
                <a:t>Restheart</a:t>
              </a:r>
              <a:r>
                <a:rPr lang="en-SG" sz="1100" dirty="0"/>
                <a:t> Wrapper</a:t>
              </a:r>
            </a:p>
            <a:p>
              <a:endParaRPr lang="en-SG" sz="1100" dirty="0"/>
            </a:p>
            <a:p>
              <a:endParaRPr lang="en-SG" sz="1100" dirty="0"/>
            </a:p>
            <a:p>
              <a:endParaRPr lang="en-SG" sz="1100" dirty="0"/>
            </a:p>
            <a:p>
              <a:endParaRPr lang="en-SG" sz="1100" dirty="0"/>
            </a:p>
            <a:p>
              <a:endParaRPr lang="en-SG" sz="1100" dirty="0"/>
            </a:p>
            <a:p>
              <a:endParaRPr lang="en-SG" sz="1100" dirty="0"/>
            </a:p>
            <a:p>
              <a:endParaRPr lang="en-SG" sz="1100" dirty="0"/>
            </a:p>
            <a:p>
              <a:endParaRPr lang="en-SG" sz="1100" dirty="0"/>
            </a:p>
            <a:p>
              <a:endParaRPr lang="en-SG" sz="1100" dirty="0"/>
            </a:p>
          </p:txBody>
        </p:sp>
        <p:sp>
          <p:nvSpPr>
            <p:cNvPr id="109" name="Rectangle 108">
              <a:extLst>
                <a:ext uri="{FF2B5EF4-FFF2-40B4-BE49-F238E27FC236}">
                  <a16:creationId xmlns:a16="http://schemas.microsoft.com/office/drawing/2014/main" id="{ACEBBFD9-43B7-48E8-BAF5-1C4B1CE53C36}"/>
                </a:ext>
              </a:extLst>
            </p:cNvPr>
            <p:cNvSpPr/>
            <p:nvPr/>
          </p:nvSpPr>
          <p:spPr>
            <a:xfrm>
              <a:off x="1581533" y="2138159"/>
              <a:ext cx="1485517" cy="105165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SG" sz="1100" dirty="0"/>
                <a:t>Mongo Cluster</a:t>
              </a:r>
            </a:p>
            <a:p>
              <a:endParaRPr lang="en-SG" sz="1100" dirty="0"/>
            </a:p>
            <a:p>
              <a:endParaRPr lang="en-SG" sz="1100" dirty="0"/>
            </a:p>
            <a:p>
              <a:endParaRPr lang="en-SG" sz="1100" dirty="0"/>
            </a:p>
            <a:p>
              <a:endParaRPr lang="en-SG" sz="1100" dirty="0"/>
            </a:p>
            <a:p>
              <a:endParaRPr lang="en-SG" sz="1100" dirty="0"/>
            </a:p>
          </p:txBody>
        </p:sp>
        <p:sp>
          <p:nvSpPr>
            <p:cNvPr id="110" name="Rectangle 109">
              <a:extLst>
                <a:ext uri="{FF2B5EF4-FFF2-40B4-BE49-F238E27FC236}">
                  <a16:creationId xmlns:a16="http://schemas.microsoft.com/office/drawing/2014/main" id="{B1F00FCA-F935-4A63-9DCC-D6B8737F5D41}"/>
                </a:ext>
              </a:extLst>
            </p:cNvPr>
            <p:cNvSpPr/>
            <p:nvPr/>
          </p:nvSpPr>
          <p:spPr>
            <a:xfrm>
              <a:off x="1585123" y="1842185"/>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err="1"/>
                <a:t>Restheart</a:t>
              </a:r>
              <a:r>
                <a:rPr lang="en-SG" sz="1100" dirty="0"/>
                <a:t> Pod</a:t>
              </a:r>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111" name="Rectangle 110">
              <a:extLst>
                <a:ext uri="{FF2B5EF4-FFF2-40B4-BE49-F238E27FC236}">
                  <a16:creationId xmlns:a16="http://schemas.microsoft.com/office/drawing/2014/main" id="{254C47DC-FD0B-4750-89EF-BBB1E685691A}"/>
                </a:ext>
              </a:extLst>
            </p:cNvPr>
            <p:cNvSpPr/>
            <p:nvPr/>
          </p:nvSpPr>
          <p:spPr>
            <a:xfrm>
              <a:off x="1628472" y="2425984"/>
              <a:ext cx="1391638"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50" dirty="0"/>
            </a:p>
            <a:p>
              <a:pPr algn="ctr"/>
              <a:endParaRPr lang="en-SG" sz="1050" dirty="0"/>
            </a:p>
            <a:p>
              <a:pPr algn="ctr"/>
              <a:endParaRPr lang="en-SG" sz="1050" dirty="0"/>
            </a:p>
            <a:p>
              <a:pPr algn="ctr"/>
              <a:endParaRPr lang="en-SG" sz="1050" dirty="0"/>
            </a:p>
            <a:p>
              <a:pPr algn="ctr"/>
              <a:endParaRPr lang="en-SG" sz="1050" dirty="0"/>
            </a:p>
            <a:p>
              <a:pPr algn="ctr"/>
              <a:endParaRPr lang="en-SG" sz="1050" dirty="0"/>
            </a:p>
            <a:p>
              <a:pPr algn="ctr"/>
              <a:r>
                <a:rPr lang="en-SG" sz="1050" dirty="0"/>
                <a:t>Mongo Pod Replica</a:t>
              </a:r>
            </a:p>
            <a:p>
              <a:pPr algn="ctr"/>
              <a:endParaRPr lang="en-SG" sz="1050" dirty="0"/>
            </a:p>
            <a:p>
              <a:pPr algn="ctr"/>
              <a:endParaRPr lang="en-SG" sz="1050" dirty="0"/>
            </a:p>
            <a:p>
              <a:pPr algn="ctr"/>
              <a:endParaRPr lang="en-SG" sz="1050" dirty="0"/>
            </a:p>
            <a:p>
              <a:pPr algn="ctr"/>
              <a:endParaRPr lang="en-SG" sz="1050" dirty="0"/>
            </a:p>
            <a:p>
              <a:pPr algn="ctr"/>
              <a:endParaRPr lang="en-SG" sz="1050" dirty="0"/>
            </a:p>
            <a:p>
              <a:pPr algn="ctr"/>
              <a:endParaRPr lang="en-SG" sz="1050" dirty="0"/>
            </a:p>
          </p:txBody>
        </p:sp>
        <p:sp>
          <p:nvSpPr>
            <p:cNvPr id="112" name="Rectangle 111">
              <a:extLst>
                <a:ext uri="{FF2B5EF4-FFF2-40B4-BE49-F238E27FC236}">
                  <a16:creationId xmlns:a16="http://schemas.microsoft.com/office/drawing/2014/main" id="{329BB47C-2FF8-4CBC-AE7E-610CF4C45802}"/>
                </a:ext>
              </a:extLst>
            </p:cNvPr>
            <p:cNvSpPr/>
            <p:nvPr/>
          </p:nvSpPr>
          <p:spPr>
            <a:xfrm>
              <a:off x="1630076" y="2657328"/>
              <a:ext cx="1391638"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50" dirty="0"/>
            </a:p>
            <a:p>
              <a:pPr algn="ctr"/>
              <a:endParaRPr lang="en-SG" sz="1050" dirty="0"/>
            </a:p>
            <a:p>
              <a:pPr algn="ctr"/>
              <a:endParaRPr lang="en-SG" sz="1050" dirty="0"/>
            </a:p>
            <a:p>
              <a:pPr algn="ctr"/>
              <a:endParaRPr lang="en-SG" sz="1050" dirty="0"/>
            </a:p>
            <a:p>
              <a:pPr algn="ctr"/>
              <a:endParaRPr lang="en-SG" sz="1050" dirty="0"/>
            </a:p>
            <a:p>
              <a:pPr algn="ctr"/>
              <a:endParaRPr lang="en-SG" sz="1050" dirty="0"/>
            </a:p>
            <a:p>
              <a:pPr algn="ctr"/>
              <a:r>
                <a:rPr lang="en-SG" sz="1050" dirty="0"/>
                <a:t>Mongo Pod Replica</a:t>
              </a:r>
            </a:p>
            <a:p>
              <a:pPr algn="ctr"/>
              <a:endParaRPr lang="en-SG" sz="1050" dirty="0"/>
            </a:p>
            <a:p>
              <a:pPr algn="ctr"/>
              <a:endParaRPr lang="en-SG" sz="1050" dirty="0"/>
            </a:p>
            <a:p>
              <a:pPr algn="ctr"/>
              <a:endParaRPr lang="en-SG" sz="1050" dirty="0"/>
            </a:p>
            <a:p>
              <a:pPr algn="ctr"/>
              <a:endParaRPr lang="en-SG" sz="1050" dirty="0"/>
            </a:p>
            <a:p>
              <a:pPr algn="ctr"/>
              <a:endParaRPr lang="en-SG" sz="1050" dirty="0"/>
            </a:p>
            <a:p>
              <a:pPr algn="ctr"/>
              <a:endParaRPr lang="en-SG" sz="1050" dirty="0"/>
            </a:p>
          </p:txBody>
        </p:sp>
        <p:sp>
          <p:nvSpPr>
            <p:cNvPr id="113" name="Rectangle 112">
              <a:extLst>
                <a:ext uri="{FF2B5EF4-FFF2-40B4-BE49-F238E27FC236}">
                  <a16:creationId xmlns:a16="http://schemas.microsoft.com/office/drawing/2014/main" id="{D363F8D6-D587-4635-A1AF-22069836EA42}"/>
                </a:ext>
              </a:extLst>
            </p:cNvPr>
            <p:cNvSpPr/>
            <p:nvPr/>
          </p:nvSpPr>
          <p:spPr>
            <a:xfrm>
              <a:off x="1628472" y="2885014"/>
              <a:ext cx="1391638"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50" dirty="0"/>
            </a:p>
            <a:p>
              <a:pPr algn="ctr"/>
              <a:endParaRPr lang="en-SG" sz="1050" dirty="0"/>
            </a:p>
            <a:p>
              <a:pPr algn="ctr"/>
              <a:endParaRPr lang="en-SG" sz="1050" dirty="0"/>
            </a:p>
            <a:p>
              <a:pPr algn="ctr"/>
              <a:endParaRPr lang="en-SG" sz="1050" dirty="0"/>
            </a:p>
            <a:p>
              <a:pPr algn="ctr"/>
              <a:endParaRPr lang="en-SG" sz="1050" dirty="0"/>
            </a:p>
            <a:p>
              <a:pPr algn="ctr"/>
              <a:endParaRPr lang="en-SG" sz="1050" dirty="0"/>
            </a:p>
            <a:p>
              <a:pPr algn="ctr"/>
              <a:r>
                <a:rPr lang="en-SG" sz="1050" dirty="0"/>
                <a:t>Mongo Pod Replica</a:t>
              </a:r>
            </a:p>
            <a:p>
              <a:pPr algn="ctr"/>
              <a:endParaRPr lang="en-SG" sz="1050" dirty="0"/>
            </a:p>
            <a:p>
              <a:pPr algn="ctr"/>
              <a:endParaRPr lang="en-SG" sz="1050" dirty="0"/>
            </a:p>
            <a:p>
              <a:pPr algn="ctr"/>
              <a:endParaRPr lang="en-SG" sz="1050" dirty="0"/>
            </a:p>
            <a:p>
              <a:pPr algn="ctr"/>
              <a:endParaRPr lang="en-SG" sz="1050" dirty="0"/>
            </a:p>
            <a:p>
              <a:pPr algn="ctr"/>
              <a:endParaRPr lang="en-SG" sz="1050" dirty="0"/>
            </a:p>
            <a:p>
              <a:pPr algn="ctr"/>
              <a:endParaRPr lang="en-SG" sz="1050" dirty="0"/>
            </a:p>
          </p:txBody>
        </p:sp>
      </p:grpSp>
      <p:sp>
        <p:nvSpPr>
          <p:cNvPr id="114" name="Rectangle 113">
            <a:extLst>
              <a:ext uri="{FF2B5EF4-FFF2-40B4-BE49-F238E27FC236}">
                <a16:creationId xmlns:a16="http://schemas.microsoft.com/office/drawing/2014/main" id="{38576145-DADC-47DA-BEFE-A740AFE4CE9F}"/>
              </a:ext>
            </a:extLst>
          </p:cNvPr>
          <p:cNvSpPr/>
          <p:nvPr/>
        </p:nvSpPr>
        <p:spPr>
          <a:xfrm>
            <a:off x="8601338" y="3914077"/>
            <a:ext cx="1585399" cy="126872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SG" sz="1100" dirty="0"/>
          </a:p>
          <a:p>
            <a:endParaRPr lang="en-SG" sz="1100" dirty="0"/>
          </a:p>
          <a:p>
            <a:r>
              <a:rPr lang="en-SG" sz="1100" dirty="0"/>
              <a:t>Elasticsearch Cluster</a:t>
            </a:r>
          </a:p>
          <a:p>
            <a:endParaRPr lang="en-SG" sz="1100" dirty="0"/>
          </a:p>
          <a:p>
            <a:endParaRPr lang="en-SG" sz="1100" dirty="0"/>
          </a:p>
          <a:p>
            <a:endParaRPr lang="en-SG" sz="1100" dirty="0"/>
          </a:p>
          <a:p>
            <a:endParaRPr lang="en-SG" sz="1100" dirty="0"/>
          </a:p>
          <a:p>
            <a:endParaRPr lang="en-SG" sz="1100" dirty="0"/>
          </a:p>
          <a:p>
            <a:endParaRPr lang="en-SG" sz="1100" dirty="0"/>
          </a:p>
          <a:p>
            <a:endParaRPr lang="en-SG" sz="1100" dirty="0"/>
          </a:p>
          <a:p>
            <a:endParaRPr lang="en-SG" sz="1100" dirty="0"/>
          </a:p>
        </p:txBody>
      </p:sp>
      <p:sp>
        <p:nvSpPr>
          <p:cNvPr id="115" name="Rectangle 114">
            <a:extLst>
              <a:ext uri="{FF2B5EF4-FFF2-40B4-BE49-F238E27FC236}">
                <a16:creationId xmlns:a16="http://schemas.microsoft.com/office/drawing/2014/main" id="{09D6F474-9FFA-4E04-B9CD-A208DEC01579}"/>
              </a:ext>
            </a:extLst>
          </p:cNvPr>
          <p:cNvSpPr/>
          <p:nvPr/>
        </p:nvSpPr>
        <p:spPr>
          <a:xfrm>
            <a:off x="8651278" y="4181145"/>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Elastic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116" name="Rectangle 115">
            <a:extLst>
              <a:ext uri="{FF2B5EF4-FFF2-40B4-BE49-F238E27FC236}">
                <a16:creationId xmlns:a16="http://schemas.microsoft.com/office/drawing/2014/main" id="{D49F840B-D1EB-4A26-A9C0-6D32421F675E}"/>
              </a:ext>
            </a:extLst>
          </p:cNvPr>
          <p:cNvSpPr/>
          <p:nvPr/>
        </p:nvSpPr>
        <p:spPr>
          <a:xfrm>
            <a:off x="8651278" y="4421897"/>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b="1"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Elastic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117" name="Rectangle 116">
            <a:extLst>
              <a:ext uri="{FF2B5EF4-FFF2-40B4-BE49-F238E27FC236}">
                <a16:creationId xmlns:a16="http://schemas.microsoft.com/office/drawing/2014/main" id="{B801B60D-3514-442D-B90C-D5002650C8B7}"/>
              </a:ext>
            </a:extLst>
          </p:cNvPr>
          <p:cNvSpPr/>
          <p:nvPr/>
        </p:nvSpPr>
        <p:spPr>
          <a:xfrm>
            <a:off x="8651278" y="4662649"/>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Elastic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118" name="Rectangle 117">
            <a:extLst>
              <a:ext uri="{FF2B5EF4-FFF2-40B4-BE49-F238E27FC236}">
                <a16:creationId xmlns:a16="http://schemas.microsoft.com/office/drawing/2014/main" id="{28CD3F08-7DE0-4B67-95CC-EF8887878B92}"/>
              </a:ext>
            </a:extLst>
          </p:cNvPr>
          <p:cNvSpPr/>
          <p:nvPr/>
        </p:nvSpPr>
        <p:spPr>
          <a:xfrm>
            <a:off x="8651278" y="4903401"/>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Elastic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grpSp>
        <p:nvGrpSpPr>
          <p:cNvPr id="105" name="Group 104">
            <a:extLst>
              <a:ext uri="{FF2B5EF4-FFF2-40B4-BE49-F238E27FC236}">
                <a16:creationId xmlns:a16="http://schemas.microsoft.com/office/drawing/2014/main" id="{3F91EC14-57F8-46A9-BAD6-C5CC42FC042E}"/>
              </a:ext>
            </a:extLst>
          </p:cNvPr>
          <p:cNvGrpSpPr/>
          <p:nvPr/>
        </p:nvGrpSpPr>
        <p:grpSpPr>
          <a:xfrm>
            <a:off x="3687698" y="5151609"/>
            <a:ext cx="1585399" cy="1121623"/>
            <a:chOff x="1815643" y="621658"/>
            <a:chExt cx="1585399" cy="1121623"/>
          </a:xfrm>
        </p:grpSpPr>
        <p:sp>
          <p:nvSpPr>
            <p:cNvPr id="106" name="Rectangle 105">
              <a:extLst>
                <a:ext uri="{FF2B5EF4-FFF2-40B4-BE49-F238E27FC236}">
                  <a16:creationId xmlns:a16="http://schemas.microsoft.com/office/drawing/2014/main" id="{DCFE0EE7-1638-4C4B-9D39-72E95141DE7B}"/>
                </a:ext>
              </a:extLst>
            </p:cNvPr>
            <p:cNvSpPr/>
            <p:nvPr/>
          </p:nvSpPr>
          <p:spPr>
            <a:xfrm>
              <a:off x="1815643" y="621658"/>
              <a:ext cx="1585399" cy="11216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endParaRPr lang="en-SG" sz="1100" dirty="0"/>
            </a:p>
            <a:p>
              <a:endParaRPr lang="en-SG" sz="1100" dirty="0"/>
            </a:p>
            <a:p>
              <a:endParaRPr lang="en-SG" sz="1100" dirty="0"/>
            </a:p>
            <a:p>
              <a:endParaRPr lang="en-SG" sz="1100" dirty="0"/>
            </a:p>
            <a:p>
              <a:endParaRPr lang="en-SG" sz="1100" dirty="0"/>
            </a:p>
            <a:p>
              <a:endParaRPr lang="en-SG" sz="1100" dirty="0"/>
            </a:p>
            <a:p>
              <a:r>
                <a:rPr lang="en-SG" sz="1100" dirty="0"/>
                <a:t>Admin Cluster</a:t>
              </a:r>
            </a:p>
            <a:p>
              <a:endParaRPr lang="en-SG" sz="1100" dirty="0"/>
            </a:p>
            <a:p>
              <a:endParaRPr lang="en-SG" sz="1100" dirty="0"/>
            </a:p>
            <a:p>
              <a:endParaRPr lang="en-SG" sz="1100" dirty="0"/>
            </a:p>
            <a:p>
              <a:endParaRPr lang="en-SG" sz="1100" dirty="0"/>
            </a:p>
            <a:p>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119" name="Rectangle 118">
              <a:extLst>
                <a:ext uri="{FF2B5EF4-FFF2-40B4-BE49-F238E27FC236}">
                  <a16:creationId xmlns:a16="http://schemas.microsoft.com/office/drawing/2014/main" id="{B4142BBC-37D9-42B9-8628-0876D4FD16FE}"/>
                </a:ext>
              </a:extLst>
            </p:cNvPr>
            <p:cNvSpPr/>
            <p:nvPr/>
          </p:nvSpPr>
          <p:spPr>
            <a:xfrm>
              <a:off x="1865583" y="948023"/>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Admin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120" name="Rectangle 119">
              <a:extLst>
                <a:ext uri="{FF2B5EF4-FFF2-40B4-BE49-F238E27FC236}">
                  <a16:creationId xmlns:a16="http://schemas.microsoft.com/office/drawing/2014/main" id="{EAB5D125-9BB4-49B7-907D-4C13F0B7C174}"/>
                </a:ext>
              </a:extLst>
            </p:cNvPr>
            <p:cNvSpPr/>
            <p:nvPr/>
          </p:nvSpPr>
          <p:spPr>
            <a:xfrm>
              <a:off x="1869479" y="1192522"/>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Admin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121" name="Rectangle 120">
              <a:extLst>
                <a:ext uri="{FF2B5EF4-FFF2-40B4-BE49-F238E27FC236}">
                  <a16:creationId xmlns:a16="http://schemas.microsoft.com/office/drawing/2014/main" id="{C2848094-146D-4955-B684-3FC699E52471}"/>
                </a:ext>
              </a:extLst>
            </p:cNvPr>
            <p:cNvSpPr/>
            <p:nvPr/>
          </p:nvSpPr>
          <p:spPr>
            <a:xfrm>
              <a:off x="1872161" y="1427879"/>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Admin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grpSp>
      <p:grpSp>
        <p:nvGrpSpPr>
          <p:cNvPr id="127" name="Group 126">
            <a:extLst>
              <a:ext uri="{FF2B5EF4-FFF2-40B4-BE49-F238E27FC236}">
                <a16:creationId xmlns:a16="http://schemas.microsoft.com/office/drawing/2014/main" id="{EB9A8301-6CE4-41C4-92BD-81F910A60B18}"/>
              </a:ext>
            </a:extLst>
          </p:cNvPr>
          <p:cNvGrpSpPr/>
          <p:nvPr/>
        </p:nvGrpSpPr>
        <p:grpSpPr>
          <a:xfrm>
            <a:off x="5321667" y="5157250"/>
            <a:ext cx="1585399" cy="1121623"/>
            <a:chOff x="1815643" y="621658"/>
            <a:chExt cx="1585399" cy="1121623"/>
          </a:xfrm>
        </p:grpSpPr>
        <p:sp>
          <p:nvSpPr>
            <p:cNvPr id="128" name="Rectangle 127">
              <a:extLst>
                <a:ext uri="{FF2B5EF4-FFF2-40B4-BE49-F238E27FC236}">
                  <a16:creationId xmlns:a16="http://schemas.microsoft.com/office/drawing/2014/main" id="{7626ED24-BBD8-475F-B112-57DF773DEDD7}"/>
                </a:ext>
              </a:extLst>
            </p:cNvPr>
            <p:cNvSpPr/>
            <p:nvPr/>
          </p:nvSpPr>
          <p:spPr>
            <a:xfrm>
              <a:off x="1815643" y="621658"/>
              <a:ext cx="1585399" cy="11216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endParaRPr lang="en-SG" sz="1100" dirty="0"/>
            </a:p>
            <a:p>
              <a:endParaRPr lang="en-SG" sz="1100" dirty="0"/>
            </a:p>
            <a:p>
              <a:endParaRPr lang="en-SG" sz="1100" dirty="0"/>
            </a:p>
            <a:p>
              <a:endParaRPr lang="en-SG" sz="1100" dirty="0"/>
            </a:p>
            <a:p>
              <a:endParaRPr lang="en-SG" sz="1100" dirty="0"/>
            </a:p>
            <a:p>
              <a:endParaRPr lang="en-SG" sz="1100" dirty="0"/>
            </a:p>
            <a:p>
              <a:r>
                <a:rPr lang="en-SG" sz="1100" dirty="0"/>
                <a:t>Profile Cluster</a:t>
              </a:r>
            </a:p>
            <a:p>
              <a:endParaRPr lang="en-SG" sz="1100" dirty="0"/>
            </a:p>
            <a:p>
              <a:endParaRPr lang="en-SG" sz="1100" dirty="0"/>
            </a:p>
            <a:p>
              <a:endParaRPr lang="en-SG" sz="1100" dirty="0"/>
            </a:p>
            <a:p>
              <a:endParaRPr lang="en-SG" sz="1100" dirty="0"/>
            </a:p>
            <a:p>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129" name="Rectangle 128">
              <a:extLst>
                <a:ext uri="{FF2B5EF4-FFF2-40B4-BE49-F238E27FC236}">
                  <a16:creationId xmlns:a16="http://schemas.microsoft.com/office/drawing/2014/main" id="{DC8BC926-46BA-48D2-A3CB-C9D5677D5D74}"/>
                </a:ext>
              </a:extLst>
            </p:cNvPr>
            <p:cNvSpPr/>
            <p:nvPr/>
          </p:nvSpPr>
          <p:spPr>
            <a:xfrm>
              <a:off x="1865583" y="948023"/>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Profile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130" name="Rectangle 129">
              <a:extLst>
                <a:ext uri="{FF2B5EF4-FFF2-40B4-BE49-F238E27FC236}">
                  <a16:creationId xmlns:a16="http://schemas.microsoft.com/office/drawing/2014/main" id="{8DA4B595-34E4-483A-AEE7-58F4EC301054}"/>
                </a:ext>
              </a:extLst>
            </p:cNvPr>
            <p:cNvSpPr/>
            <p:nvPr/>
          </p:nvSpPr>
          <p:spPr>
            <a:xfrm>
              <a:off x="1869479" y="1192522"/>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Profile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131" name="Rectangle 130">
              <a:extLst>
                <a:ext uri="{FF2B5EF4-FFF2-40B4-BE49-F238E27FC236}">
                  <a16:creationId xmlns:a16="http://schemas.microsoft.com/office/drawing/2014/main" id="{E748C610-439F-4045-AFD4-B888D6051871}"/>
                </a:ext>
              </a:extLst>
            </p:cNvPr>
            <p:cNvSpPr/>
            <p:nvPr/>
          </p:nvSpPr>
          <p:spPr>
            <a:xfrm>
              <a:off x="1872161" y="1427879"/>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Profile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grpSp>
      <p:grpSp>
        <p:nvGrpSpPr>
          <p:cNvPr id="152" name="Group 151">
            <a:extLst>
              <a:ext uri="{FF2B5EF4-FFF2-40B4-BE49-F238E27FC236}">
                <a16:creationId xmlns:a16="http://schemas.microsoft.com/office/drawing/2014/main" id="{57F229CF-CE98-4F37-ACF5-7A9F2D1EFF69}"/>
              </a:ext>
            </a:extLst>
          </p:cNvPr>
          <p:cNvGrpSpPr/>
          <p:nvPr/>
        </p:nvGrpSpPr>
        <p:grpSpPr>
          <a:xfrm>
            <a:off x="10269987" y="1616605"/>
            <a:ext cx="1108464" cy="1787210"/>
            <a:chOff x="1815643" y="621658"/>
            <a:chExt cx="1585399" cy="1121623"/>
          </a:xfrm>
        </p:grpSpPr>
        <p:sp>
          <p:nvSpPr>
            <p:cNvPr id="153" name="Rectangle 152">
              <a:extLst>
                <a:ext uri="{FF2B5EF4-FFF2-40B4-BE49-F238E27FC236}">
                  <a16:creationId xmlns:a16="http://schemas.microsoft.com/office/drawing/2014/main" id="{0D6979D2-7829-4F0F-925E-6A2FC90FB16E}"/>
                </a:ext>
              </a:extLst>
            </p:cNvPr>
            <p:cNvSpPr/>
            <p:nvPr/>
          </p:nvSpPr>
          <p:spPr>
            <a:xfrm>
              <a:off x="1815643" y="621658"/>
              <a:ext cx="1585399" cy="11216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sz="1100" dirty="0"/>
            </a:p>
            <a:p>
              <a:pPr algn="ctr"/>
              <a:endParaRPr lang="en-SG" sz="1100" dirty="0"/>
            </a:p>
            <a:p>
              <a:endParaRPr lang="en-SG" sz="1100" dirty="0"/>
            </a:p>
            <a:p>
              <a:endParaRPr lang="en-SG" sz="1100" dirty="0"/>
            </a:p>
            <a:p>
              <a:endParaRPr lang="en-SG" sz="1100" dirty="0"/>
            </a:p>
            <a:p>
              <a:endParaRPr lang="en-SG" sz="1100" dirty="0"/>
            </a:p>
            <a:p>
              <a:endParaRPr lang="en-SG" sz="1100" dirty="0"/>
            </a:p>
            <a:p>
              <a:r>
                <a:rPr lang="en-SG" sz="1100" dirty="0"/>
                <a:t>News Retrieval Cluster</a:t>
              </a:r>
            </a:p>
            <a:p>
              <a:endParaRPr lang="en-SG" sz="1100" dirty="0"/>
            </a:p>
            <a:p>
              <a:endParaRPr lang="en-SG" sz="1100" dirty="0"/>
            </a:p>
            <a:p>
              <a:endParaRPr lang="en-SG" sz="1100" dirty="0"/>
            </a:p>
            <a:p>
              <a:endParaRPr lang="en-SG" sz="1100" dirty="0"/>
            </a:p>
            <a:p>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154" name="Rectangle 153">
              <a:extLst>
                <a:ext uri="{FF2B5EF4-FFF2-40B4-BE49-F238E27FC236}">
                  <a16:creationId xmlns:a16="http://schemas.microsoft.com/office/drawing/2014/main" id="{EBD2747C-0F57-4746-8046-6C6DA0A04750}"/>
                </a:ext>
              </a:extLst>
            </p:cNvPr>
            <p:cNvSpPr/>
            <p:nvPr/>
          </p:nvSpPr>
          <p:spPr>
            <a:xfrm>
              <a:off x="1865583" y="948023"/>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News Retrieval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155" name="Rectangle 154">
              <a:extLst>
                <a:ext uri="{FF2B5EF4-FFF2-40B4-BE49-F238E27FC236}">
                  <a16:creationId xmlns:a16="http://schemas.microsoft.com/office/drawing/2014/main" id="{8606DEAF-B1E9-4D24-B712-BBCBB489BB6F}"/>
                </a:ext>
              </a:extLst>
            </p:cNvPr>
            <p:cNvSpPr/>
            <p:nvPr/>
          </p:nvSpPr>
          <p:spPr>
            <a:xfrm>
              <a:off x="1869479" y="1192522"/>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News Retrieval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156" name="Rectangle 155">
              <a:extLst>
                <a:ext uri="{FF2B5EF4-FFF2-40B4-BE49-F238E27FC236}">
                  <a16:creationId xmlns:a16="http://schemas.microsoft.com/office/drawing/2014/main" id="{9B18BEAA-D2A4-4ED7-B1BF-E768C7AE45E2}"/>
                </a:ext>
              </a:extLst>
            </p:cNvPr>
            <p:cNvSpPr/>
            <p:nvPr/>
          </p:nvSpPr>
          <p:spPr>
            <a:xfrm>
              <a:off x="1872161" y="1427879"/>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r>
                <a:rPr lang="en-US" sz="1100" dirty="0"/>
                <a:t>	</a:t>
              </a: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News Retrieval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grpSp>
      <p:grpSp>
        <p:nvGrpSpPr>
          <p:cNvPr id="157" name="Group 156">
            <a:extLst>
              <a:ext uri="{FF2B5EF4-FFF2-40B4-BE49-F238E27FC236}">
                <a16:creationId xmlns:a16="http://schemas.microsoft.com/office/drawing/2014/main" id="{24C48EA2-7113-48A3-BB54-9E50B0320A38}"/>
              </a:ext>
            </a:extLst>
          </p:cNvPr>
          <p:cNvGrpSpPr/>
          <p:nvPr/>
        </p:nvGrpSpPr>
        <p:grpSpPr>
          <a:xfrm>
            <a:off x="10269987" y="3450162"/>
            <a:ext cx="1108464" cy="1732642"/>
            <a:chOff x="1815643" y="621658"/>
            <a:chExt cx="1585399" cy="1121623"/>
          </a:xfrm>
        </p:grpSpPr>
        <p:sp>
          <p:nvSpPr>
            <p:cNvPr id="158" name="Rectangle 157">
              <a:extLst>
                <a:ext uri="{FF2B5EF4-FFF2-40B4-BE49-F238E27FC236}">
                  <a16:creationId xmlns:a16="http://schemas.microsoft.com/office/drawing/2014/main" id="{128CFE61-3E59-41C0-B1EC-1FD63D1DF22B}"/>
                </a:ext>
              </a:extLst>
            </p:cNvPr>
            <p:cNvSpPr/>
            <p:nvPr/>
          </p:nvSpPr>
          <p:spPr>
            <a:xfrm>
              <a:off x="1815643" y="621658"/>
              <a:ext cx="1585399" cy="11216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sz="1100" dirty="0"/>
            </a:p>
            <a:p>
              <a:pPr algn="ctr"/>
              <a:endParaRPr lang="en-SG" sz="1100" dirty="0"/>
            </a:p>
            <a:p>
              <a:endParaRPr lang="en-SG" sz="1100" dirty="0"/>
            </a:p>
            <a:p>
              <a:endParaRPr lang="en-SG" sz="1100" dirty="0"/>
            </a:p>
            <a:p>
              <a:endParaRPr lang="en-SG" sz="1100" dirty="0"/>
            </a:p>
            <a:p>
              <a:endParaRPr lang="en-SG" sz="1100" dirty="0"/>
            </a:p>
            <a:p>
              <a:endParaRPr lang="en-SG" sz="1100" dirty="0"/>
            </a:p>
            <a:p>
              <a:r>
                <a:rPr lang="en-SG" sz="1100" dirty="0"/>
                <a:t>Price Retrieval Cluster</a:t>
              </a:r>
            </a:p>
            <a:p>
              <a:endParaRPr lang="en-SG" sz="1100" dirty="0"/>
            </a:p>
            <a:p>
              <a:endParaRPr lang="en-SG" sz="1100" dirty="0"/>
            </a:p>
            <a:p>
              <a:endParaRPr lang="en-SG" sz="1100" dirty="0"/>
            </a:p>
            <a:p>
              <a:endParaRPr lang="en-SG" sz="1100" dirty="0"/>
            </a:p>
            <a:p>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159" name="Rectangle 158">
              <a:extLst>
                <a:ext uri="{FF2B5EF4-FFF2-40B4-BE49-F238E27FC236}">
                  <a16:creationId xmlns:a16="http://schemas.microsoft.com/office/drawing/2014/main" id="{63FBFF51-CF7E-454E-8A98-30677B007887}"/>
                </a:ext>
              </a:extLst>
            </p:cNvPr>
            <p:cNvSpPr/>
            <p:nvPr/>
          </p:nvSpPr>
          <p:spPr>
            <a:xfrm>
              <a:off x="1865583" y="948023"/>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Price Retrieval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160" name="Rectangle 159">
              <a:extLst>
                <a:ext uri="{FF2B5EF4-FFF2-40B4-BE49-F238E27FC236}">
                  <a16:creationId xmlns:a16="http://schemas.microsoft.com/office/drawing/2014/main" id="{5526356D-4478-488F-9522-E6652EDD3B9B}"/>
                </a:ext>
              </a:extLst>
            </p:cNvPr>
            <p:cNvSpPr/>
            <p:nvPr/>
          </p:nvSpPr>
          <p:spPr>
            <a:xfrm>
              <a:off x="1869479" y="1192522"/>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Price Retrieval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161" name="Rectangle 160">
              <a:extLst>
                <a:ext uri="{FF2B5EF4-FFF2-40B4-BE49-F238E27FC236}">
                  <a16:creationId xmlns:a16="http://schemas.microsoft.com/office/drawing/2014/main" id="{32CE8C1B-4D42-4901-A950-418D3662E020}"/>
                </a:ext>
              </a:extLst>
            </p:cNvPr>
            <p:cNvSpPr/>
            <p:nvPr/>
          </p:nvSpPr>
          <p:spPr>
            <a:xfrm>
              <a:off x="1872161" y="1427879"/>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r>
                <a:rPr lang="en-US" sz="1100" dirty="0"/>
                <a:t>	</a:t>
              </a: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Price Retrieval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grpSp>
      <p:grpSp>
        <p:nvGrpSpPr>
          <p:cNvPr id="162" name="Group 161">
            <a:extLst>
              <a:ext uri="{FF2B5EF4-FFF2-40B4-BE49-F238E27FC236}">
                <a16:creationId xmlns:a16="http://schemas.microsoft.com/office/drawing/2014/main" id="{14FAB607-D118-4F8C-8664-FEDA206249D9}"/>
              </a:ext>
            </a:extLst>
          </p:cNvPr>
          <p:cNvGrpSpPr/>
          <p:nvPr/>
        </p:nvGrpSpPr>
        <p:grpSpPr>
          <a:xfrm>
            <a:off x="8636457" y="5228224"/>
            <a:ext cx="2707076" cy="1121623"/>
            <a:chOff x="1815643" y="621658"/>
            <a:chExt cx="1585399" cy="1121623"/>
          </a:xfrm>
        </p:grpSpPr>
        <p:sp>
          <p:nvSpPr>
            <p:cNvPr id="163" name="Rectangle 162">
              <a:extLst>
                <a:ext uri="{FF2B5EF4-FFF2-40B4-BE49-F238E27FC236}">
                  <a16:creationId xmlns:a16="http://schemas.microsoft.com/office/drawing/2014/main" id="{3066EC87-DE51-4F5F-A625-3F88CFABB605}"/>
                </a:ext>
              </a:extLst>
            </p:cNvPr>
            <p:cNvSpPr/>
            <p:nvPr/>
          </p:nvSpPr>
          <p:spPr>
            <a:xfrm>
              <a:off x="1815643" y="621658"/>
              <a:ext cx="1585399" cy="11216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sz="1100" dirty="0"/>
            </a:p>
            <a:p>
              <a:pPr algn="ctr"/>
              <a:endParaRPr lang="en-SG" sz="1100" dirty="0"/>
            </a:p>
            <a:p>
              <a:endParaRPr lang="en-SG" sz="1100" dirty="0"/>
            </a:p>
            <a:p>
              <a:endParaRPr lang="en-US" sz="1100" dirty="0"/>
            </a:p>
            <a:p>
              <a:endParaRPr lang="en-US" sz="1100" dirty="0"/>
            </a:p>
            <a:p>
              <a:endParaRPr lang="en-US" sz="1100" dirty="0"/>
            </a:p>
            <a:p>
              <a:endParaRPr lang="en-SG" sz="1100" dirty="0"/>
            </a:p>
            <a:p>
              <a:endParaRPr lang="en-SG" sz="1100" dirty="0"/>
            </a:p>
            <a:p>
              <a:endParaRPr lang="en-SG" sz="1100" dirty="0"/>
            </a:p>
            <a:p>
              <a:endParaRPr lang="en-SG" sz="1100" dirty="0"/>
            </a:p>
            <a:p>
              <a:r>
                <a:rPr lang="en-SG" sz="1100" dirty="0"/>
                <a:t>Yahoo Stock Details Retrieval Cluster</a:t>
              </a:r>
            </a:p>
            <a:p>
              <a:endParaRPr lang="en-SG" sz="1100" dirty="0"/>
            </a:p>
            <a:p>
              <a:endParaRPr lang="en-SG" sz="1100" dirty="0"/>
            </a:p>
            <a:p>
              <a:endParaRPr lang="en-SG" sz="1100" dirty="0"/>
            </a:p>
            <a:p>
              <a:endParaRPr lang="en-SG" sz="1100" dirty="0"/>
            </a:p>
            <a:p>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164" name="Rectangle 163">
              <a:extLst>
                <a:ext uri="{FF2B5EF4-FFF2-40B4-BE49-F238E27FC236}">
                  <a16:creationId xmlns:a16="http://schemas.microsoft.com/office/drawing/2014/main" id="{2D4459DC-0B6D-4966-A18F-2AC732E10E0C}"/>
                </a:ext>
              </a:extLst>
            </p:cNvPr>
            <p:cNvSpPr/>
            <p:nvPr/>
          </p:nvSpPr>
          <p:spPr>
            <a:xfrm>
              <a:off x="1865583" y="948023"/>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Yahoo Stock Details Retrieval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165" name="Rectangle 164">
              <a:extLst>
                <a:ext uri="{FF2B5EF4-FFF2-40B4-BE49-F238E27FC236}">
                  <a16:creationId xmlns:a16="http://schemas.microsoft.com/office/drawing/2014/main" id="{E9ADA870-5B56-42A1-9F8D-E0EAC1424AA8}"/>
                </a:ext>
              </a:extLst>
            </p:cNvPr>
            <p:cNvSpPr/>
            <p:nvPr/>
          </p:nvSpPr>
          <p:spPr>
            <a:xfrm>
              <a:off x="1869479" y="1192522"/>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Yahoo Stock Details Retrieval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166" name="Rectangle 165">
              <a:extLst>
                <a:ext uri="{FF2B5EF4-FFF2-40B4-BE49-F238E27FC236}">
                  <a16:creationId xmlns:a16="http://schemas.microsoft.com/office/drawing/2014/main" id="{BC6732CE-6BB6-44A9-BBCC-6F96AB525405}"/>
                </a:ext>
              </a:extLst>
            </p:cNvPr>
            <p:cNvSpPr/>
            <p:nvPr/>
          </p:nvSpPr>
          <p:spPr>
            <a:xfrm>
              <a:off x="1872161" y="1427879"/>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r>
                <a:rPr lang="en-US" sz="1100" dirty="0"/>
                <a:t>	</a:t>
              </a: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Yahoo Stock Details Retrieval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grpSp>
      <p:grpSp>
        <p:nvGrpSpPr>
          <p:cNvPr id="167" name="Group 166">
            <a:extLst>
              <a:ext uri="{FF2B5EF4-FFF2-40B4-BE49-F238E27FC236}">
                <a16:creationId xmlns:a16="http://schemas.microsoft.com/office/drawing/2014/main" id="{923DE634-B30C-409F-B010-054D8BD6CFF4}"/>
              </a:ext>
            </a:extLst>
          </p:cNvPr>
          <p:cNvGrpSpPr/>
          <p:nvPr/>
        </p:nvGrpSpPr>
        <p:grpSpPr>
          <a:xfrm>
            <a:off x="6958504" y="4605610"/>
            <a:ext cx="1597268" cy="1667622"/>
            <a:chOff x="1815643" y="621658"/>
            <a:chExt cx="1585399" cy="1121623"/>
          </a:xfrm>
        </p:grpSpPr>
        <p:sp>
          <p:nvSpPr>
            <p:cNvPr id="168" name="Rectangle 167">
              <a:extLst>
                <a:ext uri="{FF2B5EF4-FFF2-40B4-BE49-F238E27FC236}">
                  <a16:creationId xmlns:a16="http://schemas.microsoft.com/office/drawing/2014/main" id="{C3128F02-7070-4CBC-9974-D451D50A539C}"/>
                </a:ext>
              </a:extLst>
            </p:cNvPr>
            <p:cNvSpPr/>
            <p:nvPr/>
          </p:nvSpPr>
          <p:spPr>
            <a:xfrm>
              <a:off x="1815643" y="621658"/>
              <a:ext cx="1585399" cy="11216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sz="1100" dirty="0"/>
            </a:p>
            <a:p>
              <a:pPr algn="ctr"/>
              <a:endParaRPr lang="en-SG" sz="1100" dirty="0"/>
            </a:p>
            <a:p>
              <a:endParaRPr lang="en-SG" sz="1100" dirty="0"/>
            </a:p>
            <a:p>
              <a:endParaRPr lang="en-SG" sz="1100" dirty="0"/>
            </a:p>
            <a:p>
              <a:endParaRPr lang="en-SG" sz="1100" dirty="0"/>
            </a:p>
            <a:p>
              <a:endParaRPr lang="en-SG" sz="1100" dirty="0"/>
            </a:p>
            <a:p>
              <a:endParaRPr lang="en-SG" sz="1100" dirty="0"/>
            </a:p>
            <a:p>
              <a:r>
                <a:rPr lang="en-SG" sz="1100" dirty="0"/>
                <a:t>Personalization Cluster</a:t>
              </a:r>
            </a:p>
            <a:p>
              <a:endParaRPr lang="en-SG" sz="1100" dirty="0"/>
            </a:p>
            <a:p>
              <a:endParaRPr lang="en-SG" sz="1100" dirty="0"/>
            </a:p>
            <a:p>
              <a:endParaRPr lang="en-SG" sz="1100" dirty="0"/>
            </a:p>
            <a:p>
              <a:endParaRPr lang="en-SG" sz="1100" dirty="0"/>
            </a:p>
            <a:p>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169" name="Rectangle 168">
              <a:extLst>
                <a:ext uri="{FF2B5EF4-FFF2-40B4-BE49-F238E27FC236}">
                  <a16:creationId xmlns:a16="http://schemas.microsoft.com/office/drawing/2014/main" id="{ACFDC91A-C36C-427B-BD04-0EC3132A9A54}"/>
                </a:ext>
              </a:extLst>
            </p:cNvPr>
            <p:cNvSpPr/>
            <p:nvPr/>
          </p:nvSpPr>
          <p:spPr>
            <a:xfrm>
              <a:off x="1865583" y="948023"/>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Personalization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170" name="Rectangle 169">
              <a:extLst>
                <a:ext uri="{FF2B5EF4-FFF2-40B4-BE49-F238E27FC236}">
                  <a16:creationId xmlns:a16="http://schemas.microsoft.com/office/drawing/2014/main" id="{99BF4FA5-D341-489B-BEDB-77D4D344BFFB}"/>
                </a:ext>
              </a:extLst>
            </p:cNvPr>
            <p:cNvSpPr/>
            <p:nvPr/>
          </p:nvSpPr>
          <p:spPr>
            <a:xfrm>
              <a:off x="1869479" y="1192522"/>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Personalization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sp>
          <p:nvSpPr>
            <p:cNvPr id="171" name="Rectangle 170">
              <a:extLst>
                <a:ext uri="{FF2B5EF4-FFF2-40B4-BE49-F238E27FC236}">
                  <a16:creationId xmlns:a16="http://schemas.microsoft.com/office/drawing/2014/main" id="{4ACCBA52-C317-4307-B335-4CA242A11641}"/>
                </a:ext>
              </a:extLst>
            </p:cNvPr>
            <p:cNvSpPr/>
            <p:nvPr/>
          </p:nvSpPr>
          <p:spPr>
            <a:xfrm>
              <a:off x="1872161" y="1427879"/>
              <a:ext cx="1485517" cy="19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r>
                <a:rPr lang="en-US" sz="1100" dirty="0"/>
                <a:t>	</a:t>
              </a:r>
              <a:endParaRPr lang="en-SG" sz="1100" dirty="0"/>
            </a:p>
            <a:p>
              <a:pPr algn="ctr"/>
              <a:endParaRPr lang="en-SG" sz="1100" dirty="0"/>
            </a:p>
            <a:p>
              <a:pPr algn="ctr"/>
              <a:endParaRPr lang="en-SG" sz="1100" dirty="0"/>
            </a:p>
            <a:p>
              <a:pPr algn="ctr"/>
              <a:endParaRPr lang="en-SG" sz="1100" dirty="0"/>
            </a:p>
            <a:p>
              <a:pPr algn="ctr"/>
              <a:endParaRPr lang="en-SG" sz="1100" dirty="0"/>
            </a:p>
            <a:p>
              <a:pPr algn="ctr"/>
              <a:r>
                <a:rPr lang="en-SG" sz="1100" dirty="0"/>
                <a:t>Personalization Pod Replica</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p:txBody>
        </p:sp>
      </p:grpSp>
      <p:sp>
        <p:nvSpPr>
          <p:cNvPr id="11" name="Rectangle 10">
            <a:extLst>
              <a:ext uri="{FF2B5EF4-FFF2-40B4-BE49-F238E27FC236}">
                <a16:creationId xmlns:a16="http://schemas.microsoft.com/office/drawing/2014/main" id="{C792C6B2-DAEC-43E1-92D9-FEC5960610D9}"/>
              </a:ext>
            </a:extLst>
          </p:cNvPr>
          <p:cNvSpPr/>
          <p:nvPr/>
        </p:nvSpPr>
        <p:spPr>
          <a:xfrm>
            <a:off x="3679754" y="846103"/>
            <a:ext cx="7663778" cy="6913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Log Cluster</a:t>
            </a:r>
            <a:endParaRPr lang="en-SG" dirty="0"/>
          </a:p>
        </p:txBody>
      </p:sp>
      <p:sp>
        <p:nvSpPr>
          <p:cNvPr id="13" name="Rectangle 12">
            <a:extLst>
              <a:ext uri="{FF2B5EF4-FFF2-40B4-BE49-F238E27FC236}">
                <a16:creationId xmlns:a16="http://schemas.microsoft.com/office/drawing/2014/main" id="{1E219681-8730-4B8C-9B2E-DEE89227A974}"/>
              </a:ext>
            </a:extLst>
          </p:cNvPr>
          <p:cNvSpPr/>
          <p:nvPr/>
        </p:nvSpPr>
        <p:spPr>
          <a:xfrm>
            <a:off x="5295958" y="935686"/>
            <a:ext cx="914400" cy="536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Log Pod Replica</a:t>
            </a:r>
            <a:endParaRPr lang="en-SG" sz="1100" dirty="0"/>
          </a:p>
        </p:txBody>
      </p:sp>
      <p:sp>
        <p:nvSpPr>
          <p:cNvPr id="172" name="Rectangle 171">
            <a:extLst>
              <a:ext uri="{FF2B5EF4-FFF2-40B4-BE49-F238E27FC236}">
                <a16:creationId xmlns:a16="http://schemas.microsoft.com/office/drawing/2014/main" id="{08BAEAE3-AB46-4F84-BD09-179A0FE5B59A}"/>
              </a:ext>
            </a:extLst>
          </p:cNvPr>
          <p:cNvSpPr/>
          <p:nvPr/>
        </p:nvSpPr>
        <p:spPr>
          <a:xfrm>
            <a:off x="6263698" y="928185"/>
            <a:ext cx="914400" cy="536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Log Pod Replica</a:t>
            </a:r>
            <a:endParaRPr lang="en-SG" sz="1100" dirty="0"/>
          </a:p>
        </p:txBody>
      </p:sp>
      <p:sp>
        <p:nvSpPr>
          <p:cNvPr id="173" name="Rectangle 172">
            <a:extLst>
              <a:ext uri="{FF2B5EF4-FFF2-40B4-BE49-F238E27FC236}">
                <a16:creationId xmlns:a16="http://schemas.microsoft.com/office/drawing/2014/main" id="{C180C213-DB64-433C-83F8-827D8B6208B3}"/>
              </a:ext>
            </a:extLst>
          </p:cNvPr>
          <p:cNvSpPr/>
          <p:nvPr/>
        </p:nvSpPr>
        <p:spPr>
          <a:xfrm>
            <a:off x="7225098" y="928185"/>
            <a:ext cx="914400" cy="536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Log Pod Replica</a:t>
            </a:r>
            <a:endParaRPr lang="en-SG" sz="1100" dirty="0"/>
          </a:p>
        </p:txBody>
      </p:sp>
      <p:sp>
        <p:nvSpPr>
          <p:cNvPr id="174" name="Rectangle 173">
            <a:extLst>
              <a:ext uri="{FF2B5EF4-FFF2-40B4-BE49-F238E27FC236}">
                <a16:creationId xmlns:a16="http://schemas.microsoft.com/office/drawing/2014/main" id="{44D7D620-2839-4A65-823D-71B78EF4DF09}"/>
              </a:ext>
            </a:extLst>
          </p:cNvPr>
          <p:cNvSpPr/>
          <p:nvPr/>
        </p:nvSpPr>
        <p:spPr>
          <a:xfrm>
            <a:off x="8186498" y="928683"/>
            <a:ext cx="914400" cy="536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Log Pod Replica</a:t>
            </a:r>
            <a:endParaRPr lang="en-SG" sz="1100" dirty="0"/>
          </a:p>
        </p:txBody>
      </p:sp>
      <p:sp>
        <p:nvSpPr>
          <p:cNvPr id="175" name="Rectangle 174">
            <a:extLst>
              <a:ext uri="{FF2B5EF4-FFF2-40B4-BE49-F238E27FC236}">
                <a16:creationId xmlns:a16="http://schemas.microsoft.com/office/drawing/2014/main" id="{05C5E864-80AA-4A3D-ABA0-5B55F30084B3}"/>
              </a:ext>
            </a:extLst>
          </p:cNvPr>
          <p:cNvSpPr/>
          <p:nvPr/>
        </p:nvSpPr>
        <p:spPr>
          <a:xfrm>
            <a:off x="9147898" y="928683"/>
            <a:ext cx="914400" cy="536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Log Pod Replica</a:t>
            </a:r>
            <a:endParaRPr lang="en-SG" sz="1100" dirty="0"/>
          </a:p>
        </p:txBody>
      </p:sp>
      <p:sp>
        <p:nvSpPr>
          <p:cNvPr id="176" name="Rectangle 175">
            <a:extLst>
              <a:ext uri="{FF2B5EF4-FFF2-40B4-BE49-F238E27FC236}">
                <a16:creationId xmlns:a16="http://schemas.microsoft.com/office/drawing/2014/main" id="{24D1ABA2-1E48-4011-9DA2-DF09F03FBE15}"/>
              </a:ext>
            </a:extLst>
          </p:cNvPr>
          <p:cNvSpPr/>
          <p:nvPr/>
        </p:nvSpPr>
        <p:spPr>
          <a:xfrm>
            <a:off x="10107336" y="928185"/>
            <a:ext cx="914400" cy="536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Log Pod Replica</a:t>
            </a:r>
            <a:endParaRPr lang="en-SG" sz="1100" dirty="0"/>
          </a:p>
        </p:txBody>
      </p:sp>
    </p:spTree>
    <p:extLst>
      <p:ext uri="{BB962C8B-B14F-4D97-AF65-F5344CB8AC3E}">
        <p14:creationId xmlns:p14="http://schemas.microsoft.com/office/powerpoint/2010/main" val="1228018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0BF582-2C4A-44AC-BA73-8B8C26FA13EF}"/>
              </a:ext>
            </a:extLst>
          </p:cNvPr>
          <p:cNvSpPr>
            <a:spLocks noGrp="1"/>
          </p:cNvSpPr>
          <p:nvPr>
            <p:ph type="title"/>
          </p:nvPr>
        </p:nvSpPr>
        <p:spPr/>
        <p:txBody>
          <a:bodyPr/>
          <a:lstStyle/>
          <a:p>
            <a:r>
              <a:rPr lang="en-SG" dirty="0"/>
              <a:t>Inside every replica pod. A pod contains a singular docker container which inside the container, contains the application.</a:t>
            </a:r>
          </a:p>
        </p:txBody>
      </p:sp>
      <p:sp>
        <p:nvSpPr>
          <p:cNvPr id="5" name="Text Placeholder 4">
            <a:extLst>
              <a:ext uri="{FF2B5EF4-FFF2-40B4-BE49-F238E27FC236}">
                <a16:creationId xmlns:a16="http://schemas.microsoft.com/office/drawing/2014/main" id="{F5436C81-D941-4D0A-84D0-3E6BE2284CF2}"/>
              </a:ext>
            </a:extLst>
          </p:cNvPr>
          <p:cNvSpPr>
            <a:spLocks noGrp="1"/>
          </p:cNvSpPr>
          <p:nvPr>
            <p:ph type="body" idx="1"/>
          </p:nvPr>
        </p:nvSpPr>
        <p:spPr/>
        <p:txBody>
          <a:bodyPr/>
          <a:lstStyle/>
          <a:p>
            <a:endParaRPr lang="en-SG" dirty="0"/>
          </a:p>
        </p:txBody>
      </p:sp>
      <p:grpSp>
        <p:nvGrpSpPr>
          <p:cNvPr id="9" name="Group 8">
            <a:extLst>
              <a:ext uri="{FF2B5EF4-FFF2-40B4-BE49-F238E27FC236}">
                <a16:creationId xmlns:a16="http://schemas.microsoft.com/office/drawing/2014/main" id="{E0C67479-7516-414C-8446-3F04E4579221}"/>
              </a:ext>
            </a:extLst>
          </p:cNvPr>
          <p:cNvGrpSpPr/>
          <p:nvPr/>
        </p:nvGrpSpPr>
        <p:grpSpPr>
          <a:xfrm>
            <a:off x="3530417" y="4354910"/>
            <a:ext cx="5131166" cy="1520956"/>
            <a:chOff x="3576466" y="5012752"/>
            <a:chExt cx="5131166" cy="1520956"/>
          </a:xfrm>
        </p:grpSpPr>
        <p:sp>
          <p:nvSpPr>
            <p:cNvPr id="6" name="Rectangle 5">
              <a:extLst>
                <a:ext uri="{FF2B5EF4-FFF2-40B4-BE49-F238E27FC236}">
                  <a16:creationId xmlns:a16="http://schemas.microsoft.com/office/drawing/2014/main" id="{210DF307-0808-437E-9C60-B5502E22E073}"/>
                </a:ext>
              </a:extLst>
            </p:cNvPr>
            <p:cNvSpPr/>
            <p:nvPr/>
          </p:nvSpPr>
          <p:spPr>
            <a:xfrm>
              <a:off x="3576466" y="5012752"/>
              <a:ext cx="5131166" cy="1520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100" dirty="0"/>
                <a:t>Pod</a:t>
              </a:r>
            </a:p>
            <a:p>
              <a:pPr algn="ctr"/>
              <a:endParaRPr lang="en-SG" sz="1100" dirty="0"/>
            </a:p>
            <a:p>
              <a:pPr algn="ctr"/>
              <a:endParaRPr lang="en-SG" sz="1100" dirty="0"/>
            </a:p>
            <a:p>
              <a:pPr algn="ctr"/>
              <a:endParaRPr lang="en-SG" sz="1100" dirty="0"/>
            </a:p>
            <a:p>
              <a:pPr algn="ctr"/>
              <a:endParaRPr lang="en-SG" sz="1100" dirty="0"/>
            </a:p>
            <a:p>
              <a:pPr algn="ctr"/>
              <a:endParaRPr lang="en-SG" sz="1100" dirty="0"/>
            </a:p>
            <a:p>
              <a:pPr algn="ctr"/>
              <a:endParaRPr lang="en-SG" sz="1100" dirty="0"/>
            </a:p>
            <a:p>
              <a:endParaRPr lang="en-SG" sz="1100" dirty="0"/>
            </a:p>
          </p:txBody>
        </p:sp>
        <p:sp>
          <p:nvSpPr>
            <p:cNvPr id="7" name="Rectangle 6">
              <a:extLst>
                <a:ext uri="{FF2B5EF4-FFF2-40B4-BE49-F238E27FC236}">
                  <a16:creationId xmlns:a16="http://schemas.microsoft.com/office/drawing/2014/main" id="{D937DB0F-FFA7-4890-AF87-A43BF766ECE7}"/>
                </a:ext>
              </a:extLst>
            </p:cNvPr>
            <p:cNvSpPr/>
            <p:nvPr/>
          </p:nvSpPr>
          <p:spPr>
            <a:xfrm>
              <a:off x="3637865" y="5308783"/>
              <a:ext cx="4993019" cy="113148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SG" sz="1100" dirty="0"/>
                <a:t>Container</a:t>
              </a:r>
            </a:p>
            <a:p>
              <a:endParaRPr lang="en-SG" sz="1100" dirty="0"/>
            </a:p>
            <a:p>
              <a:endParaRPr lang="en-SG" sz="1100" dirty="0"/>
            </a:p>
            <a:p>
              <a:endParaRPr lang="en-SG" sz="1100" dirty="0"/>
            </a:p>
            <a:p>
              <a:endParaRPr lang="en-SG" sz="1100" dirty="0"/>
            </a:p>
            <a:p>
              <a:endParaRPr lang="en-SG" sz="1100" dirty="0"/>
            </a:p>
          </p:txBody>
        </p:sp>
        <p:sp>
          <p:nvSpPr>
            <p:cNvPr id="8" name="Rectangle 7">
              <a:extLst>
                <a:ext uri="{FF2B5EF4-FFF2-40B4-BE49-F238E27FC236}">
                  <a16:creationId xmlns:a16="http://schemas.microsoft.com/office/drawing/2014/main" id="{916CCE93-D6D0-431C-A042-99C38C48C56E}"/>
                </a:ext>
              </a:extLst>
            </p:cNvPr>
            <p:cNvSpPr/>
            <p:nvPr/>
          </p:nvSpPr>
          <p:spPr>
            <a:xfrm>
              <a:off x="3733252" y="5637704"/>
              <a:ext cx="4802244" cy="7499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Singular Application and it’s Dependencies</a:t>
              </a:r>
            </a:p>
          </p:txBody>
        </p:sp>
      </p:grpSp>
    </p:spTree>
    <p:extLst>
      <p:ext uri="{BB962C8B-B14F-4D97-AF65-F5344CB8AC3E}">
        <p14:creationId xmlns:p14="http://schemas.microsoft.com/office/powerpoint/2010/main" val="2173884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BDF2-2BC1-4737-AD41-B0E4C808099F}"/>
              </a:ext>
            </a:extLst>
          </p:cNvPr>
          <p:cNvSpPr>
            <a:spLocks noGrp="1"/>
          </p:cNvSpPr>
          <p:nvPr>
            <p:ph type="title"/>
          </p:nvPr>
        </p:nvSpPr>
        <p:spPr/>
        <p:txBody>
          <a:bodyPr/>
          <a:lstStyle/>
          <a:p>
            <a:r>
              <a:rPr lang="en-SG" dirty="0"/>
              <a:t>Service Descriptions - News</a:t>
            </a:r>
          </a:p>
        </p:txBody>
      </p:sp>
      <p:sp>
        <p:nvSpPr>
          <p:cNvPr id="3" name="Content Placeholder 2">
            <a:extLst>
              <a:ext uri="{FF2B5EF4-FFF2-40B4-BE49-F238E27FC236}">
                <a16:creationId xmlns:a16="http://schemas.microsoft.com/office/drawing/2014/main" id="{67035EC5-BC04-491E-96F8-7E3A1D110D28}"/>
              </a:ext>
            </a:extLst>
          </p:cNvPr>
          <p:cNvSpPr>
            <a:spLocks noGrp="1"/>
          </p:cNvSpPr>
          <p:nvPr>
            <p:ph idx="1"/>
          </p:nvPr>
        </p:nvSpPr>
        <p:spPr/>
        <p:txBody>
          <a:bodyPr>
            <a:normAutofit/>
          </a:bodyPr>
          <a:lstStyle/>
          <a:p>
            <a:r>
              <a:rPr lang="en-SG" dirty="0"/>
              <a:t>Simply As a binding service to allow http requests to connect from the client to the server that retrieves news items from the data base.</a:t>
            </a:r>
          </a:p>
          <a:p>
            <a:r>
              <a:rPr lang="en-SG" dirty="0"/>
              <a:t>These news items come from the news retrieval services which crawl the news websites.</a:t>
            </a:r>
          </a:p>
          <a:p>
            <a:r>
              <a:rPr lang="en-SG" dirty="0"/>
              <a:t>Written in a </a:t>
            </a:r>
            <a:r>
              <a:rPr lang="en-SG" dirty="0" err="1"/>
              <a:t>Cython</a:t>
            </a:r>
            <a:r>
              <a:rPr lang="en-SG" dirty="0"/>
              <a:t> (Python compiled to C) HTTP WSGI Server.</a:t>
            </a:r>
          </a:p>
          <a:p>
            <a:r>
              <a:rPr lang="en-SG" dirty="0"/>
              <a:t>Hosted within a Kubernetes replica cluster in a Docker container within a </a:t>
            </a:r>
            <a:r>
              <a:rPr lang="en-SG" dirty="0" err="1"/>
              <a:t>HyperV</a:t>
            </a:r>
            <a:r>
              <a:rPr lang="en-SG" dirty="0"/>
              <a:t> Ubuntu Server on Windows.</a:t>
            </a:r>
          </a:p>
          <a:p>
            <a:endParaRPr lang="en-SG" dirty="0"/>
          </a:p>
        </p:txBody>
      </p:sp>
    </p:spTree>
    <p:extLst>
      <p:ext uri="{BB962C8B-B14F-4D97-AF65-F5344CB8AC3E}">
        <p14:creationId xmlns:p14="http://schemas.microsoft.com/office/powerpoint/2010/main" val="408852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BDF2-2BC1-4737-AD41-B0E4C808099F}"/>
              </a:ext>
            </a:extLst>
          </p:cNvPr>
          <p:cNvSpPr>
            <a:spLocks noGrp="1"/>
          </p:cNvSpPr>
          <p:nvPr>
            <p:ph type="title"/>
          </p:nvPr>
        </p:nvSpPr>
        <p:spPr/>
        <p:txBody>
          <a:bodyPr/>
          <a:lstStyle/>
          <a:p>
            <a:r>
              <a:rPr lang="en-SG" dirty="0"/>
              <a:t>Service Descriptions – News Retrieval</a:t>
            </a:r>
          </a:p>
        </p:txBody>
      </p:sp>
      <p:sp>
        <p:nvSpPr>
          <p:cNvPr id="3" name="Content Placeholder 2">
            <a:extLst>
              <a:ext uri="{FF2B5EF4-FFF2-40B4-BE49-F238E27FC236}">
                <a16:creationId xmlns:a16="http://schemas.microsoft.com/office/drawing/2014/main" id="{67035EC5-BC04-491E-96F8-7E3A1D110D28}"/>
              </a:ext>
            </a:extLst>
          </p:cNvPr>
          <p:cNvSpPr>
            <a:spLocks noGrp="1"/>
          </p:cNvSpPr>
          <p:nvPr>
            <p:ph idx="1"/>
          </p:nvPr>
        </p:nvSpPr>
        <p:spPr/>
        <p:txBody>
          <a:bodyPr>
            <a:normAutofit fontScale="92500" lnSpcReduction="20000"/>
          </a:bodyPr>
          <a:lstStyle/>
          <a:p>
            <a:r>
              <a:rPr lang="en-SG" dirty="0"/>
              <a:t>A service that crawls news websites on a minute basis for news articles (users might use news to trade)</a:t>
            </a:r>
          </a:p>
          <a:p>
            <a:r>
              <a:rPr lang="en-SG" dirty="0"/>
              <a:t>These crawled website data is then inputted into the database for later retrieval</a:t>
            </a:r>
          </a:p>
          <a:p>
            <a:r>
              <a:rPr lang="en-SG" dirty="0"/>
              <a:t>File listed as &lt;</a:t>
            </a:r>
            <a:r>
              <a:rPr lang="en-SG" dirty="0" err="1"/>
              <a:t>websitename</a:t>
            </a:r>
            <a:r>
              <a:rPr lang="en-SG" dirty="0"/>
              <a:t>&gt;crawler.js</a:t>
            </a:r>
          </a:p>
          <a:p>
            <a:r>
              <a:rPr lang="en-SG" dirty="0"/>
              <a:t>2 Current websites implemented so far. CNBC and New York Times</a:t>
            </a:r>
          </a:p>
          <a:p>
            <a:r>
              <a:rPr lang="en-SG" dirty="0"/>
              <a:t>Written in a NodeJS WebSocket client that connects to the Chrome Cluster to crawl websites with JS rendering capabilities</a:t>
            </a:r>
          </a:p>
          <a:p>
            <a:r>
              <a:rPr lang="en-SG" dirty="0"/>
              <a:t>Hosted within a Kubernetes replica cluster in a Docker container within a </a:t>
            </a:r>
            <a:r>
              <a:rPr lang="en-SG" dirty="0" err="1"/>
              <a:t>HyperV</a:t>
            </a:r>
            <a:r>
              <a:rPr lang="en-SG" dirty="0"/>
              <a:t> Ubuntu Server on Windows.</a:t>
            </a:r>
          </a:p>
          <a:p>
            <a:endParaRPr lang="en-SG" dirty="0"/>
          </a:p>
        </p:txBody>
      </p:sp>
    </p:spTree>
    <p:extLst>
      <p:ext uri="{BB962C8B-B14F-4D97-AF65-F5344CB8AC3E}">
        <p14:creationId xmlns:p14="http://schemas.microsoft.com/office/powerpoint/2010/main" val="2908561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BDF2-2BC1-4737-AD41-B0E4C808099F}"/>
              </a:ext>
            </a:extLst>
          </p:cNvPr>
          <p:cNvSpPr>
            <a:spLocks noGrp="1"/>
          </p:cNvSpPr>
          <p:nvPr>
            <p:ph type="title"/>
          </p:nvPr>
        </p:nvSpPr>
        <p:spPr/>
        <p:txBody>
          <a:bodyPr>
            <a:normAutofit/>
          </a:bodyPr>
          <a:lstStyle/>
          <a:p>
            <a:r>
              <a:rPr lang="en-SG" dirty="0"/>
              <a:t>Service Descriptions – Chrome Cluster</a:t>
            </a:r>
          </a:p>
        </p:txBody>
      </p:sp>
      <p:sp>
        <p:nvSpPr>
          <p:cNvPr id="3" name="Content Placeholder 2">
            <a:extLst>
              <a:ext uri="{FF2B5EF4-FFF2-40B4-BE49-F238E27FC236}">
                <a16:creationId xmlns:a16="http://schemas.microsoft.com/office/drawing/2014/main" id="{67035EC5-BC04-491E-96F8-7E3A1D110D28}"/>
              </a:ext>
            </a:extLst>
          </p:cNvPr>
          <p:cNvSpPr>
            <a:spLocks noGrp="1"/>
          </p:cNvSpPr>
          <p:nvPr>
            <p:ph idx="1"/>
          </p:nvPr>
        </p:nvSpPr>
        <p:spPr/>
        <p:txBody>
          <a:bodyPr>
            <a:normAutofit/>
          </a:bodyPr>
          <a:lstStyle/>
          <a:p>
            <a:r>
              <a:rPr lang="en-SG" dirty="0"/>
              <a:t>A service that hosts Google Chrome instances which allows for WebSocket Client (news retrieval service) to connect to crawl websites. A JS Webpage rendering engine (required by modern website). It is to be used simply a an stateless engine.</a:t>
            </a:r>
          </a:p>
          <a:p>
            <a:r>
              <a:rPr lang="en-SG" dirty="0"/>
              <a:t>Hosted within a Kubernetes replica cluster in a Docker container within a </a:t>
            </a:r>
            <a:r>
              <a:rPr lang="en-SG" dirty="0" err="1"/>
              <a:t>HyperV</a:t>
            </a:r>
            <a:r>
              <a:rPr lang="en-SG" dirty="0"/>
              <a:t> Ubuntu Server on Windows.</a:t>
            </a:r>
          </a:p>
          <a:p>
            <a:endParaRPr lang="en-SG" dirty="0"/>
          </a:p>
        </p:txBody>
      </p:sp>
    </p:spTree>
    <p:extLst>
      <p:ext uri="{BB962C8B-B14F-4D97-AF65-F5344CB8AC3E}">
        <p14:creationId xmlns:p14="http://schemas.microsoft.com/office/powerpoint/2010/main" val="2497415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31D51-CF15-4C30-8131-9BF786A46B9E}"/>
              </a:ext>
            </a:extLst>
          </p:cNvPr>
          <p:cNvSpPr>
            <a:spLocks noGrp="1"/>
          </p:cNvSpPr>
          <p:nvPr>
            <p:ph type="title"/>
          </p:nvPr>
        </p:nvSpPr>
        <p:spPr/>
        <p:txBody>
          <a:bodyPr/>
          <a:lstStyle/>
          <a:p>
            <a:r>
              <a:rPr lang="en-SG" dirty="0"/>
              <a:t>Service Descriptions – Price Retrieval</a:t>
            </a:r>
          </a:p>
        </p:txBody>
      </p:sp>
      <p:sp>
        <p:nvSpPr>
          <p:cNvPr id="3" name="Content Placeholder 2">
            <a:extLst>
              <a:ext uri="{FF2B5EF4-FFF2-40B4-BE49-F238E27FC236}">
                <a16:creationId xmlns:a16="http://schemas.microsoft.com/office/drawing/2014/main" id="{B396DA32-F38A-484E-B078-472DD3F9DBC3}"/>
              </a:ext>
            </a:extLst>
          </p:cNvPr>
          <p:cNvSpPr>
            <a:spLocks noGrp="1"/>
          </p:cNvSpPr>
          <p:nvPr>
            <p:ph idx="1"/>
          </p:nvPr>
        </p:nvSpPr>
        <p:spPr/>
        <p:txBody>
          <a:bodyPr>
            <a:normAutofit fontScale="85000" lnSpcReduction="20000"/>
          </a:bodyPr>
          <a:lstStyle/>
          <a:p>
            <a:r>
              <a:rPr lang="en-SG" dirty="0"/>
              <a:t>A service that crawls yahoo financial website on a minute basis for updated stock prices used in the watch section of the </a:t>
            </a:r>
            <a:r>
              <a:rPr lang="en-SG" dirty="0" err="1"/>
              <a:t>webapp</a:t>
            </a:r>
            <a:r>
              <a:rPr lang="en-SG" dirty="0"/>
              <a:t>.</a:t>
            </a:r>
          </a:p>
          <a:p>
            <a:r>
              <a:rPr lang="en-SG" dirty="0"/>
              <a:t>These crawled financial data is then inputted into the database for later retrieval by the client side of the web app</a:t>
            </a:r>
          </a:p>
          <a:p>
            <a:r>
              <a:rPr lang="en-SG" dirty="0"/>
              <a:t>File listed as yahooprice.js</a:t>
            </a:r>
          </a:p>
          <a:p>
            <a:r>
              <a:rPr lang="en-SG" dirty="0"/>
              <a:t>Crawls every stock virtually available on the NASDAQ and NYSE stock exchange</a:t>
            </a:r>
          </a:p>
          <a:p>
            <a:r>
              <a:rPr lang="en-SG" dirty="0"/>
              <a:t>Written in a NodeJS WebSocket client that connects to the Chrome Cluster to crawl websites with JS rendering capabilities</a:t>
            </a:r>
          </a:p>
          <a:p>
            <a:r>
              <a:rPr lang="en-SG" dirty="0"/>
              <a:t>Hosted within a Kubernetes replica cluster in a Docker container within a </a:t>
            </a:r>
            <a:r>
              <a:rPr lang="en-SG" dirty="0" err="1"/>
              <a:t>HyperV</a:t>
            </a:r>
            <a:r>
              <a:rPr lang="en-SG" dirty="0"/>
              <a:t> Ubuntu Server on Windows.</a:t>
            </a:r>
          </a:p>
        </p:txBody>
      </p:sp>
    </p:spTree>
    <p:extLst>
      <p:ext uri="{BB962C8B-B14F-4D97-AF65-F5344CB8AC3E}">
        <p14:creationId xmlns:p14="http://schemas.microsoft.com/office/powerpoint/2010/main" val="1423357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79BAD-35BA-4F33-BF2E-F6BA9D7266C7}"/>
              </a:ext>
            </a:extLst>
          </p:cNvPr>
          <p:cNvSpPr>
            <a:spLocks noGrp="1"/>
          </p:cNvSpPr>
          <p:nvPr>
            <p:ph type="title"/>
          </p:nvPr>
        </p:nvSpPr>
        <p:spPr/>
        <p:txBody>
          <a:bodyPr>
            <a:normAutofit fontScale="90000"/>
          </a:bodyPr>
          <a:lstStyle/>
          <a:p>
            <a:r>
              <a:rPr lang="en-SG" dirty="0"/>
              <a:t>Service Descriptions – </a:t>
            </a:r>
            <a:br>
              <a:rPr lang="en-SG" dirty="0"/>
            </a:br>
            <a:r>
              <a:rPr lang="en-SG" dirty="0"/>
              <a:t>Yahoo Stock Details Retrieval</a:t>
            </a:r>
          </a:p>
        </p:txBody>
      </p:sp>
      <p:sp>
        <p:nvSpPr>
          <p:cNvPr id="3" name="Content Placeholder 2">
            <a:extLst>
              <a:ext uri="{FF2B5EF4-FFF2-40B4-BE49-F238E27FC236}">
                <a16:creationId xmlns:a16="http://schemas.microsoft.com/office/drawing/2014/main" id="{A0832668-151A-4D24-B084-C1562FD00F68}"/>
              </a:ext>
            </a:extLst>
          </p:cNvPr>
          <p:cNvSpPr>
            <a:spLocks noGrp="1"/>
          </p:cNvSpPr>
          <p:nvPr>
            <p:ph idx="1"/>
          </p:nvPr>
        </p:nvSpPr>
        <p:spPr/>
        <p:txBody>
          <a:bodyPr>
            <a:normAutofit fontScale="85000" lnSpcReduction="20000"/>
          </a:bodyPr>
          <a:lstStyle/>
          <a:p>
            <a:r>
              <a:rPr lang="en-SG" dirty="0"/>
              <a:t>A service that crawls yahoo financial website once a month basis for updated company information relating to that stock used in the info section of the </a:t>
            </a:r>
            <a:r>
              <a:rPr lang="en-SG" dirty="0" err="1"/>
              <a:t>webapp</a:t>
            </a:r>
            <a:endParaRPr lang="en-SG" dirty="0"/>
          </a:p>
          <a:p>
            <a:r>
              <a:rPr lang="en-SG" dirty="0"/>
              <a:t>These crawled financial data is then inputted into the database for later retrieval by the client side of the web app</a:t>
            </a:r>
          </a:p>
          <a:p>
            <a:r>
              <a:rPr lang="en-SG" dirty="0"/>
              <a:t>File listed as yahoo.js</a:t>
            </a:r>
          </a:p>
          <a:p>
            <a:r>
              <a:rPr lang="en-SG" dirty="0"/>
              <a:t>Crawls every company virtually available on the NASDAQ and NYSE stock exchange</a:t>
            </a:r>
          </a:p>
          <a:p>
            <a:r>
              <a:rPr lang="en-SG" dirty="0"/>
              <a:t>Written in a NodeJS WebSocket client that connects to the Chrome Cluster to crawl websites with JS rendering capabilities</a:t>
            </a:r>
          </a:p>
          <a:p>
            <a:r>
              <a:rPr lang="en-SG" dirty="0"/>
              <a:t>Hosted within a Kubernetes replica cluster in a Docker container within a </a:t>
            </a:r>
            <a:r>
              <a:rPr lang="en-SG" dirty="0" err="1"/>
              <a:t>HyperV</a:t>
            </a:r>
            <a:r>
              <a:rPr lang="en-SG" dirty="0"/>
              <a:t> Ubuntu Server on Windows.</a:t>
            </a:r>
          </a:p>
        </p:txBody>
      </p:sp>
    </p:spTree>
    <p:extLst>
      <p:ext uri="{BB962C8B-B14F-4D97-AF65-F5344CB8AC3E}">
        <p14:creationId xmlns:p14="http://schemas.microsoft.com/office/powerpoint/2010/main" val="198689390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1303</TotalTime>
  <Words>1883</Words>
  <Application>Microsoft Office PowerPoint</Application>
  <PresentationFormat>Widescreen</PresentationFormat>
  <Paragraphs>1239</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Garamond</vt:lpstr>
      <vt:lpstr>Organic</vt:lpstr>
      <vt:lpstr>Service Presentation for a Stock Backtesting Terminal</vt:lpstr>
      <vt:lpstr>Services</vt:lpstr>
      <vt:lpstr>PowerPoint Presentation</vt:lpstr>
      <vt:lpstr>Inside every replica pod. A pod contains a singular docker container which inside the container, contains the application.</vt:lpstr>
      <vt:lpstr>Service Descriptions - News</vt:lpstr>
      <vt:lpstr>Service Descriptions – News Retrieval</vt:lpstr>
      <vt:lpstr>Service Descriptions – Chrome Cluster</vt:lpstr>
      <vt:lpstr>Service Descriptions – Price Retrieval</vt:lpstr>
      <vt:lpstr>Service Descriptions –  Yahoo Stock Details Retrieval</vt:lpstr>
      <vt:lpstr>Service Descriptions – Auth Service</vt:lpstr>
      <vt:lpstr>Service Descriptions – Admin Service</vt:lpstr>
      <vt:lpstr>Service Descriptions - Personalization</vt:lpstr>
      <vt:lpstr>Service Descriptions - Profile</vt:lpstr>
      <vt:lpstr>Service Descriptions – Version Service</vt:lpstr>
      <vt:lpstr>Service Descriptions – Price Service</vt:lpstr>
      <vt:lpstr>Service Descriptions – Log Service</vt:lpstr>
      <vt:lpstr>Service Descriptions – Web App Service</vt:lpstr>
      <vt:lpstr>Algorithms Services</vt:lpstr>
      <vt:lpstr>Algorithms Service Descriptions – MACD Service</vt:lpstr>
      <vt:lpstr>Algorithms Service Descriptions – RSI Service</vt:lpstr>
      <vt:lpstr>Algorithms Service Descriptions – EMA Service</vt:lpstr>
      <vt:lpstr>Algorithms Service Descriptions – SMA Service</vt:lpstr>
      <vt:lpstr>Algorithms Service Descriptions – Bollinger Service</vt:lpstr>
      <vt:lpstr>Service Descriptions – Mongo Cluster</vt:lpstr>
      <vt:lpstr>Service Descriptions – Restheart</vt:lpstr>
      <vt:lpstr>Service Descriptions – Elasticsearch</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Presentation for a Stock Backtesting Terminal</dc:title>
  <dc:creator>JUSTIN YEAP</dc:creator>
  <cp:lastModifiedBy>JUSTIN YEAP</cp:lastModifiedBy>
  <cp:revision>30</cp:revision>
  <dcterms:created xsi:type="dcterms:W3CDTF">2018-12-19T05:57:46Z</dcterms:created>
  <dcterms:modified xsi:type="dcterms:W3CDTF">2018-12-21T02:34:07Z</dcterms:modified>
</cp:coreProperties>
</file>