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0" d="100"/>
          <a:sy n="90" d="100"/>
        </p:scale>
        <p:origin x="81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/>
              <a:t>Prueba F en 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Equipo Linces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March 22, 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Mostremos cómo se realiza una prueba F en RMarkdown para verificar el correcto modelado de un gemelo digital. En estadística, la prueba F, también conocida como prueba de Snedecor o prueba de Fisher-Snedecor, es una herramienta utilizada para comparar dos varianzas poblacionales. Se utiliza para determinar si existe evidencia suficiente para rechazar la hipótesis nula de que las varianzas son iguales.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Gemelo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 </a:t>
            </a:r>
            <a:r>
              <a:rPr sz="2000" dirty="0" err="1"/>
              <a:t>Supongamos</a:t>
            </a:r>
            <a:r>
              <a:rPr sz="2000" dirty="0"/>
              <a:t> que </a:t>
            </a:r>
            <a:r>
              <a:rPr sz="2000" dirty="0" err="1"/>
              <a:t>hemos</a:t>
            </a:r>
            <a:r>
              <a:rPr sz="2000" dirty="0"/>
              <a:t> </a:t>
            </a:r>
            <a:r>
              <a:rPr sz="2000" dirty="0" err="1"/>
              <a:t>realizado</a:t>
            </a:r>
            <a:r>
              <a:rPr sz="2000" dirty="0"/>
              <a:t> el </a:t>
            </a:r>
            <a:r>
              <a:rPr sz="2000" dirty="0" err="1"/>
              <a:t>gemelo</a:t>
            </a:r>
            <a:r>
              <a:rPr sz="2000" dirty="0"/>
              <a:t> digital de </a:t>
            </a:r>
            <a:r>
              <a:rPr sz="2000" dirty="0" err="1"/>
              <a:t>alguna</a:t>
            </a:r>
            <a:r>
              <a:rPr sz="2000" dirty="0"/>
              <a:t> </a:t>
            </a:r>
            <a:r>
              <a:rPr sz="2000" dirty="0" err="1"/>
              <a:t>situación</a:t>
            </a:r>
            <a:r>
              <a:rPr sz="2000" dirty="0"/>
              <a:t> real y que </a:t>
            </a:r>
            <a:r>
              <a:rPr sz="2000" dirty="0" err="1"/>
              <a:t>tenemos</a:t>
            </a:r>
            <a:r>
              <a:rPr sz="2000" dirty="0"/>
              <a:t> </a:t>
            </a:r>
            <a:r>
              <a:rPr sz="2000" dirty="0" err="1"/>
              <a:t>corriendo</a:t>
            </a:r>
            <a:r>
              <a:rPr sz="2000" dirty="0"/>
              <a:t> la </a:t>
            </a:r>
            <a:r>
              <a:rPr sz="2000" dirty="0" err="1"/>
              <a:t>simulación</a:t>
            </a:r>
            <a:r>
              <a:rPr sz="2000" dirty="0"/>
              <a:t>, que </a:t>
            </a:r>
            <a:r>
              <a:rPr sz="2000" dirty="0" err="1"/>
              <a:t>nos</a:t>
            </a:r>
            <a:r>
              <a:rPr sz="2000" dirty="0"/>
              <a:t> </a:t>
            </a:r>
            <a:r>
              <a:rPr sz="2000" dirty="0" err="1"/>
              <a:t>otorga</a:t>
            </a:r>
            <a:r>
              <a:rPr sz="2000" dirty="0"/>
              <a:t> </a:t>
            </a:r>
            <a:r>
              <a:rPr sz="2000" dirty="0" err="1"/>
              <a:t>valores</a:t>
            </a:r>
            <a:r>
              <a:rPr sz="2000" dirty="0"/>
              <a:t> de </a:t>
            </a:r>
            <a:r>
              <a:rPr sz="2000" dirty="0" err="1"/>
              <a:t>una</a:t>
            </a:r>
            <a:r>
              <a:rPr sz="2000" dirty="0"/>
              <a:t> variable de </a:t>
            </a:r>
            <a:r>
              <a:rPr sz="2000" dirty="0" err="1"/>
              <a:t>su</a:t>
            </a:r>
            <a:r>
              <a:rPr sz="2000" dirty="0"/>
              <a:t> </a:t>
            </a:r>
            <a:r>
              <a:rPr sz="2000" dirty="0" err="1"/>
              <a:t>interés</a:t>
            </a:r>
            <a:r>
              <a:rPr sz="2000" dirty="0"/>
              <a:t>. Se </a:t>
            </a:r>
            <a:r>
              <a:rPr sz="2000" dirty="0" err="1"/>
              <a:t>cuentan</a:t>
            </a:r>
            <a:r>
              <a:rPr sz="2000" dirty="0"/>
              <a:t> con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datos</a:t>
            </a:r>
            <a:r>
              <a:rPr sz="2000" dirty="0"/>
              <a:t> de lo que </a:t>
            </a:r>
            <a:r>
              <a:rPr sz="2000" dirty="0" err="1"/>
              <a:t>ocurrió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la </a:t>
            </a:r>
            <a:r>
              <a:rPr sz="2000" dirty="0" err="1"/>
              <a:t>realidad</a:t>
            </a:r>
            <a:r>
              <a:rPr sz="2000" dirty="0"/>
              <a:t>, y </a:t>
            </a:r>
            <a:r>
              <a:rPr sz="2000" dirty="0" err="1"/>
              <a:t>ahora</a:t>
            </a:r>
            <a:r>
              <a:rPr sz="2000" dirty="0"/>
              <a:t> </a:t>
            </a:r>
            <a:r>
              <a:rPr sz="2000" dirty="0" err="1"/>
              <a:t>tenemos</a:t>
            </a:r>
            <a:r>
              <a:rPr sz="2000" dirty="0"/>
              <a:t> </a:t>
            </a:r>
            <a:r>
              <a:rPr sz="2000" dirty="0" err="1"/>
              <a:t>datos</a:t>
            </a:r>
            <a:r>
              <a:rPr sz="2000" dirty="0"/>
              <a:t> de lo que </a:t>
            </a:r>
            <a:r>
              <a:rPr sz="2000" dirty="0" err="1"/>
              <a:t>ocurre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el </a:t>
            </a:r>
            <a:r>
              <a:rPr sz="2000" dirty="0" err="1"/>
              <a:t>gemelo</a:t>
            </a:r>
            <a:r>
              <a:rPr sz="2000" dirty="0"/>
              <a:t> digital. Lo que se </a:t>
            </a:r>
            <a:r>
              <a:rPr sz="2000" dirty="0" err="1"/>
              <a:t>debe</a:t>
            </a:r>
            <a:r>
              <a:rPr sz="2000" dirty="0"/>
              <a:t> </a:t>
            </a:r>
            <a:r>
              <a:rPr sz="2000" dirty="0" err="1"/>
              <a:t>hacer</a:t>
            </a:r>
            <a:r>
              <a:rPr sz="2000" dirty="0"/>
              <a:t> </a:t>
            </a:r>
            <a:r>
              <a:rPr sz="2000" dirty="0" err="1"/>
              <a:t>ahora</a:t>
            </a:r>
            <a:r>
              <a:rPr sz="2000" dirty="0"/>
              <a:t>, </a:t>
            </a:r>
            <a:r>
              <a:rPr sz="2000" dirty="0" err="1"/>
              <a:t>es</a:t>
            </a:r>
            <a:r>
              <a:rPr sz="2000" dirty="0"/>
              <a:t> </a:t>
            </a:r>
            <a:r>
              <a:rPr sz="2000" dirty="0" err="1"/>
              <a:t>comparar</a:t>
            </a:r>
            <a:r>
              <a:rPr sz="2000" dirty="0"/>
              <a:t> de </a:t>
            </a:r>
            <a:r>
              <a:rPr sz="2000" dirty="0" err="1"/>
              <a:t>alguna</a:t>
            </a:r>
            <a:r>
              <a:rPr sz="2000" dirty="0"/>
              <a:t> </a:t>
            </a:r>
            <a:r>
              <a:rPr sz="2000" dirty="0" err="1"/>
              <a:t>manera</a:t>
            </a:r>
            <a:r>
              <a:rPr sz="2000" dirty="0"/>
              <a:t>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datos</a:t>
            </a:r>
            <a:r>
              <a:rPr sz="2000" dirty="0"/>
              <a:t> de la </a:t>
            </a:r>
            <a:r>
              <a:rPr sz="2000" dirty="0" err="1"/>
              <a:t>realidad</a:t>
            </a:r>
            <a:r>
              <a:rPr sz="2000" dirty="0"/>
              <a:t> y la </a:t>
            </a:r>
            <a:r>
              <a:rPr sz="2000" dirty="0" err="1"/>
              <a:t>simulación</a:t>
            </a:r>
            <a:r>
              <a:rPr sz="2000" dirty="0"/>
              <a:t>, para </a:t>
            </a:r>
            <a:r>
              <a:rPr sz="2000" dirty="0" err="1"/>
              <a:t>corroborar</a:t>
            </a:r>
            <a:r>
              <a:rPr sz="2000" dirty="0"/>
              <a:t> el </a:t>
            </a:r>
            <a:r>
              <a:rPr sz="2000" dirty="0" err="1"/>
              <a:t>correcto</a:t>
            </a:r>
            <a:r>
              <a:rPr sz="2000" dirty="0"/>
              <a:t> </a:t>
            </a:r>
            <a:r>
              <a:rPr sz="2000" dirty="0" err="1"/>
              <a:t>funcionamiento</a:t>
            </a:r>
            <a:r>
              <a:rPr sz="2000" dirty="0"/>
              <a:t> de la </a:t>
            </a:r>
            <a:r>
              <a:rPr sz="2000" dirty="0" err="1"/>
              <a:t>simulación</a:t>
            </a:r>
            <a:r>
              <a:rPr sz="2000" dirty="0"/>
              <a:t>, y que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efecto</a:t>
            </a:r>
            <a:r>
              <a:rPr sz="2000" dirty="0"/>
              <a:t> </a:t>
            </a:r>
            <a:r>
              <a:rPr sz="2000" dirty="0" err="1"/>
              <a:t>tenemos</a:t>
            </a:r>
            <a:r>
              <a:rPr sz="2000" dirty="0"/>
              <a:t> un </a:t>
            </a:r>
            <a:r>
              <a:rPr sz="2000" dirty="0" err="1"/>
              <a:t>gemelo</a:t>
            </a:r>
            <a:r>
              <a:rPr sz="2000" dirty="0"/>
              <a:t> digital de la </a:t>
            </a:r>
            <a:r>
              <a:rPr sz="2000" dirty="0" err="1"/>
              <a:t>realidad</a:t>
            </a:r>
            <a:r>
              <a:rPr sz="2000" dirty="0"/>
              <a:t>.</a:t>
            </a:r>
          </a:p>
          <a:p>
            <a:pPr marL="0" lvl="0" indent="0">
              <a:buNone/>
            </a:pPr>
            <a:r>
              <a:rPr sz="2000" dirty="0"/>
              <a:t>Este </a:t>
            </a:r>
            <a:r>
              <a:rPr sz="2000" dirty="0" err="1"/>
              <a:t>método</a:t>
            </a:r>
            <a:r>
              <a:rPr sz="2000" dirty="0"/>
              <a:t> </a:t>
            </a:r>
            <a:r>
              <a:rPr sz="2000" dirty="0" err="1"/>
              <a:t>es</a:t>
            </a:r>
            <a:r>
              <a:rPr sz="2000" dirty="0"/>
              <a:t> el </a:t>
            </a:r>
            <a:r>
              <a:rPr sz="2000" dirty="0" err="1"/>
              <a:t>único</a:t>
            </a:r>
            <a:r>
              <a:rPr sz="2000" dirty="0"/>
              <a:t> que </a:t>
            </a:r>
            <a:r>
              <a:rPr sz="2000" dirty="0" err="1"/>
              <a:t>sirve</a:t>
            </a:r>
            <a:r>
              <a:rPr sz="2000" dirty="0"/>
              <a:t> para </a:t>
            </a:r>
            <a:r>
              <a:rPr sz="2000" dirty="0" err="1"/>
              <a:t>verificar</a:t>
            </a:r>
            <a:r>
              <a:rPr sz="2000" dirty="0"/>
              <a:t> que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datos</a:t>
            </a:r>
            <a:r>
              <a:rPr sz="2000" dirty="0"/>
              <a:t> </a:t>
            </a:r>
            <a:r>
              <a:rPr sz="2000" dirty="0" err="1"/>
              <a:t>entregados</a:t>
            </a:r>
            <a:r>
              <a:rPr sz="2000" dirty="0"/>
              <a:t> </a:t>
            </a:r>
            <a:r>
              <a:rPr sz="2000" dirty="0" err="1"/>
              <a:t>por</a:t>
            </a:r>
            <a:r>
              <a:rPr sz="2000" dirty="0"/>
              <a:t> el </a:t>
            </a:r>
            <a:r>
              <a:rPr sz="2000" dirty="0" err="1"/>
              <a:t>gemelo</a:t>
            </a:r>
            <a:r>
              <a:rPr sz="2000" dirty="0"/>
              <a:t> </a:t>
            </a:r>
            <a:r>
              <a:rPr sz="2000" dirty="0" err="1"/>
              <a:t>pertenecen</a:t>
            </a:r>
            <a:r>
              <a:rPr sz="2000" dirty="0"/>
              <a:t> a la </a:t>
            </a:r>
            <a:r>
              <a:rPr sz="2000" dirty="0" err="1"/>
              <a:t>población</a:t>
            </a:r>
            <a:r>
              <a:rPr sz="2000" dirty="0"/>
              <a:t> del </a:t>
            </a:r>
            <a:r>
              <a:rPr sz="2000" dirty="0" err="1"/>
              <a:t>fenómenos</a:t>
            </a:r>
            <a:r>
              <a:rPr sz="2000" dirty="0"/>
              <a:t> real.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uss Distribution Standard Normal Distribution Gaussian Stock Vector  (Royalty Free) 2203581817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65"/>
          <a:stretch/>
        </p:blipFill>
        <p:spPr bwMode="auto">
          <a:xfrm>
            <a:off x="-126122" y="744279"/>
            <a:ext cx="927012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a libre 3"/>
          <p:cNvSpPr/>
          <p:nvPr/>
        </p:nvSpPr>
        <p:spPr>
          <a:xfrm>
            <a:off x="4965405" y="3795823"/>
            <a:ext cx="1403497" cy="766435"/>
          </a:xfrm>
          <a:custGeom>
            <a:avLst/>
            <a:gdLst>
              <a:gd name="connsiteX0" fmla="*/ 0 w 1403497"/>
              <a:gd name="connsiteY0" fmla="*/ 733647 h 766435"/>
              <a:gd name="connsiteX1" fmla="*/ 53163 w 1403497"/>
              <a:gd name="connsiteY1" fmla="*/ 723014 h 766435"/>
              <a:gd name="connsiteX2" fmla="*/ 180753 w 1403497"/>
              <a:gd name="connsiteY2" fmla="*/ 659219 h 766435"/>
              <a:gd name="connsiteX3" fmla="*/ 212651 w 1403497"/>
              <a:gd name="connsiteY3" fmla="*/ 627321 h 766435"/>
              <a:gd name="connsiteX4" fmla="*/ 255181 w 1403497"/>
              <a:gd name="connsiteY4" fmla="*/ 574158 h 766435"/>
              <a:gd name="connsiteX5" fmla="*/ 276446 w 1403497"/>
              <a:gd name="connsiteY5" fmla="*/ 499730 h 766435"/>
              <a:gd name="connsiteX6" fmla="*/ 297711 w 1403497"/>
              <a:gd name="connsiteY6" fmla="*/ 435935 h 766435"/>
              <a:gd name="connsiteX7" fmla="*/ 318977 w 1403497"/>
              <a:gd name="connsiteY7" fmla="*/ 372140 h 766435"/>
              <a:gd name="connsiteX8" fmla="*/ 361507 w 1403497"/>
              <a:gd name="connsiteY8" fmla="*/ 308344 h 766435"/>
              <a:gd name="connsiteX9" fmla="*/ 382772 w 1403497"/>
              <a:gd name="connsiteY9" fmla="*/ 276447 h 766435"/>
              <a:gd name="connsiteX10" fmla="*/ 414670 w 1403497"/>
              <a:gd name="connsiteY10" fmla="*/ 223284 h 766435"/>
              <a:gd name="connsiteX11" fmla="*/ 457200 w 1403497"/>
              <a:gd name="connsiteY11" fmla="*/ 170121 h 766435"/>
              <a:gd name="connsiteX12" fmla="*/ 478465 w 1403497"/>
              <a:gd name="connsiteY12" fmla="*/ 138224 h 766435"/>
              <a:gd name="connsiteX13" fmla="*/ 563525 w 1403497"/>
              <a:gd name="connsiteY13" fmla="*/ 74428 h 766435"/>
              <a:gd name="connsiteX14" fmla="*/ 595423 w 1403497"/>
              <a:gd name="connsiteY14" fmla="*/ 53163 h 766435"/>
              <a:gd name="connsiteX15" fmla="*/ 627321 w 1403497"/>
              <a:gd name="connsiteY15" fmla="*/ 31898 h 766435"/>
              <a:gd name="connsiteX16" fmla="*/ 733646 w 1403497"/>
              <a:gd name="connsiteY16" fmla="*/ 0 h 766435"/>
              <a:gd name="connsiteX17" fmla="*/ 903767 w 1403497"/>
              <a:gd name="connsiteY17" fmla="*/ 10633 h 766435"/>
              <a:gd name="connsiteX18" fmla="*/ 935665 w 1403497"/>
              <a:gd name="connsiteY18" fmla="*/ 21265 h 766435"/>
              <a:gd name="connsiteX19" fmla="*/ 999460 w 1403497"/>
              <a:gd name="connsiteY19" fmla="*/ 63796 h 766435"/>
              <a:gd name="connsiteX20" fmla="*/ 1031358 w 1403497"/>
              <a:gd name="connsiteY20" fmla="*/ 127591 h 766435"/>
              <a:gd name="connsiteX21" fmla="*/ 1052623 w 1403497"/>
              <a:gd name="connsiteY21" fmla="*/ 191386 h 766435"/>
              <a:gd name="connsiteX22" fmla="*/ 1073888 w 1403497"/>
              <a:gd name="connsiteY22" fmla="*/ 223284 h 766435"/>
              <a:gd name="connsiteX23" fmla="*/ 1095153 w 1403497"/>
              <a:gd name="connsiteY23" fmla="*/ 287079 h 766435"/>
              <a:gd name="connsiteX24" fmla="*/ 1137683 w 1403497"/>
              <a:gd name="connsiteY24" fmla="*/ 414670 h 766435"/>
              <a:gd name="connsiteX25" fmla="*/ 1148316 w 1403497"/>
              <a:gd name="connsiteY25" fmla="*/ 446568 h 766435"/>
              <a:gd name="connsiteX26" fmla="*/ 1158949 w 1403497"/>
              <a:gd name="connsiteY26" fmla="*/ 478465 h 766435"/>
              <a:gd name="connsiteX27" fmla="*/ 1169581 w 1403497"/>
              <a:gd name="connsiteY27" fmla="*/ 520996 h 766435"/>
              <a:gd name="connsiteX28" fmla="*/ 1180214 w 1403497"/>
              <a:gd name="connsiteY28" fmla="*/ 574158 h 766435"/>
              <a:gd name="connsiteX29" fmla="*/ 1201479 w 1403497"/>
              <a:gd name="connsiteY29" fmla="*/ 595424 h 766435"/>
              <a:gd name="connsiteX30" fmla="*/ 1233377 w 1403497"/>
              <a:gd name="connsiteY30" fmla="*/ 648586 h 766435"/>
              <a:gd name="connsiteX31" fmla="*/ 1265274 w 1403497"/>
              <a:gd name="connsiteY31" fmla="*/ 712382 h 766435"/>
              <a:gd name="connsiteX32" fmla="*/ 1360967 w 1403497"/>
              <a:gd name="connsiteY32" fmla="*/ 765544 h 766435"/>
              <a:gd name="connsiteX33" fmla="*/ 1403497 w 1403497"/>
              <a:gd name="connsiteY33" fmla="*/ 765544 h 7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03497" h="766435">
                <a:moveTo>
                  <a:pt x="0" y="733647"/>
                </a:moveTo>
                <a:cubicBezTo>
                  <a:pt x="17721" y="730103"/>
                  <a:pt x="35728" y="727769"/>
                  <a:pt x="53163" y="723014"/>
                </a:cubicBezTo>
                <a:cubicBezTo>
                  <a:pt x="100725" y="710042"/>
                  <a:pt x="144460" y="695512"/>
                  <a:pt x="180753" y="659219"/>
                </a:cubicBezTo>
                <a:cubicBezTo>
                  <a:pt x="191386" y="648586"/>
                  <a:pt x="203025" y="638873"/>
                  <a:pt x="212651" y="627321"/>
                </a:cubicBezTo>
                <a:cubicBezTo>
                  <a:pt x="279725" y="546832"/>
                  <a:pt x="193306" y="636036"/>
                  <a:pt x="255181" y="574158"/>
                </a:cubicBezTo>
                <a:cubicBezTo>
                  <a:pt x="290902" y="467001"/>
                  <a:pt x="236410" y="633188"/>
                  <a:pt x="276446" y="499730"/>
                </a:cubicBezTo>
                <a:cubicBezTo>
                  <a:pt x="282887" y="478260"/>
                  <a:pt x="290623" y="457200"/>
                  <a:pt x="297711" y="435935"/>
                </a:cubicBezTo>
                <a:cubicBezTo>
                  <a:pt x="297711" y="435934"/>
                  <a:pt x="318976" y="372141"/>
                  <a:pt x="318977" y="372140"/>
                </a:cubicBezTo>
                <a:lnTo>
                  <a:pt x="361507" y="308344"/>
                </a:lnTo>
                <a:lnTo>
                  <a:pt x="382772" y="276447"/>
                </a:lnTo>
                <a:cubicBezTo>
                  <a:pt x="412891" y="186086"/>
                  <a:pt x="370884" y="296259"/>
                  <a:pt x="414670" y="223284"/>
                </a:cubicBezTo>
                <a:cubicBezTo>
                  <a:pt x="448909" y="166219"/>
                  <a:pt x="393667" y="212476"/>
                  <a:pt x="457200" y="170121"/>
                </a:cubicBezTo>
                <a:cubicBezTo>
                  <a:pt x="464288" y="159489"/>
                  <a:pt x="470482" y="148202"/>
                  <a:pt x="478465" y="138224"/>
                </a:cubicBezTo>
                <a:cubicBezTo>
                  <a:pt x="500946" y="110123"/>
                  <a:pt x="534362" y="93870"/>
                  <a:pt x="563525" y="74428"/>
                </a:cubicBezTo>
                <a:lnTo>
                  <a:pt x="595423" y="53163"/>
                </a:lnTo>
                <a:cubicBezTo>
                  <a:pt x="606056" y="46075"/>
                  <a:pt x="615198" y="35939"/>
                  <a:pt x="627321" y="31898"/>
                </a:cubicBezTo>
                <a:cubicBezTo>
                  <a:pt x="704979" y="6012"/>
                  <a:pt x="669370" y="16070"/>
                  <a:pt x="733646" y="0"/>
                </a:cubicBezTo>
                <a:cubicBezTo>
                  <a:pt x="790353" y="3544"/>
                  <a:pt x="847262" y="4685"/>
                  <a:pt x="903767" y="10633"/>
                </a:cubicBezTo>
                <a:cubicBezTo>
                  <a:pt x="914913" y="11806"/>
                  <a:pt x="925868" y="15822"/>
                  <a:pt x="935665" y="21265"/>
                </a:cubicBezTo>
                <a:cubicBezTo>
                  <a:pt x="958006" y="33677"/>
                  <a:pt x="999460" y="63796"/>
                  <a:pt x="999460" y="63796"/>
                </a:cubicBezTo>
                <a:cubicBezTo>
                  <a:pt x="1038243" y="180137"/>
                  <a:pt x="976388" y="3907"/>
                  <a:pt x="1031358" y="127591"/>
                </a:cubicBezTo>
                <a:cubicBezTo>
                  <a:pt x="1040462" y="148074"/>
                  <a:pt x="1040189" y="172735"/>
                  <a:pt x="1052623" y="191386"/>
                </a:cubicBezTo>
                <a:cubicBezTo>
                  <a:pt x="1059711" y="202019"/>
                  <a:pt x="1068698" y="211607"/>
                  <a:pt x="1073888" y="223284"/>
                </a:cubicBezTo>
                <a:cubicBezTo>
                  <a:pt x="1082992" y="243767"/>
                  <a:pt x="1088065" y="265814"/>
                  <a:pt x="1095153" y="287079"/>
                </a:cubicBezTo>
                <a:lnTo>
                  <a:pt x="1137683" y="414670"/>
                </a:lnTo>
                <a:lnTo>
                  <a:pt x="1148316" y="446568"/>
                </a:lnTo>
                <a:cubicBezTo>
                  <a:pt x="1151860" y="457200"/>
                  <a:pt x="1156231" y="467592"/>
                  <a:pt x="1158949" y="478465"/>
                </a:cubicBezTo>
                <a:cubicBezTo>
                  <a:pt x="1162493" y="492642"/>
                  <a:pt x="1166411" y="506731"/>
                  <a:pt x="1169581" y="520996"/>
                </a:cubicBezTo>
                <a:cubicBezTo>
                  <a:pt x="1173501" y="538637"/>
                  <a:pt x="1173095" y="557548"/>
                  <a:pt x="1180214" y="574158"/>
                </a:cubicBezTo>
                <a:cubicBezTo>
                  <a:pt x="1184163" y="583372"/>
                  <a:pt x="1194391" y="588335"/>
                  <a:pt x="1201479" y="595424"/>
                </a:cubicBezTo>
                <a:cubicBezTo>
                  <a:pt x="1231598" y="685784"/>
                  <a:pt x="1189591" y="575609"/>
                  <a:pt x="1233377" y="648586"/>
                </a:cubicBezTo>
                <a:cubicBezTo>
                  <a:pt x="1253736" y="682517"/>
                  <a:pt x="1231309" y="682663"/>
                  <a:pt x="1265274" y="712382"/>
                </a:cubicBezTo>
                <a:cubicBezTo>
                  <a:pt x="1284280" y="729012"/>
                  <a:pt x="1328554" y="760914"/>
                  <a:pt x="1360967" y="765544"/>
                </a:cubicBezTo>
                <a:cubicBezTo>
                  <a:pt x="1375001" y="767549"/>
                  <a:pt x="1389320" y="765544"/>
                  <a:pt x="1403497" y="765544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/>
          <p:nvPr/>
        </p:nvCxnSpPr>
        <p:spPr>
          <a:xfrm>
            <a:off x="5762846" y="3413052"/>
            <a:ext cx="10632" cy="1286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Prueba F 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Se usa una prueba F para probar si dos varianzas poblacionales son iguales. Las hipótesis nula y alternativa para la prueba son las siguientes: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𝐻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: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𝐻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: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≠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Entonces, se toma como correcta la hipótesis nula, se realiza el cálculo del estadístico F y se determina el valor p</a:t>
            </a:r>
          </a:p>
          <a:p>
            <a:pPr marL="0" lvl="0" indent="0">
              <a:buNone/>
            </a:pPr>
            <a:r>
              <a:rPr/>
              <a:t>Si el valor p es menor a 0,05 se rechaza la hipótesis nula.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PRUEBA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 err="1"/>
              <a:t>Datos</a:t>
            </a:r>
            <a:r>
              <a:rPr dirty="0"/>
              <a:t> del </a:t>
            </a:r>
            <a:r>
              <a:rPr dirty="0" err="1"/>
              <a:t>gemelo</a:t>
            </a:r>
            <a:r>
              <a:rPr dirty="0"/>
              <a:t>: x </a:t>
            </a:r>
            <a:endParaRPr lang="es-AR" dirty="0" smtClean="0"/>
          </a:p>
          <a:p>
            <a:pPr marL="0" lvl="0" indent="0">
              <a:buNone/>
            </a:pPr>
            <a:r>
              <a:rPr dirty="0" err="1" smtClean="0"/>
              <a:t>Datos</a:t>
            </a:r>
            <a:r>
              <a:rPr dirty="0" smtClean="0"/>
              <a:t> </a:t>
            </a:r>
            <a:r>
              <a:rPr dirty="0" err="1"/>
              <a:t>reales</a:t>
            </a:r>
            <a:r>
              <a:rPr dirty="0"/>
              <a:t>: y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x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 (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14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15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16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y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15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17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18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var.test</a:t>
            </a:r>
            <a:r>
              <a:rPr dirty="0">
                <a:latin typeface="Courier"/>
              </a:rPr>
              <a:t> (x, y)</a:t>
            </a:r>
          </a:p>
          <a:p>
            <a:pPr lvl="0" indent="0">
              <a:buNone/>
            </a:pPr>
            <a:r>
              <a:rPr dirty="0" smtClean="0">
                <a:latin typeface="Courier"/>
              </a:rPr>
              <a:t> </a:t>
            </a:r>
            <a:r>
              <a:rPr dirty="0">
                <a:latin typeface="Courier"/>
              </a:rPr>
              <a:t>
</a:t>
            </a:r>
            <a:r>
              <a:rPr dirty="0" smtClean="0">
                <a:latin typeface="Courier"/>
              </a:rPr>
              <a:t>  </a:t>
            </a:r>
            <a:r>
              <a:rPr dirty="0">
                <a:latin typeface="Courier"/>
              </a:rPr>
              <a:t>F test to compare two variances
</a:t>
            </a:r>
            <a:r>
              <a:rPr dirty="0" smtClean="0">
                <a:latin typeface="Courier"/>
              </a:rPr>
              <a:t> </a:t>
            </a:r>
            <a:r>
              <a:rPr dirty="0">
                <a:latin typeface="Courier"/>
              </a:rPr>
              <a:t>
</a:t>
            </a:r>
            <a:r>
              <a:rPr dirty="0" smtClean="0">
                <a:latin typeface="Courier"/>
              </a:rPr>
              <a:t> </a:t>
            </a:r>
            <a:r>
              <a:rPr dirty="0">
                <a:latin typeface="Courier"/>
              </a:rPr>
              <a:t>data:  x and y
</a:t>
            </a:r>
            <a:r>
              <a:rPr dirty="0" smtClean="0">
                <a:latin typeface="Courier"/>
              </a:rPr>
              <a:t> </a:t>
            </a:r>
            <a:r>
              <a:rPr dirty="0">
                <a:latin typeface="Courier"/>
              </a:rPr>
              <a:t>F = 0.70732, </a:t>
            </a:r>
            <a:r>
              <a:rPr dirty="0" err="1">
                <a:latin typeface="Courier"/>
              </a:rPr>
              <a:t>num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= 4, </a:t>
            </a:r>
            <a:r>
              <a:rPr dirty="0" err="1">
                <a:latin typeface="Courier"/>
              </a:rPr>
              <a:t>denom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= 4, p-value = 0.7454
</a:t>
            </a:r>
            <a:r>
              <a:rPr dirty="0" smtClean="0">
                <a:latin typeface="Courier"/>
              </a:rPr>
              <a:t> </a:t>
            </a:r>
            <a:r>
              <a:rPr dirty="0">
                <a:latin typeface="Courier"/>
              </a:rPr>
              <a:t>alternative hypothesis: true ratio of variances is not equal to 1
</a:t>
            </a:r>
            <a:r>
              <a:rPr dirty="0" smtClean="0">
                <a:latin typeface="Courier"/>
              </a:rPr>
              <a:t> </a:t>
            </a:r>
            <a:r>
              <a:rPr dirty="0">
                <a:latin typeface="Courier"/>
              </a:rPr>
              <a:t>95 percent confidence interval:
</a:t>
            </a:r>
            <a:r>
              <a:rPr dirty="0" smtClean="0">
                <a:latin typeface="Courier"/>
              </a:rPr>
              <a:t>  </a:t>
            </a:r>
            <a:r>
              <a:rPr dirty="0">
                <a:latin typeface="Courier"/>
              </a:rPr>
              <a:t>0.07364411 6.79344797
</a:t>
            </a:r>
            <a:r>
              <a:rPr dirty="0" smtClean="0">
                <a:latin typeface="Courier"/>
              </a:rPr>
              <a:t> </a:t>
            </a:r>
            <a:r>
              <a:rPr dirty="0">
                <a:latin typeface="Courier"/>
              </a:rPr>
              <a:t>sample estimates:
</a:t>
            </a:r>
            <a:r>
              <a:rPr dirty="0" smtClean="0">
                <a:latin typeface="Courier"/>
              </a:rPr>
              <a:t> </a:t>
            </a:r>
            <a:r>
              <a:rPr dirty="0">
                <a:latin typeface="Courier"/>
              </a:rPr>
              <a:t>ratio of variances 
</a:t>
            </a:r>
            <a:r>
              <a:rPr dirty="0" smtClean="0">
                <a:latin typeface="Courier"/>
              </a:rPr>
              <a:t>          0.7073171</a:t>
            </a:r>
            <a:endParaRPr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Conclusión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dirty="0" smtClean="0"/>
              <a:t>Si </a:t>
            </a:r>
            <a:r>
              <a:rPr lang="es-ES" dirty="0"/>
              <a:t>el valor de p es menor que .05, rechazaríamos la hipótesis nula. Esto significa que tenemos suficiente evidencia para decir que las dos variaciones de población no son iguales.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80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289</Words>
  <Application>Microsoft Office PowerPoint</Application>
  <PresentationFormat>Presentación en pantalla 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Courier</vt:lpstr>
      <vt:lpstr>Office Theme</vt:lpstr>
      <vt:lpstr>Prueba F en Markdown</vt:lpstr>
      <vt:lpstr>Introduction</vt:lpstr>
      <vt:lpstr>Gemelo digital</vt:lpstr>
      <vt:lpstr>Presentación de PowerPoint</vt:lpstr>
      <vt:lpstr>Prueba F en R</vt:lpstr>
      <vt:lpstr>PRUEBA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F en Markdown</dc:title>
  <dc:creator>Equipo Linces</dc:creator>
  <cp:keywords/>
  <cp:lastModifiedBy>MI EQUIPO</cp:lastModifiedBy>
  <cp:revision>3</cp:revision>
  <dcterms:created xsi:type="dcterms:W3CDTF">2024-05-29T21:39:18Z</dcterms:created>
  <dcterms:modified xsi:type="dcterms:W3CDTF">2024-05-30T11:53:25Z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>powerpoint_presentation</vt:lpwstr>
  </property>
</Properties>
</file>