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9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28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3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9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77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38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17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2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4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7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A563-D993-4325-A063-D34F51133ACF}" type="datetimeFigureOut">
              <a:rPr lang="es-AR" smtClean="0"/>
              <a:t>23/1/2020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A592-58F6-4D20-A52D-74D09C3377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84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uadag1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documentation.org/" TargetMode="External"/><Relationship Id="rId3" Type="http://schemas.openxmlformats.org/officeDocument/2006/relationships/hyperlink" Target="https://www.datacamp.com/" TargetMode="External"/><Relationship Id="rId7" Type="http://schemas.openxmlformats.org/officeDocument/2006/relationships/hyperlink" Target="https://es.r4ds.hadley.nz/" TargetMode="External"/><Relationship Id="rId2" Type="http://schemas.openxmlformats.org/officeDocument/2006/relationships/hyperlink" Target="https://datosgcba.github.io/curso-dato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" TargetMode="External"/><Relationship Id="rId5" Type="http://schemas.openxmlformats.org/officeDocument/2006/relationships/hyperlink" Target="https://www.coursera.org/" TargetMode="External"/><Relationship Id="rId4" Type="http://schemas.openxmlformats.org/officeDocument/2006/relationships/hyperlink" Target="https://www.rstudio.com/resources/cheatsheets/" TargetMode="External"/><Relationship Id="rId9" Type="http://schemas.openxmlformats.org/officeDocument/2006/relationships/hyperlink" Target="https://datacarpentry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.org/es/databases/" TargetMode="External"/><Relationship Id="rId3" Type="http://schemas.openxmlformats.org/officeDocument/2006/relationships/hyperlink" Target="https://ide.ign.gob.ar/portal/home/" TargetMode="External"/><Relationship Id="rId7" Type="http://schemas.openxmlformats.org/officeDocument/2006/relationships/hyperlink" Target="https://data.gov/" TargetMode="External"/><Relationship Id="rId2" Type="http://schemas.openxmlformats.org/officeDocument/2006/relationships/hyperlink" Target="https://datos.gob.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europa.eu/" TargetMode="External"/><Relationship Id="rId5" Type="http://schemas.openxmlformats.org/officeDocument/2006/relationships/hyperlink" Target="https://datos.bancomundial.org/" TargetMode="External"/><Relationship Id="rId10" Type="http://schemas.openxmlformats.org/officeDocument/2006/relationships/hyperlink" Target="https://correlatesofwar.org/data-sets" TargetMode="External"/><Relationship Id="rId4" Type="http://schemas.openxmlformats.org/officeDocument/2006/relationships/hyperlink" Target="https://www.geosur.info/geosur/index.php/es/datos-disponibles/datos" TargetMode="External"/><Relationship Id="rId9" Type="http://schemas.openxmlformats.org/officeDocument/2006/relationships/hyperlink" Target="https://data.nasa.gov/brow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LadiesBA" TargetMode="External"/><Relationship Id="rId2" Type="http://schemas.openxmlformats.org/officeDocument/2006/relationships/hyperlink" Target="https://twitter.com/renbair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.me/datosargentina" TargetMode="External"/><Relationship Id="rId4" Type="http://schemas.openxmlformats.org/officeDocument/2006/relationships/hyperlink" Target="https://www.facebook.com/groups/DataScienceArgentina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graph-gallery.com/" TargetMode="External"/><Relationship Id="rId3" Type="http://schemas.openxmlformats.org/officeDocument/2006/relationships/hyperlink" Target="https://twitter.com/hadleywickham" TargetMode="External"/><Relationship Id="rId7" Type="http://schemas.openxmlformats.org/officeDocument/2006/relationships/hyperlink" Target="https://rstudio.cloud/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etsearch.research.google.com/" TargetMode="External"/><Relationship Id="rId5" Type="http://schemas.openxmlformats.org/officeDocument/2006/relationships/hyperlink" Target="https://twitter.com/vazquezbrust" TargetMode="External"/><Relationship Id="rId4" Type="http://schemas.openxmlformats.org/officeDocument/2006/relationships/hyperlink" Target="https://twitter.com/wsosaescudero" TargetMode="External"/><Relationship Id="rId9" Type="http://schemas.openxmlformats.org/officeDocument/2006/relationships/hyperlink" Target="https://plot.ly/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74A9D9"/>
                </a:solidFill>
              </a:rPr>
              <a:t>R-</a:t>
            </a:r>
            <a:r>
              <a:rPr lang="es-AR" dirty="0" err="1" smtClean="0"/>
              <a:t>ecursos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9117875" y="6396335"/>
            <a:ext cx="307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400" b="1" dirty="0" smtClean="0"/>
              <a:t>Twitter: </a:t>
            </a:r>
            <a:r>
              <a:rPr lang="es-AR" sz="2400" b="1" dirty="0" smtClean="0">
                <a:hlinkClick r:id="rId2"/>
              </a:rPr>
              <a:t>@guadag12</a:t>
            </a: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92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Mate</a:t>
            </a:r>
            <a:r>
              <a:rPr lang="es-AR" b="1" dirty="0" err="1">
                <a:solidFill>
                  <a:srgbClr val="74A9D9"/>
                </a:solidFill>
              </a:rPr>
              <a:t>R</a:t>
            </a:r>
            <a:r>
              <a:rPr lang="es-AR" dirty="0" err="1" smtClean="0"/>
              <a:t>ial</a:t>
            </a:r>
            <a:r>
              <a:rPr lang="es-AR" dirty="0" smtClean="0"/>
              <a:t> Online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/>
          </a:p>
          <a:p>
            <a:pPr lvl="1" fontAlgn="base"/>
            <a:r>
              <a:rPr lang="es-AR" b="1" dirty="0"/>
              <a:t>Manual de curso de </a:t>
            </a:r>
            <a:r>
              <a:rPr lang="es-AR" b="1" dirty="0" smtClean="0"/>
              <a:t>datos: </a:t>
            </a:r>
            <a:r>
              <a:rPr lang="es-AR" b="1" dirty="0" smtClean="0">
                <a:hlinkClick r:id="rId2"/>
              </a:rPr>
              <a:t>GCBA</a:t>
            </a:r>
            <a:r>
              <a:rPr lang="es-AR" b="1" dirty="0" smtClean="0"/>
              <a:t>,</a:t>
            </a:r>
          </a:p>
          <a:p>
            <a:pPr lvl="1" fontAlgn="base"/>
            <a:r>
              <a:rPr lang="es-AR" b="1" dirty="0" smtClean="0">
                <a:hlinkClick r:id="rId3"/>
              </a:rPr>
              <a:t>Data Camp</a:t>
            </a:r>
            <a:endParaRPr lang="es-AR" b="1" dirty="0" smtClean="0"/>
          </a:p>
          <a:p>
            <a:pPr lvl="1" fontAlgn="base"/>
            <a:r>
              <a:rPr lang="pt-BR" b="1" dirty="0" smtClean="0">
                <a:hlinkClick r:id="rId4"/>
              </a:rPr>
              <a:t>R </a:t>
            </a:r>
            <a:r>
              <a:rPr lang="pt-BR" b="1" dirty="0" err="1">
                <a:hlinkClick r:id="rId4"/>
              </a:rPr>
              <a:t>Cheat</a:t>
            </a:r>
            <a:r>
              <a:rPr lang="pt-BR" b="1" dirty="0">
                <a:hlinkClick r:id="rId4"/>
              </a:rPr>
              <a:t> </a:t>
            </a:r>
            <a:r>
              <a:rPr lang="pt-BR" b="1" dirty="0" err="1">
                <a:hlinkClick r:id="rId4"/>
              </a:rPr>
              <a:t>Sheets</a:t>
            </a:r>
            <a:r>
              <a:rPr lang="pt-BR" b="1" dirty="0">
                <a:hlinkClick r:id="rId4"/>
              </a:rPr>
              <a:t> </a:t>
            </a:r>
            <a:r>
              <a:rPr lang="pt-BR" b="1" dirty="0"/>
              <a:t>(“</a:t>
            </a:r>
            <a:r>
              <a:rPr lang="pt-BR" b="1" dirty="0" err="1"/>
              <a:t>machetes</a:t>
            </a:r>
            <a:r>
              <a:rPr lang="pt-BR" b="1" dirty="0"/>
              <a:t>” de R)</a:t>
            </a:r>
            <a:endParaRPr lang="es-AR" b="1" dirty="0"/>
          </a:p>
          <a:p>
            <a:pPr lvl="1" fontAlgn="base"/>
            <a:r>
              <a:rPr lang="es-AR" b="1" dirty="0" err="1">
                <a:hlinkClick r:id="rId5"/>
              </a:rPr>
              <a:t>Coursera</a:t>
            </a:r>
            <a:endParaRPr lang="es-AR" b="1" dirty="0"/>
          </a:p>
          <a:p>
            <a:pPr lvl="1" fontAlgn="base"/>
            <a:r>
              <a:rPr lang="es-AR" b="1" dirty="0"/>
              <a:t>Cursos </a:t>
            </a:r>
            <a:r>
              <a:rPr lang="es-AR" b="1" dirty="0" smtClean="0"/>
              <a:t>Online</a:t>
            </a:r>
            <a:endParaRPr lang="es-AR" dirty="0" smtClean="0"/>
          </a:p>
          <a:p>
            <a:pPr lvl="1" fontAlgn="base"/>
            <a:r>
              <a:rPr lang="es-AR" b="1" dirty="0" smtClean="0">
                <a:hlinkClick r:id="rId6"/>
              </a:rPr>
              <a:t>R4ds</a:t>
            </a:r>
            <a:r>
              <a:rPr lang="es-AR" b="1" dirty="0" smtClean="0"/>
              <a:t>… está la </a:t>
            </a:r>
            <a:r>
              <a:rPr lang="es-AR" b="1" dirty="0" smtClean="0">
                <a:hlinkClick r:id="rId7"/>
              </a:rPr>
              <a:t>versión en español</a:t>
            </a:r>
            <a:r>
              <a:rPr lang="es-AR" b="1" dirty="0" smtClean="0"/>
              <a:t>!</a:t>
            </a:r>
          </a:p>
          <a:p>
            <a:pPr lvl="1" fontAlgn="base"/>
            <a:r>
              <a:rPr lang="es-AR" b="1" dirty="0" err="1" smtClean="0">
                <a:hlinkClick r:id="rId8"/>
              </a:rPr>
              <a:t>RDocumentation</a:t>
            </a:r>
            <a:endParaRPr lang="es-AR" b="1" dirty="0"/>
          </a:p>
          <a:p>
            <a:pPr lvl="1" fontAlgn="base"/>
            <a:r>
              <a:rPr lang="es-AR" b="1" dirty="0" err="1" smtClean="0">
                <a:hlinkClick r:id="rId9"/>
              </a:rPr>
              <a:t>The</a:t>
            </a:r>
            <a:r>
              <a:rPr lang="es-AR" b="1" dirty="0" smtClean="0">
                <a:hlinkClick r:id="rId9"/>
              </a:rPr>
              <a:t> </a:t>
            </a:r>
            <a:r>
              <a:rPr lang="es-AR" b="1" dirty="0" err="1" smtClean="0">
                <a:hlinkClick r:id="rId9"/>
              </a:rPr>
              <a:t>carpentry</a:t>
            </a:r>
            <a:endParaRPr lang="es-AR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06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Po</a:t>
            </a:r>
            <a:r>
              <a:rPr lang="es-AR" b="1" dirty="0" err="1">
                <a:solidFill>
                  <a:srgbClr val="74A9D9"/>
                </a:solidFill>
              </a:rPr>
              <a:t>R</a:t>
            </a:r>
            <a:r>
              <a:rPr lang="es-AR" dirty="0" err="1" smtClean="0"/>
              <a:t>tales</a:t>
            </a:r>
            <a:r>
              <a:rPr lang="es-AR" dirty="0" smtClean="0"/>
              <a:t> de datos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203960" y="3287090"/>
            <a:ext cx="5144589" cy="2352720"/>
          </a:xfrm>
        </p:spPr>
        <p:txBody>
          <a:bodyPr>
            <a:normAutofit/>
          </a:bodyPr>
          <a:lstStyle/>
          <a:p>
            <a:r>
              <a:rPr lang="es-AR" sz="2400" b="1" dirty="0" smtClean="0">
                <a:hlinkClick r:id="rId2"/>
              </a:rPr>
              <a:t>Portal de Datos de la Rep. Argentina</a:t>
            </a:r>
            <a:endParaRPr lang="es-AR" sz="2400" b="1" dirty="0" smtClean="0"/>
          </a:p>
          <a:p>
            <a:r>
              <a:rPr lang="es-AR" sz="2400" b="1" dirty="0" smtClean="0">
                <a:hlinkClick r:id="rId3"/>
              </a:rPr>
              <a:t>Instituto Geográfico Nacional</a:t>
            </a:r>
            <a:endParaRPr lang="es-AR" sz="2400" b="1" dirty="0" smtClean="0"/>
          </a:p>
          <a:p>
            <a:r>
              <a:rPr lang="es-AR" sz="2400" b="1" dirty="0" smtClean="0">
                <a:hlinkClick r:id="rId4"/>
              </a:rPr>
              <a:t>GEOSUR (América Latina y el Caribe)</a:t>
            </a:r>
            <a:endParaRPr lang="es-AR" sz="2400" b="1" dirty="0" smtClean="0"/>
          </a:p>
          <a:p>
            <a:r>
              <a:rPr lang="es-AR" sz="2400" b="1" dirty="0" smtClean="0">
                <a:hlinkClick r:id="rId5"/>
              </a:rPr>
              <a:t>Portal del Banco Mundial</a:t>
            </a:r>
            <a:endParaRPr lang="es-AR" sz="2400" b="1" dirty="0" smtClean="0"/>
          </a:p>
          <a:p>
            <a:r>
              <a:rPr lang="es-AR" sz="2400" b="1" dirty="0" smtClean="0">
                <a:hlinkClick r:id="rId6"/>
              </a:rPr>
              <a:t>Portal UE</a:t>
            </a:r>
            <a:endParaRPr lang="es-AR" sz="2400" b="1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29194" y="1837159"/>
            <a:ext cx="1093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(Casi) Todos los países, provincias, municipios, organismos tienen portales de datos, estos son algunos a destacar:</a:t>
            </a:r>
            <a:endParaRPr lang="es-AR" sz="2400" b="1" dirty="0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6564085" y="2814627"/>
            <a:ext cx="5144589" cy="266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sz="2400" b="1" dirty="0" smtClean="0">
              <a:hlinkClick r:id="rId7"/>
            </a:endParaRPr>
          </a:p>
          <a:p>
            <a:r>
              <a:rPr lang="es-AR" sz="2400" b="1" dirty="0" smtClean="0">
                <a:hlinkClick r:id="rId7"/>
              </a:rPr>
              <a:t>Portal de EEUU</a:t>
            </a:r>
            <a:endParaRPr lang="es-AR" sz="2400" b="1" dirty="0" smtClean="0"/>
          </a:p>
          <a:p>
            <a:r>
              <a:rPr lang="es-AR" sz="2400" b="1" dirty="0" smtClean="0">
                <a:hlinkClick r:id="rId8"/>
              </a:rPr>
              <a:t>Portal de Naciones Unidas</a:t>
            </a:r>
            <a:endParaRPr lang="es-AR" sz="2400" b="1" dirty="0" smtClean="0"/>
          </a:p>
          <a:p>
            <a:r>
              <a:rPr lang="es-AR" sz="2400" b="1" dirty="0" smtClean="0">
                <a:hlinkClick r:id="rId9"/>
              </a:rPr>
              <a:t>Portal de la NASA</a:t>
            </a:r>
            <a:endParaRPr lang="es-AR" sz="2400" b="1" dirty="0" smtClean="0"/>
          </a:p>
          <a:p>
            <a:r>
              <a:rPr lang="es-AR" sz="2400" b="1" dirty="0" err="1" smtClean="0">
                <a:hlinkClick r:id="rId10"/>
              </a:rPr>
              <a:t>Correlates</a:t>
            </a:r>
            <a:r>
              <a:rPr lang="es-AR" sz="2400" b="1" dirty="0" smtClean="0">
                <a:hlinkClick r:id="rId10"/>
              </a:rPr>
              <a:t> of </a:t>
            </a:r>
            <a:r>
              <a:rPr lang="es-AR" sz="2400" b="1" dirty="0" err="1" smtClean="0">
                <a:hlinkClick r:id="rId10"/>
              </a:rPr>
              <a:t>war</a:t>
            </a:r>
            <a:r>
              <a:rPr lang="es-AR" sz="2400" b="1" dirty="0" smtClean="0"/>
              <a:t> (muy recomendado)</a:t>
            </a: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43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Comunidad </a:t>
            </a:r>
            <a:r>
              <a:rPr lang="es-AR" b="1" i="1" dirty="0" smtClean="0">
                <a:solidFill>
                  <a:srgbClr val="74A9D9"/>
                </a:solidFill>
              </a:rPr>
              <a:t>#</a:t>
            </a:r>
            <a:r>
              <a:rPr lang="es-AR" b="1" i="1" dirty="0" err="1" smtClean="0">
                <a:solidFill>
                  <a:srgbClr val="74A9D9"/>
                </a:solidFill>
              </a:rPr>
              <a:t>rstats</a:t>
            </a:r>
            <a:endParaRPr lang="es-AR" b="1" i="1" dirty="0">
              <a:solidFill>
                <a:srgbClr val="74A9D9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s-AR" dirty="0" smtClean="0"/>
              <a:t>Grupos de </a:t>
            </a:r>
            <a:r>
              <a:rPr lang="es-AR" dirty="0"/>
              <a:t>g</a:t>
            </a:r>
            <a:r>
              <a:rPr lang="es-AR" dirty="0" smtClean="0"/>
              <a:t>ente copada de la que podemos aprender y discutir de datos: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7677195" cy="3684588"/>
          </a:xfrm>
        </p:spPr>
        <p:txBody>
          <a:bodyPr/>
          <a:lstStyle/>
          <a:p>
            <a:endParaRPr lang="es-AR" dirty="0"/>
          </a:p>
          <a:p>
            <a:pPr lvl="1" fontAlgn="base"/>
            <a:r>
              <a:rPr lang="es-AR" b="1" dirty="0">
                <a:hlinkClick r:id="rId2"/>
              </a:rPr>
              <a:t>R en </a:t>
            </a:r>
            <a:r>
              <a:rPr lang="es-AR" b="1" dirty="0" err="1" smtClean="0">
                <a:hlinkClick r:id="rId2"/>
              </a:rPr>
              <a:t>Baires</a:t>
            </a:r>
            <a:endParaRPr lang="es-AR" b="1" dirty="0"/>
          </a:p>
          <a:p>
            <a:pPr lvl="1" fontAlgn="base"/>
            <a:r>
              <a:rPr lang="es-AR" b="1" dirty="0" smtClean="0">
                <a:hlinkClick r:id="rId3"/>
              </a:rPr>
              <a:t>R-ladies</a:t>
            </a:r>
            <a:endParaRPr lang="es-AR" b="1" dirty="0" smtClean="0"/>
          </a:p>
          <a:p>
            <a:pPr lvl="1" fontAlgn="base"/>
            <a:r>
              <a:rPr lang="es-AR" b="1" dirty="0" smtClean="0">
                <a:hlinkClick r:id="rId4"/>
              </a:rPr>
              <a:t>Data </a:t>
            </a:r>
            <a:r>
              <a:rPr lang="es-AR" b="1" dirty="0" err="1">
                <a:hlinkClick r:id="rId4"/>
              </a:rPr>
              <a:t>Science</a:t>
            </a:r>
            <a:r>
              <a:rPr lang="es-AR" b="1" dirty="0">
                <a:hlinkClick r:id="rId4"/>
              </a:rPr>
              <a:t> Argentina (grupo Facebook)</a:t>
            </a:r>
            <a:endParaRPr lang="es-AR" b="1" dirty="0"/>
          </a:p>
          <a:p>
            <a:pPr lvl="1" fontAlgn="base"/>
            <a:r>
              <a:rPr lang="es-AR" b="1" dirty="0">
                <a:hlinkClick r:id="rId5"/>
              </a:rPr>
              <a:t>Data </a:t>
            </a:r>
            <a:r>
              <a:rPr lang="es-AR" b="1" dirty="0" err="1">
                <a:hlinkClick r:id="rId5"/>
              </a:rPr>
              <a:t>Science</a:t>
            </a:r>
            <a:r>
              <a:rPr lang="es-AR" b="1" dirty="0">
                <a:hlinkClick r:id="rId5"/>
              </a:rPr>
              <a:t> Argentina (grupo </a:t>
            </a:r>
            <a:r>
              <a:rPr lang="es-AR" b="1" dirty="0" err="1">
                <a:hlinkClick r:id="rId5"/>
              </a:rPr>
              <a:t>Telegram</a:t>
            </a:r>
            <a:r>
              <a:rPr lang="es-AR" b="1" dirty="0">
                <a:hlinkClick r:id="rId5"/>
              </a:rPr>
              <a:t>)</a:t>
            </a:r>
            <a:endParaRPr lang="es-AR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8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Links de </a:t>
            </a:r>
            <a:r>
              <a:rPr lang="es-AR" dirty="0" err="1" smtClean="0"/>
              <a:t>inte</a:t>
            </a:r>
            <a:r>
              <a:rPr lang="es-AR" b="1" dirty="0" err="1" smtClean="0">
                <a:solidFill>
                  <a:srgbClr val="74A9D9"/>
                </a:solidFill>
              </a:rPr>
              <a:t>r</a:t>
            </a:r>
            <a:r>
              <a:rPr lang="es-AR" dirty="0" err="1" smtClean="0"/>
              <a:t>es</a:t>
            </a:r>
            <a:r>
              <a:rPr lang="es-AR" dirty="0"/>
              <a:t> 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fontAlgn="base">
              <a:spcBef>
                <a:spcPts val="1000"/>
              </a:spcBef>
            </a:pPr>
            <a:r>
              <a:rPr lang="es-AR" b="1" dirty="0" smtClean="0">
                <a:hlinkClick r:id="rId2"/>
              </a:rPr>
              <a:t>R-</a:t>
            </a:r>
            <a:r>
              <a:rPr lang="es-AR" b="1" dirty="0" err="1" smtClean="0">
                <a:hlinkClick r:id="rId2"/>
              </a:rPr>
              <a:t>bloggers</a:t>
            </a:r>
            <a:r>
              <a:rPr lang="es-AR" b="1" dirty="0" smtClean="0"/>
              <a:t> </a:t>
            </a:r>
          </a:p>
          <a:p>
            <a:pPr marL="228600" lvl="1" fontAlgn="base">
              <a:spcBef>
                <a:spcPts val="1000"/>
              </a:spcBef>
            </a:pPr>
            <a:r>
              <a:rPr lang="es-AR" b="1" dirty="0" err="1" smtClean="0">
                <a:hlinkClick r:id="rId3"/>
              </a:rPr>
              <a:t>Hadly</a:t>
            </a:r>
            <a:r>
              <a:rPr lang="es-AR" b="1" dirty="0" smtClean="0">
                <a:hlinkClick r:id="rId3"/>
              </a:rPr>
              <a:t> </a:t>
            </a:r>
            <a:r>
              <a:rPr lang="es-AR" b="1" dirty="0" err="1" smtClean="0">
                <a:hlinkClick r:id="rId3"/>
              </a:rPr>
              <a:t>Wickham</a:t>
            </a:r>
            <a:r>
              <a:rPr lang="es-AR" b="1" dirty="0" smtClean="0"/>
              <a:t> (Twitter – data </a:t>
            </a:r>
            <a:r>
              <a:rPr lang="es-AR" b="1" dirty="0" err="1" smtClean="0"/>
              <a:t>engeneer</a:t>
            </a:r>
            <a:r>
              <a:rPr lang="es-AR" b="1" dirty="0" smtClean="0"/>
              <a:t> in R)</a:t>
            </a:r>
          </a:p>
          <a:p>
            <a:pPr marL="228600" lvl="1" fontAlgn="base">
              <a:spcBef>
                <a:spcPts val="1000"/>
              </a:spcBef>
            </a:pPr>
            <a:r>
              <a:rPr lang="es-AR" b="1" dirty="0" smtClean="0">
                <a:hlinkClick r:id="rId4"/>
              </a:rPr>
              <a:t>Walter Sosa Escudero</a:t>
            </a:r>
            <a:r>
              <a:rPr lang="es-AR" b="1" dirty="0" smtClean="0"/>
              <a:t> </a:t>
            </a:r>
            <a:r>
              <a:rPr lang="es-AR" b="1" dirty="0"/>
              <a:t>(Twitter </a:t>
            </a:r>
            <a:r>
              <a:rPr lang="es-AR" b="1" dirty="0" smtClean="0"/>
              <a:t>– economista y estadístico)</a:t>
            </a:r>
          </a:p>
          <a:p>
            <a:pPr marL="228600" lvl="1" fontAlgn="base">
              <a:spcBef>
                <a:spcPts val="1000"/>
              </a:spcBef>
            </a:pPr>
            <a:r>
              <a:rPr lang="es-AR" b="1" dirty="0" smtClean="0">
                <a:hlinkClick r:id="rId5"/>
              </a:rPr>
              <a:t>Antonio </a:t>
            </a:r>
            <a:r>
              <a:rPr lang="es-AR" b="1" dirty="0" err="1" smtClean="0">
                <a:hlinkClick r:id="rId5"/>
              </a:rPr>
              <a:t>Vazquez</a:t>
            </a:r>
            <a:r>
              <a:rPr lang="es-AR" b="1" dirty="0" smtClean="0">
                <a:hlinkClick r:id="rId5"/>
              </a:rPr>
              <a:t> </a:t>
            </a:r>
            <a:r>
              <a:rPr lang="es-AR" b="1" dirty="0" err="1" smtClean="0">
                <a:hlinkClick r:id="rId5"/>
              </a:rPr>
              <a:t>Brust</a:t>
            </a:r>
            <a:r>
              <a:rPr lang="es-AR" b="1" dirty="0" smtClean="0"/>
              <a:t> (Twitter – Urbanista)</a:t>
            </a:r>
          </a:p>
          <a:p>
            <a:pPr marL="228600" lvl="1" fontAlgn="base">
              <a:spcBef>
                <a:spcPts val="1000"/>
              </a:spcBef>
            </a:pPr>
            <a:r>
              <a:rPr lang="es-AR" b="1" dirty="0">
                <a:hlinkClick r:id="rId6"/>
              </a:rPr>
              <a:t>Google </a:t>
            </a:r>
            <a:r>
              <a:rPr lang="es-AR" b="1" dirty="0" err="1">
                <a:hlinkClick r:id="rId6"/>
              </a:rPr>
              <a:t>Dataset</a:t>
            </a:r>
            <a:r>
              <a:rPr lang="es-AR" b="1" dirty="0">
                <a:hlinkClick r:id="rId6"/>
              </a:rPr>
              <a:t> </a:t>
            </a:r>
            <a:r>
              <a:rPr lang="es-AR" b="1" dirty="0" err="1" smtClean="0">
                <a:hlinkClick r:id="rId6"/>
              </a:rPr>
              <a:t>Search</a:t>
            </a:r>
            <a:r>
              <a:rPr lang="es-AR" b="1" dirty="0" smtClean="0"/>
              <a:t> (buscador de </a:t>
            </a:r>
            <a:r>
              <a:rPr lang="es-AR" b="1" dirty="0" err="1" smtClean="0"/>
              <a:t>datasets</a:t>
            </a:r>
            <a:r>
              <a:rPr lang="es-AR" b="1" dirty="0" smtClean="0"/>
              <a:t>)</a:t>
            </a:r>
          </a:p>
          <a:p>
            <a:pPr marL="228600" lvl="1" fontAlgn="base">
              <a:spcBef>
                <a:spcPts val="1000"/>
              </a:spcBef>
            </a:pPr>
            <a:r>
              <a:rPr lang="es-AR" b="1" dirty="0" err="1" smtClean="0">
                <a:hlinkClick r:id="rId7"/>
              </a:rPr>
              <a:t>Rstudio</a:t>
            </a:r>
            <a:r>
              <a:rPr lang="es-AR" b="1" dirty="0" smtClean="0">
                <a:hlinkClick r:id="rId7"/>
              </a:rPr>
              <a:t> Cloud</a:t>
            </a:r>
            <a:endParaRPr lang="es-AR" b="1" dirty="0" smtClean="0">
              <a:hlinkClick r:id="rId8"/>
            </a:endParaRPr>
          </a:p>
          <a:p>
            <a:pPr fontAlgn="base"/>
            <a:r>
              <a:rPr lang="es-AR" sz="2400" b="1" dirty="0" smtClean="0">
                <a:hlinkClick r:id="rId8"/>
              </a:rPr>
              <a:t>R-</a:t>
            </a:r>
            <a:r>
              <a:rPr lang="es-AR" sz="2400" b="1" dirty="0" err="1" smtClean="0">
                <a:hlinkClick r:id="rId8"/>
              </a:rPr>
              <a:t>graph</a:t>
            </a:r>
            <a:r>
              <a:rPr lang="es-AR" sz="2400" b="1" dirty="0" smtClean="0">
                <a:hlinkClick r:id="rId8"/>
              </a:rPr>
              <a:t> </a:t>
            </a:r>
            <a:r>
              <a:rPr lang="es-AR" sz="2400" b="1" dirty="0" err="1">
                <a:hlinkClick r:id="rId8"/>
              </a:rPr>
              <a:t>G</a:t>
            </a:r>
            <a:r>
              <a:rPr lang="es-AR" sz="2400" b="1" dirty="0" err="1" smtClean="0">
                <a:hlinkClick r:id="rId8"/>
              </a:rPr>
              <a:t>allery</a:t>
            </a:r>
            <a:r>
              <a:rPr lang="es-AR" sz="2400" b="1" dirty="0" smtClean="0"/>
              <a:t> (para gráficos en R)</a:t>
            </a:r>
            <a:endParaRPr lang="es-AR" sz="2400" b="1" dirty="0" smtClean="0">
              <a:hlinkClick r:id="rId9"/>
            </a:endParaRPr>
          </a:p>
          <a:p>
            <a:pPr fontAlgn="base"/>
            <a:r>
              <a:rPr lang="es-AR" sz="2400" b="1" dirty="0" err="1" smtClean="0">
                <a:hlinkClick r:id="rId9"/>
              </a:rPr>
              <a:t>Plotly</a:t>
            </a:r>
            <a:r>
              <a:rPr lang="es-AR" sz="2400" b="1" dirty="0" smtClean="0"/>
              <a:t> (para gráficos interactivos)</a:t>
            </a:r>
          </a:p>
        </p:txBody>
      </p:sp>
    </p:spTree>
    <p:extLst>
      <p:ext uri="{BB962C8B-B14F-4D97-AF65-F5344CB8AC3E}">
        <p14:creationId xmlns:p14="http://schemas.microsoft.com/office/powerpoint/2010/main" val="13607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200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R-ecursos</vt:lpstr>
      <vt:lpstr>MateRial Online</vt:lpstr>
      <vt:lpstr>PoRtales de datos</vt:lpstr>
      <vt:lpstr>Comunidad #rstats</vt:lpstr>
      <vt:lpstr>Links de interes 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R-ecursos</dc:title>
  <dc:creator>Guadalupe Gonzalez</dc:creator>
  <cp:lastModifiedBy>Guadalupe Gonzalez</cp:lastModifiedBy>
  <cp:revision>9</cp:revision>
  <dcterms:created xsi:type="dcterms:W3CDTF">2020-01-23T14:07:36Z</dcterms:created>
  <dcterms:modified xsi:type="dcterms:W3CDTF">2020-01-23T15:16:47Z</dcterms:modified>
</cp:coreProperties>
</file>