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61" r:id="rId3"/>
    <p:sldId id="260" r:id="rId4"/>
    <p:sldId id="266" r:id="rId5"/>
    <p:sldId id="267" r:id="rId6"/>
    <p:sldId id="269" r:id="rId7"/>
    <p:sldId id="262" r:id="rId8"/>
    <p:sldId id="259" r:id="rId9"/>
    <p:sldId id="263" r:id="rId10"/>
    <p:sldId id="257" r:id="rId11"/>
    <p:sldId id="274" r:id="rId12"/>
    <p:sldId id="258" r:id="rId13"/>
    <p:sldId id="264" r:id="rId14"/>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41" autoAdjust="0"/>
    <p:restoredTop sz="94660"/>
  </p:normalViewPr>
  <p:slideViewPr>
    <p:cSldViewPr snapToGrid="0">
      <p:cViewPr varScale="1">
        <p:scale>
          <a:sx n="74" d="100"/>
          <a:sy n="74" d="100"/>
        </p:scale>
        <p:origin x="5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43EC4607-E0DE-4644-8DF7-D76709B680AC}" type="datetimeFigureOut">
              <a:rPr lang="es-MX" smtClean="0"/>
              <a:t>30/10/2019</a:t>
            </a:fld>
            <a:endParaRPr lang="es-MX"/>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s-MX"/>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2D29A77A-21E9-4663-9703-048416ECC8FD}" type="slidenum">
              <a:rPr lang="es-MX" smtClean="0"/>
              <a:t>‹#›</a:t>
            </a:fld>
            <a:endParaRPr lang="es-MX"/>
          </a:p>
        </p:txBody>
      </p:sp>
    </p:spTree>
    <p:extLst>
      <p:ext uri="{BB962C8B-B14F-4D97-AF65-F5344CB8AC3E}">
        <p14:creationId xmlns:p14="http://schemas.microsoft.com/office/powerpoint/2010/main" val="4275816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EC4607-E0DE-4644-8DF7-D76709B680AC}" type="datetimeFigureOut">
              <a:rPr lang="es-MX" smtClean="0"/>
              <a:t>30/10/2019</a:t>
            </a:fld>
            <a:endParaRPr lang="es-MX"/>
          </a:p>
        </p:txBody>
      </p:sp>
      <p:sp>
        <p:nvSpPr>
          <p:cNvPr id="6" name="Footer Placeholder 5"/>
          <p:cNvSpPr>
            <a:spLocks noGrp="1"/>
          </p:cNvSpPr>
          <p:nvPr>
            <p:ph type="ftr" sz="quarter" idx="11"/>
          </p:nvPr>
        </p:nvSpPr>
        <p:spPr/>
        <p:txBody>
          <a:bodyPr/>
          <a:lstStyle/>
          <a:p>
            <a:endParaRPr lang="es-MX"/>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D29A77A-21E9-4663-9703-048416ECC8FD}" type="slidenum">
              <a:rPr lang="es-MX" smtClean="0"/>
              <a:t>‹#›</a:t>
            </a:fld>
            <a:endParaRPr lang="es-MX"/>
          </a:p>
        </p:txBody>
      </p:sp>
    </p:spTree>
    <p:extLst>
      <p:ext uri="{BB962C8B-B14F-4D97-AF65-F5344CB8AC3E}">
        <p14:creationId xmlns:p14="http://schemas.microsoft.com/office/powerpoint/2010/main" val="1503207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EC4607-E0DE-4644-8DF7-D76709B680AC}" type="datetimeFigureOut">
              <a:rPr lang="es-MX" smtClean="0"/>
              <a:t>30/10/2019</a:t>
            </a:fld>
            <a:endParaRPr lang="es-MX"/>
          </a:p>
        </p:txBody>
      </p:sp>
      <p:sp>
        <p:nvSpPr>
          <p:cNvPr id="5" name="Footer Placeholder 4"/>
          <p:cNvSpPr>
            <a:spLocks noGrp="1"/>
          </p:cNvSpPr>
          <p:nvPr>
            <p:ph type="ftr" sz="quarter" idx="11"/>
          </p:nvPr>
        </p:nvSpPr>
        <p:spPr/>
        <p:txBody>
          <a:bodyPr/>
          <a:lstStyle/>
          <a:p>
            <a:endParaRPr lang="es-MX"/>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D29A77A-21E9-4663-9703-048416ECC8FD}" type="slidenum">
              <a:rPr lang="es-MX" smtClean="0"/>
              <a:t>‹#›</a:t>
            </a:fld>
            <a:endParaRPr lang="es-MX"/>
          </a:p>
        </p:txBody>
      </p:sp>
    </p:spTree>
    <p:extLst>
      <p:ext uri="{BB962C8B-B14F-4D97-AF65-F5344CB8AC3E}">
        <p14:creationId xmlns:p14="http://schemas.microsoft.com/office/powerpoint/2010/main" val="2512979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EC4607-E0DE-4644-8DF7-D76709B680AC}" type="datetimeFigureOut">
              <a:rPr lang="es-MX" smtClean="0"/>
              <a:t>30/10/2019</a:t>
            </a:fld>
            <a:endParaRPr lang="es-MX"/>
          </a:p>
        </p:txBody>
      </p:sp>
      <p:sp>
        <p:nvSpPr>
          <p:cNvPr id="5" name="Footer Placeholder 4"/>
          <p:cNvSpPr>
            <a:spLocks noGrp="1"/>
          </p:cNvSpPr>
          <p:nvPr>
            <p:ph type="ftr" sz="quarter" idx="11"/>
          </p:nvPr>
        </p:nvSpPr>
        <p:spPr/>
        <p:txBody>
          <a:bodyPr/>
          <a:lstStyle/>
          <a:p>
            <a:endParaRPr lang="es-MX"/>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D29A77A-21E9-4663-9703-048416ECC8FD}" type="slidenum">
              <a:rPr lang="es-MX" smtClean="0"/>
              <a:t>‹#›</a:t>
            </a:fld>
            <a:endParaRPr lang="es-MX"/>
          </a:p>
        </p:txBody>
      </p:sp>
    </p:spTree>
    <p:extLst>
      <p:ext uri="{BB962C8B-B14F-4D97-AF65-F5344CB8AC3E}">
        <p14:creationId xmlns:p14="http://schemas.microsoft.com/office/powerpoint/2010/main" val="7783402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EC4607-E0DE-4644-8DF7-D76709B680AC}" type="datetimeFigureOut">
              <a:rPr lang="es-MX" smtClean="0"/>
              <a:t>30/10/2019</a:t>
            </a:fld>
            <a:endParaRPr lang="es-MX"/>
          </a:p>
        </p:txBody>
      </p:sp>
      <p:sp>
        <p:nvSpPr>
          <p:cNvPr id="5" name="Footer Placeholder 4"/>
          <p:cNvSpPr>
            <a:spLocks noGrp="1"/>
          </p:cNvSpPr>
          <p:nvPr>
            <p:ph type="ftr" sz="quarter" idx="11"/>
          </p:nvPr>
        </p:nvSpPr>
        <p:spPr/>
        <p:txBody>
          <a:bodyPr/>
          <a:lstStyle/>
          <a:p>
            <a:endParaRPr lang="es-MX"/>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D29A77A-21E9-4663-9703-048416ECC8FD}" type="slidenum">
              <a:rPr lang="es-MX" smtClean="0"/>
              <a:t>‹#›</a:t>
            </a:fld>
            <a:endParaRPr lang="es-MX"/>
          </a:p>
        </p:txBody>
      </p:sp>
    </p:spTree>
    <p:extLst>
      <p:ext uri="{BB962C8B-B14F-4D97-AF65-F5344CB8AC3E}">
        <p14:creationId xmlns:p14="http://schemas.microsoft.com/office/powerpoint/2010/main" val="25384652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3EC4607-E0DE-4644-8DF7-D76709B680AC}" type="datetimeFigureOut">
              <a:rPr lang="es-MX" smtClean="0"/>
              <a:t>30/10/2019</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2D29A77A-21E9-4663-9703-048416ECC8FD}" type="slidenum">
              <a:rPr lang="es-MX" smtClean="0"/>
              <a:t>‹#›</a:t>
            </a:fld>
            <a:endParaRPr lang="es-MX"/>
          </a:p>
        </p:txBody>
      </p:sp>
    </p:spTree>
    <p:extLst>
      <p:ext uri="{BB962C8B-B14F-4D97-AF65-F5344CB8AC3E}">
        <p14:creationId xmlns:p14="http://schemas.microsoft.com/office/powerpoint/2010/main" val="33275110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3EC4607-E0DE-4644-8DF7-D76709B680AC}" type="datetimeFigureOut">
              <a:rPr lang="es-MX" smtClean="0"/>
              <a:t>30/10/2019</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2D29A77A-21E9-4663-9703-048416ECC8FD}" type="slidenum">
              <a:rPr lang="es-MX" smtClean="0"/>
              <a:t>‹#›</a:t>
            </a:fld>
            <a:endParaRPr lang="es-MX"/>
          </a:p>
        </p:txBody>
      </p:sp>
    </p:spTree>
    <p:extLst>
      <p:ext uri="{BB962C8B-B14F-4D97-AF65-F5344CB8AC3E}">
        <p14:creationId xmlns:p14="http://schemas.microsoft.com/office/powerpoint/2010/main" val="24472774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EC4607-E0DE-4644-8DF7-D76709B680AC}" type="datetimeFigureOut">
              <a:rPr lang="es-MX" smtClean="0"/>
              <a:t>30/10/2019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D29A77A-21E9-4663-9703-048416ECC8FD}" type="slidenum">
              <a:rPr lang="es-MX" smtClean="0"/>
              <a:t>‹#›</a:t>
            </a:fld>
            <a:endParaRPr lang="es-MX"/>
          </a:p>
        </p:txBody>
      </p:sp>
    </p:spTree>
    <p:extLst>
      <p:ext uri="{BB962C8B-B14F-4D97-AF65-F5344CB8AC3E}">
        <p14:creationId xmlns:p14="http://schemas.microsoft.com/office/powerpoint/2010/main" val="10584144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EC4607-E0DE-4644-8DF7-D76709B680AC}" type="datetimeFigureOut">
              <a:rPr lang="es-MX" smtClean="0"/>
              <a:t>30/10/2019</a:t>
            </a:fld>
            <a:endParaRPr lang="es-MX"/>
          </a:p>
        </p:txBody>
      </p:sp>
      <p:sp>
        <p:nvSpPr>
          <p:cNvPr id="5" name="Footer Placeholder 4"/>
          <p:cNvSpPr>
            <a:spLocks noGrp="1"/>
          </p:cNvSpPr>
          <p:nvPr>
            <p:ph type="ftr" sz="quarter" idx="11"/>
          </p:nvPr>
        </p:nvSpPr>
        <p:spPr/>
        <p:txBody>
          <a:bodyPr/>
          <a:lstStyle/>
          <a:p>
            <a:endParaRPr lang="es-MX"/>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D29A77A-21E9-4663-9703-048416ECC8FD}" type="slidenum">
              <a:rPr lang="es-MX" smtClean="0"/>
              <a:t>‹#›</a:t>
            </a:fld>
            <a:endParaRPr lang="es-MX"/>
          </a:p>
        </p:txBody>
      </p:sp>
    </p:spTree>
    <p:extLst>
      <p:ext uri="{BB962C8B-B14F-4D97-AF65-F5344CB8AC3E}">
        <p14:creationId xmlns:p14="http://schemas.microsoft.com/office/powerpoint/2010/main" val="2561093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EC4607-E0DE-4644-8DF7-D76709B680AC}" type="datetimeFigureOut">
              <a:rPr lang="es-MX" smtClean="0"/>
              <a:t>30/10/2019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D29A77A-21E9-4663-9703-048416ECC8FD}" type="slidenum">
              <a:rPr lang="es-MX" smtClean="0"/>
              <a:t>‹#›</a:t>
            </a:fld>
            <a:endParaRPr lang="es-MX"/>
          </a:p>
        </p:txBody>
      </p:sp>
    </p:spTree>
    <p:extLst>
      <p:ext uri="{BB962C8B-B14F-4D97-AF65-F5344CB8AC3E}">
        <p14:creationId xmlns:p14="http://schemas.microsoft.com/office/powerpoint/2010/main" val="273996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EC4607-E0DE-4644-8DF7-D76709B680AC}" type="datetimeFigureOut">
              <a:rPr lang="es-MX" smtClean="0"/>
              <a:t>30/10/2019</a:t>
            </a:fld>
            <a:endParaRPr lang="es-MX"/>
          </a:p>
        </p:txBody>
      </p:sp>
      <p:sp>
        <p:nvSpPr>
          <p:cNvPr id="5" name="Footer Placeholder 4"/>
          <p:cNvSpPr>
            <a:spLocks noGrp="1"/>
          </p:cNvSpPr>
          <p:nvPr>
            <p:ph type="ftr" sz="quarter" idx="11"/>
          </p:nvPr>
        </p:nvSpPr>
        <p:spPr/>
        <p:txBody>
          <a:bodyPr/>
          <a:lstStyle/>
          <a:p>
            <a:endParaRPr lang="es-MX"/>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D29A77A-21E9-4663-9703-048416ECC8FD}" type="slidenum">
              <a:rPr lang="es-MX" smtClean="0"/>
              <a:t>‹#›</a:t>
            </a:fld>
            <a:endParaRPr lang="es-MX"/>
          </a:p>
        </p:txBody>
      </p:sp>
    </p:spTree>
    <p:extLst>
      <p:ext uri="{BB962C8B-B14F-4D97-AF65-F5344CB8AC3E}">
        <p14:creationId xmlns:p14="http://schemas.microsoft.com/office/powerpoint/2010/main" val="145567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3EC4607-E0DE-4644-8DF7-D76709B680AC}" type="datetimeFigureOut">
              <a:rPr lang="es-MX" smtClean="0"/>
              <a:t>30/10/2019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D29A77A-21E9-4663-9703-048416ECC8FD}" type="slidenum">
              <a:rPr lang="es-MX" smtClean="0"/>
              <a:t>‹#›</a:t>
            </a:fld>
            <a:endParaRPr lang="es-MX"/>
          </a:p>
        </p:txBody>
      </p:sp>
    </p:spTree>
    <p:extLst>
      <p:ext uri="{BB962C8B-B14F-4D97-AF65-F5344CB8AC3E}">
        <p14:creationId xmlns:p14="http://schemas.microsoft.com/office/powerpoint/2010/main" val="3877476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3EC4607-E0DE-4644-8DF7-D76709B680AC}" type="datetimeFigureOut">
              <a:rPr lang="es-MX" smtClean="0"/>
              <a:t>30/10/2019</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2D29A77A-21E9-4663-9703-048416ECC8FD}" type="slidenum">
              <a:rPr lang="es-MX" smtClean="0"/>
              <a:t>‹#›</a:t>
            </a:fld>
            <a:endParaRPr lang="es-MX"/>
          </a:p>
        </p:txBody>
      </p:sp>
    </p:spTree>
    <p:extLst>
      <p:ext uri="{BB962C8B-B14F-4D97-AF65-F5344CB8AC3E}">
        <p14:creationId xmlns:p14="http://schemas.microsoft.com/office/powerpoint/2010/main" val="1283441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3EC4607-E0DE-4644-8DF7-D76709B680AC}" type="datetimeFigureOut">
              <a:rPr lang="es-MX" smtClean="0"/>
              <a:t>30/10/2019</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2D29A77A-21E9-4663-9703-048416ECC8FD}" type="slidenum">
              <a:rPr lang="es-MX" smtClean="0"/>
              <a:t>‹#›</a:t>
            </a:fld>
            <a:endParaRPr lang="es-MX"/>
          </a:p>
        </p:txBody>
      </p:sp>
    </p:spTree>
    <p:extLst>
      <p:ext uri="{BB962C8B-B14F-4D97-AF65-F5344CB8AC3E}">
        <p14:creationId xmlns:p14="http://schemas.microsoft.com/office/powerpoint/2010/main" val="1770735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EC4607-E0DE-4644-8DF7-D76709B680AC}" type="datetimeFigureOut">
              <a:rPr lang="es-MX" smtClean="0"/>
              <a:t>30/10/2019</a:t>
            </a:fld>
            <a:endParaRPr lang="es-MX"/>
          </a:p>
        </p:txBody>
      </p:sp>
      <p:sp>
        <p:nvSpPr>
          <p:cNvPr id="3" name="Footer Placeholder 2"/>
          <p:cNvSpPr>
            <a:spLocks noGrp="1"/>
          </p:cNvSpPr>
          <p:nvPr>
            <p:ph type="ftr" sz="quarter" idx="11"/>
          </p:nvPr>
        </p:nvSpPr>
        <p:spPr/>
        <p:txBody>
          <a:bodyPr/>
          <a:lstStyle/>
          <a:p>
            <a:endParaRPr lang="es-MX"/>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D29A77A-21E9-4663-9703-048416ECC8FD}" type="slidenum">
              <a:rPr lang="es-MX" smtClean="0"/>
              <a:t>‹#›</a:t>
            </a:fld>
            <a:endParaRPr lang="es-MX"/>
          </a:p>
        </p:txBody>
      </p:sp>
    </p:spTree>
    <p:extLst>
      <p:ext uri="{BB962C8B-B14F-4D97-AF65-F5344CB8AC3E}">
        <p14:creationId xmlns:p14="http://schemas.microsoft.com/office/powerpoint/2010/main" val="2217268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EC4607-E0DE-4644-8DF7-D76709B680AC}" type="datetimeFigureOut">
              <a:rPr lang="es-MX" smtClean="0"/>
              <a:t>30/10/2019</a:t>
            </a:fld>
            <a:endParaRPr lang="es-MX"/>
          </a:p>
        </p:txBody>
      </p:sp>
      <p:sp>
        <p:nvSpPr>
          <p:cNvPr id="6" name="Footer Placeholder 5"/>
          <p:cNvSpPr>
            <a:spLocks noGrp="1"/>
          </p:cNvSpPr>
          <p:nvPr>
            <p:ph type="ftr" sz="quarter" idx="11"/>
          </p:nvPr>
        </p:nvSpPr>
        <p:spPr/>
        <p:txBody>
          <a:bodyPr/>
          <a:lstStyle/>
          <a:p>
            <a:endParaRPr lang="es-MX"/>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D29A77A-21E9-4663-9703-048416ECC8FD}" type="slidenum">
              <a:rPr lang="es-MX" smtClean="0"/>
              <a:t>‹#›</a:t>
            </a:fld>
            <a:endParaRPr lang="es-MX"/>
          </a:p>
        </p:txBody>
      </p:sp>
    </p:spTree>
    <p:extLst>
      <p:ext uri="{BB962C8B-B14F-4D97-AF65-F5344CB8AC3E}">
        <p14:creationId xmlns:p14="http://schemas.microsoft.com/office/powerpoint/2010/main" val="3919662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EC4607-E0DE-4644-8DF7-D76709B680AC}" type="datetimeFigureOut">
              <a:rPr lang="es-MX" smtClean="0"/>
              <a:t>30/10/2019</a:t>
            </a:fld>
            <a:endParaRPr lang="es-MX"/>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D29A77A-21E9-4663-9703-048416ECC8FD}" type="slidenum">
              <a:rPr lang="es-MX" smtClean="0"/>
              <a:t>‹#›</a:t>
            </a:fld>
            <a:endParaRPr lang="es-MX"/>
          </a:p>
        </p:txBody>
      </p:sp>
    </p:spTree>
    <p:extLst>
      <p:ext uri="{BB962C8B-B14F-4D97-AF65-F5344CB8AC3E}">
        <p14:creationId xmlns:p14="http://schemas.microsoft.com/office/powerpoint/2010/main" val="2724051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43EC4607-E0DE-4644-8DF7-D76709B680AC}" type="datetimeFigureOut">
              <a:rPr lang="es-MX" smtClean="0"/>
              <a:t>30/10/2019</a:t>
            </a:fld>
            <a:endParaRPr lang="es-MX"/>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s-MX"/>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2D29A77A-21E9-4663-9703-048416ECC8FD}" type="slidenum">
              <a:rPr lang="es-MX" smtClean="0"/>
              <a:t>‹#›</a:t>
            </a:fld>
            <a:endParaRPr lang="es-MX"/>
          </a:p>
        </p:txBody>
      </p:sp>
    </p:spTree>
    <p:extLst>
      <p:ext uri="{BB962C8B-B14F-4D97-AF65-F5344CB8AC3E}">
        <p14:creationId xmlns:p14="http://schemas.microsoft.com/office/powerpoint/2010/main" val="283803308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MX" dirty="0" smtClean="0"/>
              <a:t>Proyecto </a:t>
            </a:r>
            <a:endParaRPr lang="es-MX" dirty="0"/>
          </a:p>
        </p:txBody>
      </p:sp>
      <p:sp>
        <p:nvSpPr>
          <p:cNvPr id="3" name="Subtitle 2"/>
          <p:cNvSpPr>
            <a:spLocks noGrp="1"/>
          </p:cNvSpPr>
          <p:nvPr>
            <p:ph type="subTitle" idx="1"/>
          </p:nvPr>
        </p:nvSpPr>
        <p:spPr/>
        <p:txBody>
          <a:bodyPr/>
          <a:lstStyle/>
          <a:p>
            <a:r>
              <a:rPr lang="es-MX" b="1" dirty="0" smtClean="0"/>
              <a:t>Diagnostico de enfermedades cardiovasculares</a:t>
            </a:r>
            <a:endParaRPr lang="es-MX" b="1" dirty="0"/>
          </a:p>
        </p:txBody>
      </p:sp>
    </p:spTree>
    <p:extLst>
      <p:ext uri="{BB962C8B-B14F-4D97-AF65-F5344CB8AC3E}">
        <p14:creationId xmlns:p14="http://schemas.microsoft.com/office/powerpoint/2010/main" val="37256380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Datos por individuo:</a:t>
            </a:r>
            <a:endParaRPr lang="es-MX" dirty="0"/>
          </a:p>
        </p:txBody>
      </p:sp>
      <p:sp>
        <p:nvSpPr>
          <p:cNvPr id="3" name="Content Placeholder 2"/>
          <p:cNvSpPr>
            <a:spLocks noGrp="1"/>
          </p:cNvSpPr>
          <p:nvPr>
            <p:ph idx="1"/>
          </p:nvPr>
        </p:nvSpPr>
        <p:spPr/>
        <p:txBody>
          <a:bodyPr>
            <a:normAutofit/>
          </a:bodyPr>
          <a:lstStyle/>
          <a:p>
            <a:r>
              <a:rPr lang="es-MX" dirty="0" smtClean="0"/>
              <a:t>Grafica de pulsaciones (tiempo entre cada una e intensidad) por minuto.</a:t>
            </a:r>
          </a:p>
          <a:p>
            <a:r>
              <a:rPr lang="es-MX" dirty="0" smtClean="0"/>
              <a:t>Sexo (Femenino o Masculino).</a:t>
            </a:r>
          </a:p>
          <a:p>
            <a:r>
              <a:rPr lang="es-MX" dirty="0" smtClean="0"/>
              <a:t>Edad.</a:t>
            </a:r>
          </a:p>
          <a:p>
            <a:r>
              <a:rPr lang="es-MX" dirty="0" smtClean="0"/>
              <a:t>Altura.</a:t>
            </a:r>
          </a:p>
          <a:p>
            <a:r>
              <a:rPr lang="es-MX" dirty="0" smtClean="0"/>
              <a:t>Peso.</a:t>
            </a:r>
          </a:p>
          <a:p>
            <a:r>
              <a:rPr lang="es-MX" dirty="0" smtClean="0"/>
              <a:t>Índice de masa corporal.</a:t>
            </a:r>
          </a:p>
          <a:p>
            <a:r>
              <a:rPr lang="es-MX" dirty="0" smtClean="0"/>
              <a:t>Enfermedad cardiovascular.</a:t>
            </a:r>
          </a:p>
          <a:p>
            <a:r>
              <a:rPr lang="es-MX" dirty="0" smtClean="0"/>
              <a:t>Antecedente de infarto (Si o No).</a:t>
            </a:r>
            <a:endParaRPr lang="es-MX" dirty="0"/>
          </a:p>
        </p:txBody>
      </p:sp>
    </p:spTree>
    <p:extLst>
      <p:ext uri="{BB962C8B-B14F-4D97-AF65-F5344CB8AC3E}">
        <p14:creationId xmlns:p14="http://schemas.microsoft.com/office/powerpoint/2010/main" val="2966803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Gadget a utilizar: </a:t>
            </a:r>
            <a:r>
              <a:rPr lang="es-MX" dirty="0" err="1" smtClean="0"/>
              <a:t>Xiaomi</a:t>
            </a:r>
            <a:r>
              <a:rPr lang="es-MX" dirty="0" smtClean="0"/>
              <a:t> mi band 4 </a:t>
            </a:r>
            <a:endParaRPr lang="es-MX" dirty="0"/>
          </a:p>
        </p:txBody>
      </p:sp>
      <p:sp>
        <p:nvSpPr>
          <p:cNvPr id="3" name="Content Placeholder 2"/>
          <p:cNvSpPr>
            <a:spLocks noGrp="1"/>
          </p:cNvSpPr>
          <p:nvPr>
            <p:ph idx="1"/>
          </p:nvPr>
        </p:nvSpPr>
        <p:spPr>
          <a:xfrm>
            <a:off x="1154955" y="2603500"/>
            <a:ext cx="8761412" cy="3732906"/>
          </a:xfrm>
        </p:spPr>
        <p:txBody>
          <a:bodyPr>
            <a:normAutofit fontScale="85000" lnSpcReduction="20000"/>
          </a:bodyPr>
          <a:lstStyle/>
          <a:p>
            <a:r>
              <a:rPr lang="es-MX" dirty="0"/>
              <a:t>Pantalla AMOLED a color, de 0.95 pulgadas, Resolución 240 x 120 píxeles, Tecnología 2.5D, 400 </a:t>
            </a:r>
            <a:r>
              <a:rPr lang="es-MX" dirty="0" err="1"/>
              <a:t>nits</a:t>
            </a:r>
            <a:endParaRPr lang="es-MX" dirty="0"/>
          </a:p>
          <a:p>
            <a:r>
              <a:rPr lang="es-MX" dirty="0"/>
              <a:t>Compatible con Android 4.4, iOS 9.0 o </a:t>
            </a:r>
            <a:r>
              <a:rPr lang="es-MX" dirty="0" smtClean="0"/>
              <a:t>superior</a:t>
            </a:r>
          </a:p>
          <a:p>
            <a:r>
              <a:rPr lang="es-MX" dirty="0"/>
              <a:t>Bluetooth </a:t>
            </a:r>
            <a:r>
              <a:rPr lang="es-MX" dirty="0" smtClean="0"/>
              <a:t>5.0</a:t>
            </a:r>
          </a:p>
          <a:p>
            <a:r>
              <a:rPr lang="es-MX" dirty="0"/>
              <a:t>Capacidad de RAM</a:t>
            </a:r>
            <a:r>
              <a:rPr lang="es-MX" b="1" dirty="0"/>
              <a:t>: </a:t>
            </a:r>
            <a:r>
              <a:rPr lang="es-MX" dirty="0"/>
              <a:t>0.000512 </a:t>
            </a:r>
            <a:r>
              <a:rPr lang="es-MX" dirty="0" smtClean="0"/>
              <a:t>GB</a:t>
            </a:r>
          </a:p>
          <a:p>
            <a:r>
              <a:rPr lang="es-MX" dirty="0"/>
              <a:t>Capacidad de ROM</a:t>
            </a:r>
            <a:r>
              <a:rPr lang="es-MX" b="1" dirty="0"/>
              <a:t>: </a:t>
            </a:r>
            <a:r>
              <a:rPr lang="es-MX" dirty="0"/>
              <a:t>16 </a:t>
            </a:r>
            <a:r>
              <a:rPr lang="es-MX" dirty="0" smtClean="0"/>
              <a:t>MB</a:t>
            </a:r>
            <a:endParaRPr lang="es-MX" dirty="0"/>
          </a:p>
          <a:p>
            <a:r>
              <a:rPr lang="es-MX" dirty="0"/>
              <a:t>NFC</a:t>
            </a:r>
          </a:p>
          <a:p>
            <a:r>
              <a:rPr lang="es-MX" dirty="0"/>
              <a:t>Podómetro</a:t>
            </a:r>
          </a:p>
          <a:p>
            <a:r>
              <a:rPr lang="es-MX" dirty="0"/>
              <a:t>Acelerómetro de tres ejes</a:t>
            </a:r>
          </a:p>
          <a:p>
            <a:r>
              <a:rPr lang="es-MX" dirty="0"/>
              <a:t>Giroscopio de tres ejes</a:t>
            </a:r>
          </a:p>
          <a:p>
            <a:r>
              <a:rPr lang="es-MX" dirty="0"/>
              <a:t>Sensor de frecuencia cardíaca PPG (de desarrollo propio)</a:t>
            </a:r>
          </a:p>
          <a:p>
            <a:r>
              <a:rPr lang="es-MX" dirty="0"/>
              <a:t>Sensor de control de desgaste capacitivo (proximidad)</a:t>
            </a:r>
          </a:p>
          <a:p>
            <a:endParaRPr lang="es-MX" dirty="0"/>
          </a:p>
        </p:txBody>
      </p:sp>
    </p:spTree>
    <p:extLst>
      <p:ext uri="{BB962C8B-B14F-4D97-AF65-F5344CB8AC3E}">
        <p14:creationId xmlns:p14="http://schemas.microsoft.com/office/powerpoint/2010/main" val="1739951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Procedimiento</a:t>
            </a:r>
            <a:endParaRPr lang="es-MX" dirty="0"/>
          </a:p>
        </p:txBody>
      </p:sp>
      <p:sp>
        <p:nvSpPr>
          <p:cNvPr id="3" name="Content Placeholder 2"/>
          <p:cNvSpPr>
            <a:spLocks noGrp="1"/>
          </p:cNvSpPr>
          <p:nvPr>
            <p:ph idx="1"/>
          </p:nvPr>
        </p:nvSpPr>
        <p:spPr>
          <a:xfrm>
            <a:off x="1154955" y="2603500"/>
            <a:ext cx="9186780" cy="3416300"/>
          </a:xfrm>
        </p:spPr>
        <p:txBody>
          <a:bodyPr/>
          <a:lstStyle/>
          <a:p>
            <a:pPr marL="0" indent="0">
              <a:buNone/>
            </a:pPr>
            <a:r>
              <a:rPr lang="es-MX" dirty="0" smtClean="0"/>
              <a:t>Se tomaran los registros de la mayor cantidad de individuos con enfermedad cardiovascular del mismo tipo, para poder aplicar algoritmos de clasificación por medio de una red neuronal </a:t>
            </a:r>
            <a:r>
              <a:rPr lang="es-MX" dirty="0" err="1" smtClean="0"/>
              <a:t>convolucional</a:t>
            </a:r>
            <a:r>
              <a:rPr lang="es-MX" dirty="0" smtClean="0"/>
              <a:t>, utilizando: </a:t>
            </a:r>
          </a:p>
          <a:p>
            <a:pPr marL="0" indent="0">
              <a:buNone/>
            </a:pPr>
            <a:r>
              <a:rPr lang="es-MX" dirty="0" smtClean="0"/>
              <a:t>	70 % de los datos para entrenamiento  </a:t>
            </a:r>
          </a:p>
          <a:p>
            <a:pPr marL="0" indent="0">
              <a:buNone/>
            </a:pPr>
            <a:r>
              <a:rPr lang="es-MX" dirty="0" smtClean="0"/>
              <a:t>	30 % de los datos para prueba</a:t>
            </a:r>
          </a:p>
          <a:p>
            <a:pPr marL="0" indent="0">
              <a:buNone/>
            </a:pPr>
            <a:endParaRPr lang="es-MX" dirty="0"/>
          </a:p>
        </p:txBody>
      </p:sp>
    </p:spTree>
    <p:extLst>
      <p:ext uri="{BB962C8B-B14F-4D97-AF65-F5344CB8AC3E}">
        <p14:creationId xmlns:p14="http://schemas.microsoft.com/office/powerpoint/2010/main" val="40727578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MX" dirty="0" smtClean="0"/>
              <a:t>Integrantes:</a:t>
            </a:r>
            <a:endParaRPr lang="es-MX" dirty="0"/>
          </a:p>
        </p:txBody>
      </p:sp>
      <p:sp>
        <p:nvSpPr>
          <p:cNvPr id="5" name="Content Placeholder 4"/>
          <p:cNvSpPr>
            <a:spLocks noGrp="1"/>
          </p:cNvSpPr>
          <p:nvPr>
            <p:ph idx="1"/>
          </p:nvPr>
        </p:nvSpPr>
        <p:spPr/>
        <p:txBody>
          <a:bodyPr>
            <a:normAutofit/>
          </a:bodyPr>
          <a:lstStyle/>
          <a:p>
            <a:r>
              <a:rPr lang="es-MX" dirty="0"/>
              <a:t>Keras.io. (2018). </a:t>
            </a:r>
            <a:r>
              <a:rPr lang="es-MX" dirty="0" err="1"/>
              <a:t>Keras</a:t>
            </a:r>
            <a:r>
              <a:rPr lang="es-MX" dirty="0"/>
              <a:t> </a:t>
            </a:r>
            <a:r>
              <a:rPr lang="es-MX" dirty="0" err="1"/>
              <a:t>Documentation</a:t>
            </a:r>
            <a:r>
              <a:rPr lang="es-MX" dirty="0"/>
              <a:t>. [en </a:t>
            </a:r>
            <a:r>
              <a:rPr lang="es-MX" dirty="0" smtClean="0"/>
              <a:t>línea] </a:t>
            </a:r>
            <a:r>
              <a:rPr lang="es-MX" dirty="0"/>
              <a:t>Disponible en: https://keras.io/ </a:t>
            </a:r>
            <a:endParaRPr lang="es-MX" dirty="0" smtClean="0"/>
          </a:p>
          <a:p>
            <a:r>
              <a:rPr lang="es-MX" dirty="0" err="1" smtClean="0"/>
              <a:t>Spark</a:t>
            </a:r>
            <a:r>
              <a:rPr lang="es-MX" dirty="0"/>
              <a:t>, C. (2018). Deep </a:t>
            </a:r>
            <a:r>
              <a:rPr lang="es-MX" dirty="0" err="1"/>
              <a:t>learning</a:t>
            </a:r>
            <a:r>
              <a:rPr lang="es-MX" dirty="0"/>
              <a:t> </a:t>
            </a:r>
            <a:r>
              <a:rPr lang="es-MX" dirty="0" err="1"/>
              <a:t>for</a:t>
            </a:r>
            <a:r>
              <a:rPr lang="es-MX" dirty="0"/>
              <a:t> complete </a:t>
            </a:r>
            <a:r>
              <a:rPr lang="es-MX" dirty="0" err="1"/>
              <a:t>beginners</a:t>
            </a:r>
            <a:r>
              <a:rPr lang="es-MX" dirty="0"/>
              <a:t>: </a:t>
            </a:r>
            <a:r>
              <a:rPr lang="es-MX" dirty="0" err="1"/>
              <a:t>convolutional</a:t>
            </a:r>
            <a:r>
              <a:rPr lang="es-MX" dirty="0"/>
              <a:t> neural </a:t>
            </a:r>
            <a:r>
              <a:rPr lang="es-MX" dirty="0" err="1"/>
              <a:t>networks</a:t>
            </a:r>
            <a:r>
              <a:rPr lang="es-MX" dirty="0"/>
              <a:t> </a:t>
            </a:r>
            <a:r>
              <a:rPr lang="es-MX" dirty="0" err="1"/>
              <a:t>with</a:t>
            </a:r>
            <a:r>
              <a:rPr lang="es-MX" dirty="0"/>
              <a:t> </a:t>
            </a:r>
            <a:r>
              <a:rPr lang="es-MX" dirty="0" err="1"/>
              <a:t>keras</a:t>
            </a:r>
            <a:r>
              <a:rPr lang="es-MX" dirty="0"/>
              <a:t>. [</a:t>
            </a:r>
            <a:r>
              <a:rPr lang="es-MX" dirty="0" smtClean="0"/>
              <a:t>en línea] Cambridgespark.com</a:t>
            </a:r>
            <a:r>
              <a:rPr lang="es-MX" dirty="0"/>
              <a:t>. </a:t>
            </a:r>
            <a:r>
              <a:rPr lang="es-MX" dirty="0" err="1"/>
              <a:t>Available</a:t>
            </a:r>
            <a:r>
              <a:rPr lang="es-MX" dirty="0"/>
              <a:t> at: https://</a:t>
            </a:r>
            <a:r>
              <a:rPr lang="es-MX" dirty="0" smtClean="0"/>
              <a:t>cambridgespark.com/content/tutorials/convolutionalneural-networks-with-keras/index.html</a:t>
            </a:r>
            <a:endParaRPr lang="es-MX" dirty="0"/>
          </a:p>
        </p:txBody>
      </p:sp>
      <p:sp>
        <p:nvSpPr>
          <p:cNvPr id="6" name="Text Placeholder 5"/>
          <p:cNvSpPr>
            <a:spLocks noGrp="1"/>
          </p:cNvSpPr>
          <p:nvPr>
            <p:ph type="body" sz="half" idx="2"/>
          </p:nvPr>
        </p:nvSpPr>
        <p:spPr>
          <a:xfrm>
            <a:off x="1154954" y="2895600"/>
            <a:ext cx="3442803" cy="3129279"/>
          </a:xfrm>
        </p:spPr>
        <p:txBody>
          <a:bodyPr/>
          <a:lstStyle/>
          <a:p>
            <a:pPr marL="285750" indent="-285750">
              <a:buFont typeface="Arial" panose="020B0604020202020204" pitchFamily="34" charset="0"/>
              <a:buChar char="•"/>
            </a:pPr>
            <a:r>
              <a:rPr lang="es-MX" dirty="0" smtClean="0"/>
              <a:t>Moreno </a:t>
            </a:r>
            <a:r>
              <a:rPr lang="es-MX" dirty="0"/>
              <a:t>Madrid María </a:t>
            </a:r>
            <a:r>
              <a:rPr lang="es-MX" dirty="0" smtClean="0"/>
              <a:t>Guadalupe</a:t>
            </a:r>
          </a:p>
        </p:txBody>
      </p:sp>
      <p:sp>
        <p:nvSpPr>
          <p:cNvPr id="7" name="Rectangle 6"/>
          <p:cNvSpPr/>
          <p:nvPr/>
        </p:nvSpPr>
        <p:spPr>
          <a:xfrm>
            <a:off x="8376178" y="380842"/>
            <a:ext cx="2024913" cy="461665"/>
          </a:xfrm>
          <a:prstGeom prst="rect">
            <a:avLst/>
          </a:prstGeom>
        </p:spPr>
        <p:txBody>
          <a:bodyPr wrap="none">
            <a:spAutoFit/>
          </a:bodyPr>
          <a:lstStyle/>
          <a:p>
            <a:r>
              <a:rPr lang="es-MX" sz="2400" b="1" i="1" dirty="0" smtClean="0"/>
              <a:t>Referencias:</a:t>
            </a:r>
          </a:p>
        </p:txBody>
      </p:sp>
    </p:spTree>
    <p:extLst>
      <p:ext uri="{BB962C8B-B14F-4D97-AF65-F5344CB8AC3E}">
        <p14:creationId xmlns:p14="http://schemas.microsoft.com/office/powerpoint/2010/main" val="20120230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Introducción </a:t>
            </a:r>
            <a:endParaRPr lang="es-MX" dirty="0"/>
          </a:p>
        </p:txBody>
      </p:sp>
      <p:sp>
        <p:nvSpPr>
          <p:cNvPr id="3" name="Content Placeholder 2"/>
          <p:cNvSpPr>
            <a:spLocks noGrp="1"/>
          </p:cNvSpPr>
          <p:nvPr>
            <p:ph idx="1"/>
          </p:nvPr>
        </p:nvSpPr>
        <p:spPr>
          <a:xfrm>
            <a:off x="1154955" y="2603500"/>
            <a:ext cx="9276932" cy="3416300"/>
          </a:xfrm>
        </p:spPr>
        <p:txBody>
          <a:bodyPr/>
          <a:lstStyle/>
          <a:p>
            <a:pPr algn="just"/>
            <a:r>
              <a:rPr lang="es-MX" dirty="0"/>
              <a:t>El cuerpo humano es un sistema complejo que nos brinda señales de  sus actividades en tiempo real, es prioridad cuidar de él, debido a su deterioro y vulnerabilidades. </a:t>
            </a:r>
            <a:endParaRPr lang="es-MX" dirty="0" smtClean="0"/>
          </a:p>
          <a:p>
            <a:pPr algn="just"/>
            <a:r>
              <a:rPr lang="es-MX" dirty="0" smtClean="0"/>
              <a:t>Uno </a:t>
            </a:r>
            <a:r>
              <a:rPr lang="es-MX" dirty="0"/>
              <a:t>de los órganos más importantes para el buen funcionamiento del sistema cardiovascular es el corazón.</a:t>
            </a:r>
          </a:p>
          <a:p>
            <a:endParaRPr lang="es-MX" dirty="0"/>
          </a:p>
        </p:txBody>
      </p:sp>
    </p:spTree>
    <p:extLst>
      <p:ext uri="{BB962C8B-B14F-4D97-AF65-F5344CB8AC3E}">
        <p14:creationId xmlns:p14="http://schemas.microsoft.com/office/powerpoint/2010/main" val="27618559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ECV</a:t>
            </a:r>
            <a:endParaRPr lang="es-MX" dirty="0"/>
          </a:p>
        </p:txBody>
      </p:sp>
      <p:sp>
        <p:nvSpPr>
          <p:cNvPr id="3" name="Content Placeholder 2"/>
          <p:cNvSpPr>
            <a:spLocks noGrp="1"/>
          </p:cNvSpPr>
          <p:nvPr>
            <p:ph idx="1"/>
          </p:nvPr>
        </p:nvSpPr>
        <p:spPr>
          <a:xfrm>
            <a:off x="1154954" y="2603500"/>
            <a:ext cx="10139817" cy="3416300"/>
          </a:xfrm>
        </p:spPr>
        <p:txBody>
          <a:bodyPr>
            <a:normAutofit/>
          </a:bodyPr>
          <a:lstStyle/>
          <a:p>
            <a:pPr marL="0" indent="0" algn="just">
              <a:buNone/>
            </a:pPr>
            <a:r>
              <a:rPr lang="es-MX" dirty="0" smtClean="0"/>
              <a:t>Las </a:t>
            </a:r>
            <a:r>
              <a:rPr lang="es-MX" dirty="0"/>
              <a:t>enfermedades cardiovasculares (ECV) son un conjunto de trastornos del corazón y de los vasos sanguíneos. Son la principal causa de defunción en todo el mundo, afectan en mucha mayor medida a los países de ingresos bajos y medianos: más del 80% de las defunciones por esta causa se producen en esos países. </a:t>
            </a:r>
          </a:p>
          <a:p>
            <a:r>
              <a:rPr lang="es-MX" dirty="0"/>
              <a:t>17,5 millones de personas murieron por enfermedades cardiovasculares en 2012.</a:t>
            </a:r>
          </a:p>
          <a:p>
            <a:r>
              <a:rPr lang="es-MX" dirty="0"/>
              <a:t>80% de los infartos de miocardio y de los AVC prematuros son prevenibles.</a:t>
            </a:r>
          </a:p>
          <a:p>
            <a:r>
              <a:rPr lang="es-MX" dirty="0"/>
              <a:t>&gt;75% de las muertes causadas por ECV se producen en países de ingresos bajos y medios</a:t>
            </a:r>
            <a:r>
              <a:rPr lang="es-MX" dirty="0" smtClean="0"/>
              <a:t>.</a:t>
            </a:r>
          </a:p>
          <a:p>
            <a:pPr marL="0" indent="0">
              <a:buNone/>
            </a:pPr>
            <a:r>
              <a:rPr lang="es-MX" dirty="0" smtClean="0"/>
              <a:t>El </a:t>
            </a:r>
            <a:r>
              <a:rPr lang="es-MX" dirty="0"/>
              <a:t>consumo de tabaco, una dieta malsana y la inactividad física aumentan el riesgo de infartos de miocardio y accidentes cerebrovasculares.</a:t>
            </a:r>
          </a:p>
          <a:p>
            <a:endParaRPr lang="es-MX" dirty="0"/>
          </a:p>
        </p:txBody>
      </p:sp>
    </p:spTree>
    <p:extLst>
      <p:ext uri="{BB962C8B-B14F-4D97-AF65-F5344CB8AC3E}">
        <p14:creationId xmlns:p14="http://schemas.microsoft.com/office/powerpoint/2010/main" val="19134539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ECG</a:t>
            </a:r>
            <a:endParaRPr lang="es-MX" dirty="0"/>
          </a:p>
        </p:txBody>
      </p:sp>
      <p:sp>
        <p:nvSpPr>
          <p:cNvPr id="3" name="Content Placeholder 2"/>
          <p:cNvSpPr>
            <a:spLocks noGrp="1"/>
          </p:cNvSpPr>
          <p:nvPr>
            <p:ph idx="1"/>
          </p:nvPr>
        </p:nvSpPr>
        <p:spPr/>
        <p:txBody>
          <a:bodyPr/>
          <a:lstStyle/>
          <a:p>
            <a:pPr algn="just"/>
            <a:r>
              <a:rPr lang="es-MX" dirty="0"/>
              <a:t>Hace poco más de cien años que se realizó el primer registro de la actividad eléctrica cardiaca, y fue el neerlandés </a:t>
            </a:r>
            <a:r>
              <a:rPr lang="es-MX" dirty="0" err="1"/>
              <a:t>Willem</a:t>
            </a:r>
            <a:r>
              <a:rPr lang="es-MX" dirty="0"/>
              <a:t> </a:t>
            </a:r>
            <a:r>
              <a:rPr lang="es-MX" dirty="0" err="1"/>
              <a:t>Einthoven</a:t>
            </a:r>
            <a:r>
              <a:rPr lang="es-MX" dirty="0"/>
              <a:t> quien dictó la fundación de esta rama de la medicina, lo cual le valió el Premio Nobel de Medicina en 1924. La relevancia que puede tener un electrocardiograma (ECG) se evidencia en la cotidianidad de cualquier hospital del país. Empero, el ECG per se no proporciona información a quien no sabe interpretarle. No es más que una gráfica de tiempo-voltaje.</a:t>
            </a:r>
          </a:p>
        </p:txBody>
      </p:sp>
    </p:spTree>
    <p:extLst>
      <p:ext uri="{BB962C8B-B14F-4D97-AF65-F5344CB8AC3E}">
        <p14:creationId xmlns:p14="http://schemas.microsoft.com/office/powerpoint/2010/main" val="17358395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Suposición </a:t>
            </a:r>
            <a:endParaRPr lang="es-MX" dirty="0"/>
          </a:p>
        </p:txBody>
      </p:sp>
      <p:sp>
        <p:nvSpPr>
          <p:cNvPr id="3" name="Content Placeholder 2"/>
          <p:cNvSpPr>
            <a:spLocks noGrp="1"/>
          </p:cNvSpPr>
          <p:nvPr>
            <p:ph idx="1"/>
          </p:nvPr>
        </p:nvSpPr>
        <p:spPr/>
        <p:txBody>
          <a:bodyPr/>
          <a:lstStyle/>
          <a:p>
            <a:pPr algn="just"/>
            <a:r>
              <a:rPr lang="es-MX" dirty="0" smtClean="0"/>
              <a:t>Si se tiene </a:t>
            </a:r>
            <a:r>
              <a:rPr lang="es-MX" b="1" dirty="0" smtClean="0"/>
              <a:t>N </a:t>
            </a:r>
            <a:r>
              <a:rPr lang="es-MX" dirty="0" smtClean="0"/>
              <a:t>cantidad de electrocardiogramas de diferentes individuos con la misma enfermedad cardiovascular, se pueden utilizar técnicas de aprendizaje automático para poder identificar los patrones en los datos que llevan al diagnostico de dicha enfermedad. </a:t>
            </a:r>
            <a:endParaRPr lang="es-MX" dirty="0"/>
          </a:p>
        </p:txBody>
      </p:sp>
    </p:spTree>
    <p:extLst>
      <p:ext uri="{BB962C8B-B14F-4D97-AF65-F5344CB8AC3E}">
        <p14:creationId xmlns:p14="http://schemas.microsoft.com/office/powerpoint/2010/main" val="35635842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MX" dirty="0"/>
              <a:t>Data sets encontrados</a:t>
            </a:r>
          </a:p>
        </p:txBody>
      </p:sp>
      <p:sp>
        <p:nvSpPr>
          <p:cNvPr id="5" name="Text Placeholder 4"/>
          <p:cNvSpPr>
            <a:spLocks noGrp="1"/>
          </p:cNvSpPr>
          <p:nvPr>
            <p:ph type="body" idx="1"/>
          </p:nvPr>
        </p:nvSpPr>
        <p:spPr/>
        <p:txBody>
          <a:bodyPr/>
          <a:lstStyle/>
          <a:p>
            <a:r>
              <a:rPr lang="es-MX" dirty="0"/>
              <a:t>Predicción de ataque al corazón</a:t>
            </a:r>
            <a:r>
              <a:rPr lang="es-MX" dirty="0" smtClean="0"/>
              <a:t>:</a:t>
            </a:r>
            <a:endParaRPr lang="es-MX" dirty="0"/>
          </a:p>
        </p:txBody>
      </p:sp>
      <p:sp>
        <p:nvSpPr>
          <p:cNvPr id="9" name="Text Placeholder 8"/>
          <p:cNvSpPr>
            <a:spLocks noGrp="1"/>
          </p:cNvSpPr>
          <p:nvPr>
            <p:ph type="body" sz="half" idx="15"/>
          </p:nvPr>
        </p:nvSpPr>
        <p:spPr>
          <a:xfrm>
            <a:off x="1154954" y="3193561"/>
            <a:ext cx="3129168" cy="837526"/>
          </a:xfrm>
        </p:spPr>
        <p:txBody>
          <a:bodyPr>
            <a:normAutofit/>
          </a:bodyPr>
          <a:lstStyle/>
          <a:p>
            <a:r>
              <a:rPr lang="es-MX" u="sng" dirty="0" smtClean="0"/>
              <a:t>https</a:t>
            </a:r>
            <a:r>
              <a:rPr lang="es-MX" u="sng" dirty="0"/>
              <a:t>://</a:t>
            </a:r>
            <a:r>
              <a:rPr lang="es-MX" u="sng" dirty="0" smtClean="0"/>
              <a:t>www.kaggle.com/imnikhilanand/heart-attack-prediction </a:t>
            </a:r>
            <a:endParaRPr lang="es-MX" u="sng" dirty="0"/>
          </a:p>
          <a:p>
            <a:endParaRPr lang="es-MX" dirty="0"/>
          </a:p>
        </p:txBody>
      </p:sp>
      <p:sp>
        <p:nvSpPr>
          <p:cNvPr id="6" name="Text Placeholder 5"/>
          <p:cNvSpPr>
            <a:spLocks noGrp="1"/>
          </p:cNvSpPr>
          <p:nvPr>
            <p:ph type="body" sz="quarter" idx="3"/>
          </p:nvPr>
        </p:nvSpPr>
        <p:spPr/>
        <p:txBody>
          <a:bodyPr/>
          <a:lstStyle/>
          <a:p>
            <a:r>
              <a:rPr lang="es-MX" dirty="0" smtClean="0"/>
              <a:t>Lista </a:t>
            </a:r>
            <a:r>
              <a:rPr lang="es-MX" dirty="0"/>
              <a:t>de </a:t>
            </a:r>
            <a:r>
              <a:rPr lang="es-MX" dirty="0" smtClean="0"/>
              <a:t>latidos, proyecto MADAE:</a:t>
            </a:r>
            <a:endParaRPr lang="es-MX" dirty="0"/>
          </a:p>
        </p:txBody>
      </p:sp>
      <p:sp>
        <p:nvSpPr>
          <p:cNvPr id="10" name="Text Placeholder 9"/>
          <p:cNvSpPr>
            <a:spLocks noGrp="1"/>
          </p:cNvSpPr>
          <p:nvPr>
            <p:ph type="body" sz="half" idx="16"/>
          </p:nvPr>
        </p:nvSpPr>
        <p:spPr>
          <a:xfrm>
            <a:off x="4512721" y="3193562"/>
            <a:ext cx="3145380" cy="837526"/>
          </a:xfrm>
        </p:spPr>
        <p:txBody>
          <a:bodyPr/>
          <a:lstStyle/>
          <a:p>
            <a:r>
              <a:rPr lang="es-MX" u="sng" dirty="0"/>
              <a:t>http://thew-project.org/Arrhythmia_LibSys/cardiac_arrhythmia.htm</a:t>
            </a:r>
          </a:p>
        </p:txBody>
      </p:sp>
      <p:sp>
        <p:nvSpPr>
          <p:cNvPr id="7" name="Text Placeholder 6"/>
          <p:cNvSpPr>
            <a:spLocks noGrp="1"/>
          </p:cNvSpPr>
          <p:nvPr>
            <p:ph type="body" sz="quarter" idx="13"/>
          </p:nvPr>
        </p:nvSpPr>
        <p:spPr>
          <a:xfrm>
            <a:off x="7886700" y="2434107"/>
            <a:ext cx="3161029" cy="1506828"/>
          </a:xfrm>
        </p:spPr>
        <p:txBody>
          <a:bodyPr/>
          <a:lstStyle/>
          <a:p>
            <a:r>
              <a:rPr lang="es-MX" dirty="0" smtClean="0"/>
              <a:t>El </a:t>
            </a:r>
            <a:r>
              <a:rPr lang="es-MX" dirty="0"/>
              <a:t>recurso de investigación para señales fisiológicas complejas:</a:t>
            </a:r>
          </a:p>
        </p:txBody>
      </p:sp>
      <p:sp>
        <p:nvSpPr>
          <p:cNvPr id="11" name="Text Placeholder 10"/>
          <p:cNvSpPr>
            <a:spLocks noGrp="1"/>
          </p:cNvSpPr>
          <p:nvPr>
            <p:ph type="body" sz="half" idx="17"/>
          </p:nvPr>
        </p:nvSpPr>
        <p:spPr>
          <a:xfrm>
            <a:off x="7886700" y="4031088"/>
            <a:ext cx="3164719" cy="489398"/>
          </a:xfrm>
        </p:spPr>
        <p:txBody>
          <a:bodyPr/>
          <a:lstStyle/>
          <a:p>
            <a:r>
              <a:rPr lang="es-MX" u="sng" dirty="0" smtClean="0"/>
              <a:t>https://physionet.org/</a:t>
            </a:r>
            <a:endParaRPr lang="es-MX" u="sng" dirty="0"/>
          </a:p>
        </p:txBody>
      </p:sp>
      <p:sp>
        <p:nvSpPr>
          <p:cNvPr id="14" name="Text Placeholder 4"/>
          <p:cNvSpPr txBox="1">
            <a:spLocks/>
          </p:cNvSpPr>
          <p:nvPr/>
        </p:nvSpPr>
        <p:spPr>
          <a:xfrm>
            <a:off x="1154953" y="4055365"/>
            <a:ext cx="3129168" cy="576262"/>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i="0" kern="1200">
                <a:solidFill>
                  <a:schemeClr val="accent1"/>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i="0"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i="0"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9pPr>
          </a:lstStyle>
          <a:p>
            <a:r>
              <a:rPr lang="es-MX" dirty="0"/>
              <a:t>Base de datos ECG-</a:t>
            </a:r>
            <a:r>
              <a:rPr lang="es-MX" dirty="0" err="1"/>
              <a:t>ViEW</a:t>
            </a:r>
            <a:r>
              <a:rPr lang="es-MX" dirty="0" smtClean="0"/>
              <a:t>:</a:t>
            </a:r>
            <a:endParaRPr lang="es-MX" dirty="0"/>
          </a:p>
        </p:txBody>
      </p:sp>
      <p:sp>
        <p:nvSpPr>
          <p:cNvPr id="15" name="Text Placeholder 8"/>
          <p:cNvSpPr txBox="1">
            <a:spLocks/>
          </p:cNvSpPr>
          <p:nvPr/>
        </p:nvSpPr>
        <p:spPr>
          <a:xfrm>
            <a:off x="1154953" y="4631627"/>
            <a:ext cx="3223864" cy="837526"/>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400" b="0" i="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200" b="0" i="0"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000" b="0" i="0"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9pPr>
          </a:lstStyle>
          <a:p>
            <a:r>
              <a:rPr lang="es-MX" u="sng" dirty="0"/>
              <a:t>http://</a:t>
            </a:r>
            <a:r>
              <a:rPr lang="es-MX" u="sng" dirty="0" smtClean="0"/>
              <a:t>ecgview.org/download.asp</a:t>
            </a:r>
            <a:endParaRPr lang="es-MX" dirty="0"/>
          </a:p>
        </p:txBody>
      </p:sp>
      <p:sp>
        <p:nvSpPr>
          <p:cNvPr id="16" name="Text Placeholder 4"/>
          <p:cNvSpPr txBox="1">
            <a:spLocks/>
          </p:cNvSpPr>
          <p:nvPr/>
        </p:nvSpPr>
        <p:spPr>
          <a:xfrm>
            <a:off x="7886700" y="5026112"/>
            <a:ext cx="3129168" cy="576262"/>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i="0" kern="1200">
                <a:solidFill>
                  <a:schemeClr val="accent1"/>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i="0"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i="0"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9pPr>
          </a:lstStyle>
          <a:p>
            <a:r>
              <a:rPr lang="es-MX" dirty="0"/>
              <a:t>PTB </a:t>
            </a:r>
            <a:r>
              <a:rPr lang="es-MX" dirty="0" err="1"/>
              <a:t>Diagnostic</a:t>
            </a:r>
            <a:r>
              <a:rPr lang="es-MX" dirty="0"/>
              <a:t> ECG </a:t>
            </a:r>
            <a:r>
              <a:rPr lang="es-MX" dirty="0" err="1"/>
              <a:t>Database</a:t>
            </a:r>
            <a:r>
              <a:rPr lang="es-MX" dirty="0" smtClean="0"/>
              <a:t>:</a:t>
            </a:r>
            <a:endParaRPr lang="es-MX" dirty="0"/>
          </a:p>
        </p:txBody>
      </p:sp>
      <p:sp>
        <p:nvSpPr>
          <p:cNvPr id="17" name="Text Placeholder 8"/>
          <p:cNvSpPr txBox="1">
            <a:spLocks/>
          </p:cNvSpPr>
          <p:nvPr/>
        </p:nvSpPr>
        <p:spPr>
          <a:xfrm>
            <a:off x="7886700" y="5602374"/>
            <a:ext cx="3129168" cy="837526"/>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400" b="0" i="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200" b="0" i="0"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000" b="0" i="0"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9pPr>
          </a:lstStyle>
          <a:p>
            <a:r>
              <a:rPr lang="es-MX" u="sng" dirty="0"/>
              <a:t>https://</a:t>
            </a:r>
            <a:r>
              <a:rPr lang="es-MX" u="sng" dirty="0" smtClean="0"/>
              <a:t>physionet.org/content/ptbdb/1.0.0/</a:t>
            </a:r>
            <a:endParaRPr lang="es-MX" dirty="0" smtClean="0"/>
          </a:p>
          <a:p>
            <a:endParaRPr lang="es-MX" dirty="0"/>
          </a:p>
        </p:txBody>
      </p:sp>
      <p:sp>
        <p:nvSpPr>
          <p:cNvPr id="18" name="Text Placeholder 4"/>
          <p:cNvSpPr txBox="1">
            <a:spLocks/>
          </p:cNvSpPr>
          <p:nvPr/>
        </p:nvSpPr>
        <p:spPr>
          <a:xfrm>
            <a:off x="4473478" y="4607349"/>
            <a:ext cx="3129168" cy="576262"/>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i="0" kern="1200">
                <a:solidFill>
                  <a:schemeClr val="accent1"/>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i="0"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i="0"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9pPr>
          </a:lstStyle>
          <a:p>
            <a:pPr lvl="0"/>
            <a:r>
              <a:rPr lang="es-MX" dirty="0"/>
              <a:t>ML. Conjunto de datos de arritmia:</a:t>
            </a:r>
          </a:p>
        </p:txBody>
      </p:sp>
      <p:sp>
        <p:nvSpPr>
          <p:cNvPr id="19" name="Text Placeholder 8"/>
          <p:cNvSpPr txBox="1">
            <a:spLocks/>
          </p:cNvSpPr>
          <p:nvPr/>
        </p:nvSpPr>
        <p:spPr>
          <a:xfrm>
            <a:off x="4473478" y="5183611"/>
            <a:ext cx="3223864" cy="837526"/>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400" b="0" i="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200" b="0" i="0"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000" b="0" i="0"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9pPr>
          </a:lstStyle>
          <a:p>
            <a:r>
              <a:rPr lang="es-MX" u="sng" dirty="0"/>
              <a:t>https://</a:t>
            </a:r>
            <a:r>
              <a:rPr lang="es-MX" u="sng" dirty="0" smtClean="0"/>
              <a:t>archive.ics.uci.edu/ml/datasets/arrhythmia</a:t>
            </a:r>
            <a:endParaRPr lang="es-MX" dirty="0"/>
          </a:p>
        </p:txBody>
      </p:sp>
      <p:sp>
        <p:nvSpPr>
          <p:cNvPr id="20" name="Text Placeholder 4"/>
          <p:cNvSpPr txBox="1">
            <a:spLocks/>
          </p:cNvSpPr>
          <p:nvPr/>
        </p:nvSpPr>
        <p:spPr>
          <a:xfrm>
            <a:off x="1154953" y="5207889"/>
            <a:ext cx="3129168" cy="576262"/>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i="0" kern="1200">
                <a:solidFill>
                  <a:schemeClr val="accent1"/>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i="0"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i="0"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9pPr>
          </a:lstStyle>
          <a:p>
            <a:r>
              <a:rPr lang="es-MX" dirty="0"/>
              <a:t>Sonidos de latidos</a:t>
            </a:r>
            <a:r>
              <a:rPr lang="es-MX" dirty="0" smtClean="0"/>
              <a:t>:</a:t>
            </a:r>
            <a:endParaRPr lang="es-MX" dirty="0"/>
          </a:p>
        </p:txBody>
      </p:sp>
      <p:sp>
        <p:nvSpPr>
          <p:cNvPr id="21" name="Text Placeholder 8"/>
          <p:cNvSpPr txBox="1">
            <a:spLocks/>
          </p:cNvSpPr>
          <p:nvPr/>
        </p:nvSpPr>
        <p:spPr>
          <a:xfrm>
            <a:off x="1154953" y="5784151"/>
            <a:ext cx="3223864" cy="837526"/>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400" b="0" i="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200" b="0" i="0"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000" b="0" i="0"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9pPr>
          </a:lstStyle>
          <a:p>
            <a:r>
              <a:rPr lang="es-MX" u="sng" dirty="0"/>
              <a:t>https://www.kaggle.com/kinguistics/heartbeat-sounds</a:t>
            </a:r>
          </a:p>
        </p:txBody>
      </p:sp>
    </p:spTree>
    <p:extLst>
      <p:ext uri="{BB962C8B-B14F-4D97-AF65-F5344CB8AC3E}">
        <p14:creationId xmlns:p14="http://schemas.microsoft.com/office/powerpoint/2010/main" val="37882978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Problemática</a:t>
            </a:r>
            <a:endParaRPr lang="es-MX" dirty="0"/>
          </a:p>
        </p:txBody>
      </p:sp>
      <p:sp>
        <p:nvSpPr>
          <p:cNvPr id="3" name="Content Placeholder 2"/>
          <p:cNvSpPr>
            <a:spLocks noGrp="1"/>
          </p:cNvSpPr>
          <p:nvPr>
            <p:ph idx="1"/>
          </p:nvPr>
        </p:nvSpPr>
        <p:spPr>
          <a:xfrm>
            <a:off x="1154954" y="2603500"/>
            <a:ext cx="9933756" cy="3416300"/>
          </a:xfrm>
        </p:spPr>
        <p:txBody>
          <a:bodyPr/>
          <a:lstStyle/>
          <a:p>
            <a:pPr algn="just"/>
            <a:r>
              <a:rPr lang="es-MX" dirty="0" smtClean="0"/>
              <a:t>Las políticas de protección a la privacidad del paciente no permiten el acceso a su información medica y personal.</a:t>
            </a:r>
          </a:p>
          <a:p>
            <a:pPr algn="just"/>
            <a:r>
              <a:rPr lang="es-MX" dirty="0" smtClean="0"/>
              <a:t>Los datos no están normalizados, no existe un protocolo de </a:t>
            </a:r>
            <a:r>
              <a:rPr lang="es-MX" dirty="0" err="1" smtClean="0"/>
              <a:t>recabación</a:t>
            </a:r>
            <a:r>
              <a:rPr lang="es-MX" dirty="0" smtClean="0"/>
              <a:t>  y almacenamiento de los datos médicos de los pacientes que se coordine con las cadenas de hospitales.</a:t>
            </a:r>
          </a:p>
          <a:p>
            <a:pPr algn="just"/>
            <a:r>
              <a:rPr lang="es-MX" dirty="0" smtClean="0"/>
              <a:t>Los médicos interpretan la historia medica del paciente y los indicadores relevantes en los estudios clínicos de forma practica e intuitiva, para dar un diagnostico mas certero sobre su condición.</a:t>
            </a:r>
          </a:p>
          <a:p>
            <a:pPr algn="just"/>
            <a:r>
              <a:rPr lang="es-MX" dirty="0" smtClean="0"/>
              <a:t>No consideran necesario proteger ni almacenar la información proporcionada, de forma integra, por los estudios clínicos realizados. En concreto electrocardiogramas.</a:t>
            </a:r>
            <a:endParaRPr lang="es-MX" dirty="0"/>
          </a:p>
        </p:txBody>
      </p:sp>
    </p:spTree>
    <p:extLst>
      <p:ext uri="{BB962C8B-B14F-4D97-AF65-F5344CB8AC3E}">
        <p14:creationId xmlns:p14="http://schemas.microsoft.com/office/powerpoint/2010/main" val="31299912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Objetivo</a:t>
            </a:r>
            <a:endParaRPr lang="es-MX" dirty="0"/>
          </a:p>
        </p:txBody>
      </p:sp>
      <p:sp>
        <p:nvSpPr>
          <p:cNvPr id="3" name="Content Placeholder 2"/>
          <p:cNvSpPr>
            <a:spLocks noGrp="1"/>
          </p:cNvSpPr>
          <p:nvPr>
            <p:ph idx="1"/>
          </p:nvPr>
        </p:nvSpPr>
        <p:spPr>
          <a:xfrm>
            <a:off x="1154955" y="2603500"/>
            <a:ext cx="9856482" cy="3416300"/>
          </a:xfrm>
        </p:spPr>
        <p:txBody>
          <a:bodyPr/>
          <a:lstStyle/>
          <a:p>
            <a:pPr algn="just"/>
            <a:r>
              <a:rPr lang="es-MX" dirty="0" smtClean="0"/>
              <a:t>Utilizando técnicas </a:t>
            </a:r>
            <a:r>
              <a:rPr lang="es-MX" dirty="0"/>
              <a:t>de machine </a:t>
            </a:r>
            <a:r>
              <a:rPr lang="es-MX" dirty="0" err="1" smtClean="0"/>
              <a:t>learning</a:t>
            </a:r>
            <a:r>
              <a:rPr lang="es-MX" dirty="0" smtClean="0"/>
              <a:t>, y los conceptos vistos en clase, desarrollaremos un programa capas de realizar </a:t>
            </a:r>
            <a:r>
              <a:rPr lang="es-MX" dirty="0"/>
              <a:t>la clasificación de un conjunto de </a:t>
            </a:r>
            <a:r>
              <a:rPr lang="es-MX" dirty="0" smtClean="0"/>
              <a:t>datos específicos, </a:t>
            </a:r>
            <a:r>
              <a:rPr lang="es-MX" dirty="0"/>
              <a:t>con el propósito de </a:t>
            </a:r>
            <a:r>
              <a:rPr lang="es-MX" dirty="0" smtClean="0"/>
              <a:t>identificar patrones que nos lleven al </a:t>
            </a:r>
            <a:r>
              <a:rPr lang="es-MX" dirty="0" smtClean="0"/>
              <a:t>diagnostico de enfermedades </a:t>
            </a:r>
            <a:r>
              <a:rPr lang="es-MX" dirty="0"/>
              <a:t>cardiovasculares</a:t>
            </a:r>
            <a:r>
              <a:rPr lang="es-MX" dirty="0" smtClean="0"/>
              <a:t>. </a:t>
            </a:r>
            <a:endParaRPr lang="es-MX" dirty="0"/>
          </a:p>
        </p:txBody>
      </p:sp>
    </p:spTree>
    <p:extLst>
      <p:ext uri="{BB962C8B-B14F-4D97-AF65-F5344CB8AC3E}">
        <p14:creationId xmlns:p14="http://schemas.microsoft.com/office/powerpoint/2010/main" val="19369385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Plan inicial</a:t>
            </a:r>
            <a:endParaRPr lang="es-MX" dirty="0"/>
          </a:p>
        </p:txBody>
      </p:sp>
      <p:sp>
        <p:nvSpPr>
          <p:cNvPr id="3" name="Content Placeholder 2"/>
          <p:cNvSpPr>
            <a:spLocks noGrp="1"/>
          </p:cNvSpPr>
          <p:nvPr>
            <p:ph idx="1"/>
          </p:nvPr>
        </p:nvSpPr>
        <p:spPr/>
        <p:txBody>
          <a:bodyPr/>
          <a:lstStyle/>
          <a:p>
            <a:r>
              <a:rPr lang="es-MX" dirty="0" smtClean="0"/>
              <a:t>Recabar los datos necesarios para poder diseñar una app capas de cesar el ritmo cardiaco de un individuo por medio </a:t>
            </a:r>
            <a:r>
              <a:rPr lang="es-MX" dirty="0"/>
              <a:t>de algún monitor de frecuencia </a:t>
            </a:r>
            <a:r>
              <a:rPr lang="es-MX" dirty="0" smtClean="0"/>
              <a:t>cardiaca, de manera eficiente.</a:t>
            </a:r>
          </a:p>
          <a:p>
            <a:r>
              <a:rPr lang="es-MX" dirty="0" smtClean="0"/>
              <a:t>Diseñar un app capaz de diagnosticar y monitorear condiciones cardiovasculares para la prevención de alguna crisis. </a:t>
            </a:r>
            <a:endParaRPr lang="es-MX" dirty="0"/>
          </a:p>
        </p:txBody>
      </p:sp>
    </p:spTree>
    <p:extLst>
      <p:ext uri="{BB962C8B-B14F-4D97-AF65-F5344CB8AC3E}">
        <p14:creationId xmlns:p14="http://schemas.microsoft.com/office/powerpoint/2010/main" val="231063128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222</TotalTime>
  <Words>768</Words>
  <Application>Microsoft Office PowerPoint</Application>
  <PresentationFormat>Widescreen</PresentationFormat>
  <Paragraphs>70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Ion Boardroom</vt:lpstr>
      <vt:lpstr>Proyecto </vt:lpstr>
      <vt:lpstr>Introducción </vt:lpstr>
      <vt:lpstr>ECV</vt:lpstr>
      <vt:lpstr>ECG</vt:lpstr>
      <vt:lpstr>Suposición </vt:lpstr>
      <vt:lpstr>Data sets encontrados</vt:lpstr>
      <vt:lpstr>Problemática</vt:lpstr>
      <vt:lpstr>Objetivo</vt:lpstr>
      <vt:lpstr>Plan inicial</vt:lpstr>
      <vt:lpstr>Datos por individuo:</vt:lpstr>
      <vt:lpstr>Gadget a utilizar: Xiaomi mi band 4 </vt:lpstr>
      <vt:lpstr>Procedimiento</vt:lpstr>
      <vt:lpstr>Integrantes: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 Guadalupe Moreno Madrid</dc:creator>
  <cp:lastModifiedBy>Maria Guadalupe Moreno Madrid</cp:lastModifiedBy>
  <cp:revision>31</cp:revision>
  <dcterms:created xsi:type="dcterms:W3CDTF">2019-10-27T09:32:23Z</dcterms:created>
  <dcterms:modified xsi:type="dcterms:W3CDTF">2019-10-30T15:25:30Z</dcterms:modified>
</cp:coreProperties>
</file>