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60" r:id="rId4"/>
    <p:sldId id="261" r:id="rId5"/>
    <p:sldId id="262" r:id="rId6"/>
    <p:sldId id="277" r:id="rId7"/>
    <p:sldId id="278" r:id="rId8"/>
    <p:sldId id="279" r:id="rId9"/>
    <p:sldId id="283" r:id="rId10"/>
    <p:sldId id="280" r:id="rId11"/>
    <p:sldId id="284" r:id="rId12"/>
    <p:sldId id="265" r:id="rId13"/>
    <p:sldId id="27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3" d="100"/>
          <a:sy n="83" d="100"/>
        </p:scale>
        <p:origin x="614" y="6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90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猪七爷素材淘宝店：https://shop149141837.taobao.com</a:t>
            </a:r>
          </a:p>
        </p:txBody>
      </p:sp>
    </p:spTree>
    <p:extLst>
      <p:ext uri="{BB962C8B-B14F-4D97-AF65-F5344CB8AC3E}">
        <p14:creationId xmlns:p14="http://schemas.microsoft.com/office/powerpoint/2010/main" val="268056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DC334B-00B3-40B0-93C8-25171DE20799}" type="datetimeFigureOut">
              <a:rPr lang="zh-CN" altLang="en-US" smtClean="0"/>
              <a:t>2023/5/27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334B-00B3-40B0-93C8-25171DE20799}" type="datetimeFigureOut">
              <a:rPr lang="zh-CN" altLang="en-US" smtClean="0"/>
              <a:t>2023/5/27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2F73F-E231-493B-9B66-66C592F6FD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1913463" y="2596547"/>
            <a:ext cx="8365074" cy="1015663"/>
          </a:xfrm>
          <a:prstGeom prst="rect">
            <a:avLst/>
          </a:prstGeom>
          <a:noFill/>
        </p:spPr>
        <p:txBody>
          <a:bodyPr wrap="square" rtlCol="0">
            <a:spAutoFit/>
          </a:bodyPr>
          <a:lstStyle>
            <a:defPPr>
              <a:defRPr lang="zh-CN"/>
            </a:defPPr>
            <a:lvl1pPr algn="ctr">
              <a:defRPr sz="6000" b="1">
                <a:blipFill dpi="0" rotWithShape="1">
                  <a:blip r:embed="rId5"/>
                  <a:srcRect/>
                  <a:stretch>
                    <a:fillRect/>
                  </a:stretch>
                </a:blipFill>
              </a:defRPr>
            </a:lvl1pPr>
          </a:lstStyle>
          <a:p>
            <a:pPr>
              <a:defRPr/>
            </a:pPr>
            <a:r>
              <a:rPr lang="zh-CN" altLang="en-US" dirty="0">
                <a:solidFill>
                  <a:srgbClr val="F2F2F2"/>
                </a:solidFill>
                <a:latin typeface="微软雅黑" panose="020B0503020204020204" pitchFamily="34" charset="-122"/>
                <a:ea typeface="微软雅黑" panose="020B0503020204020204" pitchFamily="34" charset="-122"/>
              </a:rPr>
              <a:t>分布式数据库系统</a:t>
            </a:r>
          </a:p>
        </p:txBody>
      </p:sp>
      <p:sp>
        <p:nvSpPr>
          <p:cNvPr id="76" name="文本框 5"/>
          <p:cNvSpPr txBox="1"/>
          <p:nvPr/>
        </p:nvSpPr>
        <p:spPr>
          <a:xfrm>
            <a:off x="1499670" y="3782172"/>
            <a:ext cx="9192660" cy="338554"/>
          </a:xfrm>
          <a:prstGeom prst="rect">
            <a:avLst/>
          </a:prstGeom>
          <a:noFill/>
          <a:ln w="3175">
            <a:noFill/>
            <a:prstDash val="solid"/>
          </a:ln>
        </p:spPr>
        <p:txBody>
          <a:bodyPr wrap="square" rtlCol="0">
            <a:spAutoFit/>
          </a:bodyPr>
          <a:lstStyle>
            <a:defPPr>
              <a:defRPr lang="zh-CN"/>
            </a:defPPr>
            <a:lvl1pPr algn="ctr">
              <a:defRPr sz="6000" b="1">
                <a:blipFill dpi="0" rotWithShape="1">
                  <a:blip r:embed="rId5"/>
                  <a:srcRect/>
                  <a:stretch>
                    <a:fillRect/>
                  </a:stretch>
                </a:blipFill>
              </a:defRPr>
            </a:lvl1pPr>
          </a:lstStyle>
          <a:p>
            <a:r>
              <a:rPr lang="en-US" altLang="zh-CN" sz="1600" b="0" dirty="0">
                <a:solidFill>
                  <a:schemeClr val="bg1"/>
                </a:solidFill>
                <a:latin typeface="微软雅黑" panose="020B0503020204020204" pitchFamily="34" charset="-122"/>
                <a:ea typeface="微软雅黑" panose="020B0503020204020204" pitchFamily="34" charset="-122"/>
              </a:rPr>
              <a:t>Distributed database system</a:t>
            </a:r>
            <a:endParaRPr lang="zh-CN" altLang="en-US" sz="1600" b="0" dirty="0">
              <a:solidFill>
                <a:schemeClr val="bg1"/>
              </a:solidFill>
              <a:latin typeface="微软雅黑" panose="020B0503020204020204" pitchFamily="34" charset="-122"/>
              <a:ea typeface="微软雅黑" panose="020B0503020204020204" pitchFamily="34" charset="-122"/>
            </a:endParaRPr>
          </a:p>
        </p:txBody>
      </p:sp>
      <p:sp>
        <p:nvSpPr>
          <p:cNvPr id="78" name="文本框 6"/>
          <p:cNvSpPr txBox="1"/>
          <p:nvPr/>
        </p:nvSpPr>
        <p:spPr>
          <a:xfrm>
            <a:off x="3423016" y="4489986"/>
            <a:ext cx="20722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组长：沈轩喆</a:t>
            </a:r>
          </a:p>
        </p:txBody>
      </p:sp>
      <p:sp>
        <p:nvSpPr>
          <p:cNvPr id="79" name="文本框 7"/>
          <p:cNvSpPr txBox="1"/>
          <p:nvPr/>
        </p:nvSpPr>
        <p:spPr>
          <a:xfrm>
            <a:off x="5495306" y="4489986"/>
            <a:ext cx="329478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组员：孙宇桐  孔郁杰  李湘  徐鑫</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cxnSp>
        <p:nvCxnSpPr>
          <p:cNvPr id="5" name="直接连接符 4"/>
          <p:cNvCxnSpPr/>
          <p:nvPr/>
        </p:nvCxnSpPr>
        <p:spPr>
          <a:xfrm>
            <a:off x="3650511" y="3697111"/>
            <a:ext cx="4890977"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——Client</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7352394" y="1947633"/>
            <a:ext cx="4491054" cy="3285900"/>
          </a:xfrm>
          <a:prstGeom prst="rect">
            <a:avLst/>
          </a:prstGeom>
          <a:noFill/>
        </p:spPr>
        <p:txBody>
          <a:bodyPr wrap="square" rtlCol="0">
            <a:spAutoFit/>
          </a:bodyPr>
          <a:lstStyle/>
          <a:p>
            <a:pPr marL="342900" indent="-342900" algn="just">
              <a:lnSpc>
                <a:spcPct val="150000"/>
              </a:lnSpc>
              <a:buAutoNum type="arabicPeriod"/>
            </a:pPr>
            <a:r>
              <a:rPr lang="zh-CN" altLang="en-US" sz="1400" dirty="0">
                <a:solidFill>
                  <a:schemeClr val="bg1"/>
                </a:solidFill>
                <a:latin typeface="微软雅黑" panose="020B0503020204020204" pitchFamily="34" charset="-122"/>
                <a:ea typeface="微软雅黑" panose="020B0503020204020204" pitchFamily="34" charset="-122"/>
              </a:rPr>
              <a:t>主动连接</a:t>
            </a:r>
            <a:r>
              <a:rPr lang="en-US" altLang="zh-CN" sz="1400" dirty="0">
                <a:solidFill>
                  <a:schemeClr val="bg1"/>
                </a:solidFill>
                <a:latin typeface="微软雅黑" panose="020B0503020204020204" pitchFamily="34" charset="-122"/>
                <a:ea typeface="微软雅黑" panose="020B0503020204020204" pitchFamily="34" charset="-122"/>
              </a:rPr>
              <a:t>Zookeeper</a:t>
            </a:r>
            <a:r>
              <a:rPr lang="zh-CN" altLang="en-US" sz="1400" dirty="0">
                <a:solidFill>
                  <a:schemeClr val="bg1"/>
                </a:solidFill>
                <a:latin typeface="微软雅黑" panose="020B0503020204020204" pitchFamily="34" charset="-122"/>
                <a:ea typeface="微软雅黑" panose="020B0503020204020204" pitchFamily="34" charset="-122"/>
              </a:rPr>
              <a:t>集群，获取</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节点地址信息，用来与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建立连接。</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r>
              <a:rPr lang="zh-CN" altLang="en-US" sz="1400" dirty="0">
                <a:solidFill>
                  <a:schemeClr val="bg1"/>
                </a:solidFill>
                <a:latin typeface="微软雅黑" panose="020B0503020204020204" pitchFamily="34" charset="-122"/>
                <a:ea typeface="微软雅黑" panose="020B0503020204020204" pitchFamily="34" charset="-122"/>
              </a:rPr>
              <a:t>主动连接</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节点，并维持与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节点的</a:t>
            </a:r>
            <a:r>
              <a:rPr lang="en-US" altLang="zh-CN" sz="1400" dirty="0">
                <a:solidFill>
                  <a:schemeClr val="bg1"/>
                </a:solidFill>
                <a:latin typeface="微软雅黑" panose="020B0503020204020204" pitchFamily="34" charset="-122"/>
                <a:ea typeface="微软雅黑" panose="020B0503020204020204" pitchFamily="34" charset="-122"/>
              </a:rPr>
              <a:t>Socket</a:t>
            </a:r>
            <a:r>
              <a:rPr lang="zh-CN" altLang="en-US" sz="1400" dirty="0">
                <a:solidFill>
                  <a:schemeClr val="bg1"/>
                </a:solidFill>
                <a:latin typeface="微软雅黑" panose="020B0503020204020204" pitchFamily="34" charset="-122"/>
                <a:ea typeface="微软雅黑" panose="020B0503020204020204" pitchFamily="34" charset="-122"/>
              </a:rPr>
              <a:t>长连接，用来与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进行通信。其中通信内容包括：</a:t>
            </a:r>
          </a:p>
          <a:p>
            <a:pPr lvl="1"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退出分布式数据库；</a:t>
            </a:r>
          </a:p>
          <a:p>
            <a:pPr lvl="1"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获得数据库中所有的表（即</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存下的表）；</a:t>
            </a:r>
          </a:p>
          <a:p>
            <a:pPr lvl="1"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获得用户输入</a:t>
            </a:r>
            <a:r>
              <a:rPr lang="en-US" altLang="zh-CN" sz="1400" dirty="0">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语句中的表所在的</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a:t>
            </a:r>
          </a:p>
          <a:p>
            <a:pPr lvl="1"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获得可以创建表的</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a:t>
            </a:r>
          </a:p>
        </p:txBody>
      </p:sp>
      <p:pic>
        <p:nvPicPr>
          <p:cNvPr id="9" name="Picture 17">
            <a:extLst>
              <a:ext uri="{FF2B5EF4-FFF2-40B4-BE49-F238E27FC236}">
                <a16:creationId xmlns:a16="http://schemas.microsoft.com/office/drawing/2014/main" id="{8187740A-F61D-C25C-D766-CB6A22B758DF}"/>
              </a:ext>
            </a:extLst>
          </p:cNvPr>
          <p:cNvPicPr>
            <a:picLocks noChangeAspect="1"/>
          </p:cNvPicPr>
          <p:nvPr/>
        </p:nvPicPr>
        <p:blipFill>
          <a:blip r:embed="rId7"/>
          <a:stretch>
            <a:fillRect/>
          </a:stretch>
        </p:blipFill>
        <p:spPr>
          <a:xfrm>
            <a:off x="0" y="1452871"/>
            <a:ext cx="7058076" cy="5444389"/>
          </a:xfrm>
          <a:prstGeom prst="rect">
            <a:avLst/>
          </a:prstGeom>
        </p:spPr>
      </p:pic>
    </p:spTree>
    <p:extLst>
      <p:ext uri="{BB962C8B-B14F-4D97-AF65-F5344CB8AC3E}">
        <p14:creationId xmlns:p14="http://schemas.microsoft.com/office/powerpoint/2010/main" val="240880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——Client</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7352394" y="1947633"/>
            <a:ext cx="4491054" cy="2962734"/>
          </a:xfrm>
          <a:prstGeom prst="rect">
            <a:avLst/>
          </a:prstGeom>
          <a:noFill/>
        </p:spPr>
        <p:txBody>
          <a:bodyPr wrap="square" rtlCol="0">
            <a:spAutoFit/>
          </a:bodyPr>
          <a:lstStyle/>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主动连接</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节点，向用户输入表所在的</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发送</a:t>
            </a:r>
            <a:r>
              <a:rPr lang="en-US" altLang="zh-CN" sz="1400" dirty="0">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语句请求，以进行数据库分布式查询。其中在</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端存有一个本地缓存，用来减少查询时间，同时降低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服务器压力。</a:t>
            </a:r>
            <a:endParaRPr lang="en-US" altLang="zh-CN" sz="1400"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实现容错容灾适配，用来降低</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端用户对错、灾的敏感度。</a:t>
            </a:r>
            <a:endParaRPr lang="en-US" altLang="zh-CN" sz="1400"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5. </a:t>
            </a:r>
            <a:r>
              <a:rPr lang="zh-CN" altLang="en-US" sz="1400" dirty="0">
                <a:solidFill>
                  <a:schemeClr val="bg1"/>
                </a:solidFill>
                <a:latin typeface="微软雅黑" panose="020B0503020204020204" pitchFamily="34" charset="-122"/>
                <a:ea typeface="微软雅黑" panose="020B0503020204020204" pitchFamily="34" charset="-122"/>
              </a:rPr>
              <a:t>加载本地</a:t>
            </a:r>
            <a:r>
              <a:rPr lang="en-US" altLang="zh-CN" sz="1400" dirty="0">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文件，进行批量语句运行。</a:t>
            </a:r>
          </a:p>
        </p:txBody>
      </p:sp>
      <p:pic>
        <p:nvPicPr>
          <p:cNvPr id="9" name="Picture 17">
            <a:extLst>
              <a:ext uri="{FF2B5EF4-FFF2-40B4-BE49-F238E27FC236}">
                <a16:creationId xmlns:a16="http://schemas.microsoft.com/office/drawing/2014/main" id="{8187740A-F61D-C25C-D766-CB6A22B758DF}"/>
              </a:ext>
            </a:extLst>
          </p:cNvPr>
          <p:cNvPicPr>
            <a:picLocks noChangeAspect="1"/>
          </p:cNvPicPr>
          <p:nvPr/>
        </p:nvPicPr>
        <p:blipFill>
          <a:blip r:embed="rId7"/>
          <a:stretch>
            <a:fillRect/>
          </a:stretch>
        </p:blipFill>
        <p:spPr>
          <a:xfrm>
            <a:off x="0" y="1452871"/>
            <a:ext cx="7058076" cy="5444389"/>
          </a:xfrm>
          <a:prstGeom prst="rect">
            <a:avLst/>
          </a:prstGeom>
        </p:spPr>
      </p:pic>
    </p:spTree>
    <p:extLst>
      <p:ext uri="{BB962C8B-B14F-4D97-AF65-F5344CB8AC3E}">
        <p14:creationId xmlns:p14="http://schemas.microsoft.com/office/powerpoint/2010/main" val="377420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32F25CFC-D7CB-51F2-507A-10BE210ADF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C81469A7-131B-1E51-ECF4-6CFE65FD365C}"/>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4646A56-2CFB-90BE-ED51-370458E69E32}"/>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sp>
        <p:nvSpPr>
          <p:cNvPr id="6" name="矩形 5">
            <a:extLst>
              <a:ext uri="{FF2B5EF4-FFF2-40B4-BE49-F238E27FC236}">
                <a16:creationId xmlns:a16="http://schemas.microsoft.com/office/drawing/2014/main" id="{BCF70F7A-BBB7-F6EC-11BC-6F228DB185A6}"/>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系统演示</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D978FE4-87EC-47F5-032F-CD88F967BCFF}"/>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System demonstration </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1DBF6EA7-9767-17CD-060B-E4353DDDB660}"/>
              </a:ext>
            </a:extLst>
          </p:cNvPr>
          <p:cNvSpPr txBox="1"/>
          <p:nvPr/>
        </p:nvSpPr>
        <p:spPr>
          <a:xfrm>
            <a:off x="2383742" y="2928732"/>
            <a:ext cx="7424516" cy="646331"/>
          </a:xfrm>
          <a:prstGeom prst="rect">
            <a:avLst/>
          </a:prstGeom>
          <a:noFill/>
        </p:spPr>
        <p:txBody>
          <a:bodyPr wrap="square" rtlCol="0">
            <a:spAutoFit/>
          </a:bodyPr>
          <a:lstStyle/>
          <a:p>
            <a:pPr algn="ctr"/>
            <a:r>
              <a:rPr lang="zh-CN" altLang="en-US" sz="3600" dirty="0">
                <a:solidFill>
                  <a:schemeClr val="bg1">
                    <a:lumMod val="95000"/>
                  </a:schemeClr>
                </a:solidFill>
                <a:latin typeface="微软雅黑" panose="020B0503020204020204" pitchFamily="34" charset="-122"/>
                <a:ea typeface="微软雅黑" panose="020B0503020204020204" pitchFamily="34" charset="-122"/>
              </a:rPr>
              <a:t>系 统 演 示</a:t>
            </a:r>
          </a:p>
        </p:txBody>
      </p:sp>
      <p:sp>
        <p:nvSpPr>
          <p:cNvPr id="138" name="椭圆 137">
            <a:extLst>
              <a:ext uri="{FF2B5EF4-FFF2-40B4-BE49-F238E27FC236}">
                <a16:creationId xmlns:a16="http://schemas.microsoft.com/office/drawing/2014/main" id="{488168D9-C508-BD70-A53E-6722097DD81E}"/>
              </a:ext>
            </a:extLst>
          </p:cNvPr>
          <p:cNvSpPr/>
          <p:nvPr/>
        </p:nvSpPr>
        <p:spPr>
          <a:xfrm>
            <a:off x="4169160" y="1502160"/>
            <a:ext cx="3853680" cy="3853680"/>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a:extLst>
              <a:ext uri="{FF2B5EF4-FFF2-40B4-BE49-F238E27FC236}">
                <a16:creationId xmlns:a16="http://schemas.microsoft.com/office/drawing/2014/main" id="{2CB90050-9A77-B0D3-5BC7-C030FD6EB01C}"/>
              </a:ext>
            </a:extLst>
          </p:cNvPr>
          <p:cNvSpPr txBox="1"/>
          <p:nvPr/>
        </p:nvSpPr>
        <p:spPr>
          <a:xfrm>
            <a:off x="3584947" y="4023309"/>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System demonstration</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3" name="文本框 122"/>
          <p:cNvSpPr txBox="1"/>
          <p:nvPr/>
        </p:nvSpPr>
        <p:spPr>
          <a:xfrm>
            <a:off x="2329676" y="3786876"/>
            <a:ext cx="7424516" cy="584775"/>
          </a:xfrm>
          <a:prstGeom prst="rect">
            <a:avLst/>
          </a:prstGeom>
          <a:noFill/>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欢迎老师助教指导</a:t>
            </a:r>
          </a:p>
        </p:txBody>
      </p:sp>
      <p:sp>
        <p:nvSpPr>
          <p:cNvPr id="124" name="文本框 19"/>
          <p:cNvSpPr txBox="1"/>
          <p:nvPr/>
        </p:nvSpPr>
        <p:spPr>
          <a:xfrm>
            <a:off x="491757" y="2051433"/>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D6B62161-6214-B5B2-FC4A-F9845DEA5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a:extLst>
              <a:ext uri="{FF2B5EF4-FFF2-40B4-BE49-F238E27FC236}">
                <a16:creationId xmlns:a16="http://schemas.microsoft.com/office/drawing/2014/main" id="{B03FBAE3-81F5-C2CD-2B53-350AB9D7C2BC}"/>
              </a:ext>
            </a:extLst>
          </p:cNvPr>
          <p:cNvGrpSpPr/>
          <p:nvPr/>
        </p:nvGrpSpPr>
        <p:grpSpPr>
          <a:xfrm>
            <a:off x="143268" y="2793061"/>
            <a:ext cx="11683608" cy="1899416"/>
            <a:chOff x="-886879" y="2665687"/>
            <a:chExt cx="11683608" cy="1899416"/>
          </a:xfrm>
        </p:grpSpPr>
        <p:sp>
          <p:nvSpPr>
            <p:cNvPr id="7" name="椭圆 80"/>
            <p:cNvSpPr/>
            <p:nvPr/>
          </p:nvSpPr>
          <p:spPr bwMode="auto">
            <a:xfrm>
              <a:off x="7852525" y="2665687"/>
              <a:ext cx="866305" cy="868059"/>
            </a:xfrm>
            <a:prstGeom prst="ellipse">
              <a:avLst/>
            </a:prstGeom>
            <a: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椭圆 80"/>
            <p:cNvSpPr/>
            <p:nvPr/>
          </p:nvSpPr>
          <p:spPr bwMode="auto">
            <a:xfrm>
              <a:off x="1283473" y="2665687"/>
              <a:ext cx="866305" cy="868059"/>
            </a:xfrm>
            <a:prstGeom prst="ellipse">
              <a:avLst/>
            </a:prstGeom>
            <a: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9" name="椭圆 80"/>
            <p:cNvSpPr/>
            <p:nvPr/>
          </p:nvSpPr>
          <p:spPr bwMode="auto">
            <a:xfrm>
              <a:off x="3478729" y="2665687"/>
              <a:ext cx="866305" cy="868059"/>
            </a:xfrm>
            <a:prstGeom prst="ellipse">
              <a:avLst/>
            </a:prstGeom>
            <a: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0" name="椭圆 80"/>
            <p:cNvSpPr/>
            <p:nvPr/>
          </p:nvSpPr>
          <p:spPr bwMode="auto">
            <a:xfrm>
              <a:off x="5662841" y="2665687"/>
              <a:ext cx="866305" cy="868059"/>
            </a:xfrm>
            <a:prstGeom prst="ellipse">
              <a:avLst/>
            </a:prstGeom>
            <a: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文本框 14"/>
            <p:cNvSpPr txBox="1"/>
            <p:nvPr/>
          </p:nvSpPr>
          <p:spPr>
            <a:xfrm>
              <a:off x="-85579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总体设计</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86879"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design</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 name="文本框 16"/>
            <p:cNvSpPr txBox="1"/>
            <p:nvPr/>
          </p:nvSpPr>
          <p:spPr>
            <a:xfrm>
              <a:off x="1431916"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分工情况</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54300"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Division of labor</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9" name="文本框 18"/>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模块功能</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584946"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1" name="文本框 20"/>
            <p:cNvSpPr txBox="1"/>
            <p:nvPr/>
          </p:nvSpPr>
          <p:spPr>
            <a:xfrm>
              <a:off x="5805711"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系统演示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774623"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System demonstration</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5" name="文本框 24"/>
            <p:cNvSpPr txBox="1"/>
            <p:nvPr/>
          </p:nvSpPr>
          <p:spPr>
            <a:xfrm>
              <a:off x="1318886" y="2692426"/>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26" name="文本框 25"/>
            <p:cNvSpPr txBox="1"/>
            <p:nvPr/>
          </p:nvSpPr>
          <p:spPr>
            <a:xfrm>
              <a:off x="3529088" y="2692426"/>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27" name="文本框 26"/>
            <p:cNvSpPr txBox="1"/>
            <p:nvPr/>
          </p:nvSpPr>
          <p:spPr>
            <a:xfrm>
              <a:off x="5701040" y="2692426"/>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28" name="文本框 27"/>
            <p:cNvSpPr txBox="1"/>
            <p:nvPr/>
          </p:nvSpPr>
          <p:spPr>
            <a:xfrm>
              <a:off x="7887936" y="2692426"/>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grpSp>
      <p:grpSp>
        <p:nvGrpSpPr>
          <p:cNvPr id="30" name="组合 29"/>
          <p:cNvGrpSpPr/>
          <p:nvPr/>
        </p:nvGrpSpPr>
        <p:grpSpPr>
          <a:xfrm>
            <a:off x="4966856" y="902198"/>
            <a:ext cx="2258289" cy="1292662"/>
            <a:chOff x="5284473" y="902198"/>
            <a:chExt cx="2258289" cy="1292662"/>
          </a:xfrm>
        </p:grpSpPr>
        <p:sp>
          <p:nvSpPr>
            <p:cNvPr id="31" name="文本框 30"/>
            <p:cNvSpPr txBox="1"/>
            <p:nvPr/>
          </p:nvSpPr>
          <p:spPr>
            <a:xfrm>
              <a:off x="5402236" y="902198"/>
              <a:ext cx="2022763" cy="830997"/>
            </a:xfrm>
            <a:prstGeom prst="rect">
              <a:avLst/>
            </a:prstGeom>
            <a:noFill/>
          </p:spPr>
          <p:txBody>
            <a:bodyPr wrap="square" rtlCol="0">
              <a:spAutoFit/>
            </a:bodyPr>
            <a:lstStyle/>
            <a:p>
              <a:pPr algn="ctr"/>
              <a:r>
                <a:rPr lang="zh-CN" altLang="en-US" sz="48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32" name="文本框 31"/>
            <p:cNvSpPr txBox="1"/>
            <p:nvPr/>
          </p:nvSpPr>
          <p:spPr>
            <a:xfrm>
              <a:off x="5284473" y="1733195"/>
              <a:ext cx="2258289" cy="461665"/>
            </a:xfrm>
            <a:prstGeom prst="rect">
              <a:avLst/>
            </a:prstGeom>
            <a:noFill/>
          </p:spPr>
          <p:txBody>
            <a:bodyPr wrap="square" rtlCol="0">
              <a:spAutoFit/>
            </a:body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Contents</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CED3886-CC66-3A94-2137-259C959296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21" name="矩形 20"/>
          <p:cNvSpPr/>
          <p:nvPr/>
        </p:nvSpPr>
        <p:spPr>
          <a:xfrm>
            <a:off x="1969962" y="530694"/>
            <a:ext cx="1796187"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总体设计</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1026153"/>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design</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47" name="文本框 146"/>
          <p:cNvSpPr txBox="1"/>
          <p:nvPr/>
        </p:nvSpPr>
        <p:spPr>
          <a:xfrm>
            <a:off x="7869180" y="1930491"/>
            <a:ext cx="3309534" cy="3372846"/>
          </a:xfrm>
          <a:prstGeom prst="rect">
            <a:avLst/>
          </a:prstGeom>
          <a:noFill/>
        </p:spPr>
        <p:txBody>
          <a:bodyPr wrap="square" rtlCol="0">
            <a:spAutoFit/>
          </a:bodyPr>
          <a:lstStyle/>
          <a:p>
            <a:pPr indent="457200" algn="just">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本系统旨在将</a:t>
            </a:r>
            <a:r>
              <a:rPr lang="en-US" altLang="zh-CN" sz="1600" dirty="0" err="1">
                <a:solidFill>
                  <a:schemeClr val="bg1"/>
                </a:solidFill>
                <a:latin typeface="微软雅黑" panose="020B0503020204020204" pitchFamily="34" charset="-122"/>
                <a:ea typeface="微软雅黑" panose="020B0503020204020204" pitchFamily="34" charset="-122"/>
              </a:rPr>
              <a:t>Minisql</a:t>
            </a:r>
            <a:r>
              <a:rPr lang="zh-CN" altLang="en-US" sz="1600" dirty="0">
                <a:solidFill>
                  <a:schemeClr val="bg1"/>
                </a:solidFill>
                <a:latin typeface="微软雅黑" panose="020B0503020204020204" pitchFamily="34" charset="-122"/>
                <a:ea typeface="微软雅黑" panose="020B0503020204020204" pitchFamily="34" charset="-122"/>
              </a:rPr>
              <a:t>数据库系统拓展为能够支持大规模数据的简易分布式关系型数据库系统。该系统主要包括</a:t>
            </a:r>
            <a:r>
              <a:rPr lang="en-US" altLang="zh-CN" sz="1600" dirty="0">
                <a:solidFill>
                  <a:schemeClr val="bg1"/>
                </a:solidFill>
                <a:latin typeface="微软雅黑" panose="020B0503020204020204" pitchFamily="34" charset="-122"/>
                <a:ea typeface="微软雅黑" panose="020B0503020204020204" pitchFamily="34" charset="-122"/>
              </a:rPr>
              <a:t>Zookeeper</a:t>
            </a:r>
            <a:r>
              <a:rPr lang="zh-CN" altLang="en-US" sz="1600" dirty="0">
                <a:solidFill>
                  <a:schemeClr val="bg1"/>
                </a:solidFill>
                <a:latin typeface="微软雅黑" panose="020B0503020204020204" pitchFamily="34" charset="-122"/>
                <a:ea typeface="微软雅黑" panose="020B0503020204020204" pitchFamily="34" charset="-122"/>
              </a:rPr>
              <a:t>集群、</a:t>
            </a:r>
            <a:r>
              <a:rPr lang="en-US" altLang="zh-CN" sz="1600" dirty="0">
                <a:solidFill>
                  <a:schemeClr val="bg1"/>
                </a:solidFill>
                <a:latin typeface="微软雅黑" panose="020B0503020204020204" pitchFamily="34" charset="-122"/>
                <a:ea typeface="微软雅黑" panose="020B0503020204020204" pitchFamily="34" charset="-122"/>
              </a:rPr>
              <a:t>Client</a:t>
            </a:r>
            <a:r>
              <a:rPr lang="zh-CN" altLang="en-US" sz="1600" dirty="0">
                <a:solidFill>
                  <a:schemeClr val="bg1"/>
                </a:solidFill>
                <a:latin typeface="微软雅黑" panose="020B0503020204020204" pitchFamily="34" charset="-122"/>
                <a:ea typeface="微软雅黑" panose="020B0503020204020204" pitchFamily="34" charset="-122"/>
              </a:rPr>
              <a:t>客户端、</a:t>
            </a:r>
            <a:r>
              <a:rPr lang="en-US" altLang="zh-CN" sz="1600" dirty="0">
                <a:solidFill>
                  <a:schemeClr val="bg1"/>
                </a:solidFill>
                <a:latin typeface="微软雅黑" panose="020B0503020204020204" pitchFamily="34" charset="-122"/>
                <a:ea typeface="微软雅黑" panose="020B0503020204020204" pitchFamily="34" charset="-122"/>
              </a:rPr>
              <a:t>Master Server</a:t>
            </a:r>
            <a:r>
              <a:rPr lang="zh-CN" altLang="en-US" sz="1600" dirty="0">
                <a:solidFill>
                  <a:schemeClr val="bg1"/>
                </a:solidFill>
                <a:latin typeface="微软雅黑" panose="020B0503020204020204" pitchFamily="34" charset="-122"/>
                <a:ea typeface="微软雅黑" panose="020B0503020204020204" pitchFamily="34" charset="-122"/>
              </a:rPr>
              <a:t>主服务器与</a:t>
            </a:r>
            <a:r>
              <a:rPr lang="en-US" altLang="zh-CN" sz="1600" dirty="0">
                <a:solidFill>
                  <a:schemeClr val="bg1"/>
                </a:solidFill>
                <a:latin typeface="微软雅黑" panose="020B0503020204020204" pitchFamily="34" charset="-122"/>
                <a:ea typeface="微软雅黑" panose="020B0503020204020204" pitchFamily="34" charset="-122"/>
              </a:rPr>
              <a:t>Region Server</a:t>
            </a:r>
            <a:r>
              <a:rPr lang="zh-CN" altLang="en-US" sz="1600" dirty="0">
                <a:solidFill>
                  <a:schemeClr val="bg1"/>
                </a:solidFill>
                <a:latin typeface="微软雅黑" panose="020B0503020204020204" pitchFamily="34" charset="-122"/>
                <a:ea typeface="微软雅黑" panose="020B0503020204020204" pitchFamily="34" charset="-122"/>
              </a:rPr>
              <a:t>区域服务器四个部分，支持包括简单</a:t>
            </a:r>
            <a:r>
              <a:rPr lang="en-US" altLang="zh-CN" sz="1600" dirty="0">
                <a:solidFill>
                  <a:schemeClr val="bg1"/>
                </a:solidFill>
                <a:latin typeface="微软雅黑" panose="020B0503020204020204" pitchFamily="34" charset="-122"/>
                <a:ea typeface="微软雅黑" panose="020B0503020204020204" pitchFamily="34" charset="-122"/>
              </a:rPr>
              <a:t>SQL</a:t>
            </a:r>
            <a:r>
              <a:rPr lang="zh-CN" altLang="en-US" sz="1600" dirty="0">
                <a:solidFill>
                  <a:schemeClr val="bg1"/>
                </a:solidFill>
                <a:latin typeface="微软雅黑" panose="020B0503020204020204" pitchFamily="34" charset="-122"/>
                <a:ea typeface="微软雅黑" panose="020B0503020204020204" pitchFamily="34" charset="-122"/>
              </a:rPr>
              <a:t>语句的解析与处理、容错容灾、主从备份、负载均衡等功能。</a:t>
            </a:r>
          </a:p>
        </p:txBody>
      </p:sp>
      <p:pic>
        <p:nvPicPr>
          <p:cNvPr id="3" name="图片 2">
            <a:extLst>
              <a:ext uri="{FF2B5EF4-FFF2-40B4-BE49-F238E27FC236}">
                <a16:creationId xmlns:a16="http://schemas.microsoft.com/office/drawing/2014/main" id="{CEF6F498-C288-5FE3-DF8F-C496D75A0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pic>
        <p:nvPicPr>
          <p:cNvPr id="5" name="图片 4">
            <a:extLst>
              <a:ext uri="{FF2B5EF4-FFF2-40B4-BE49-F238E27FC236}">
                <a16:creationId xmlns:a16="http://schemas.microsoft.com/office/drawing/2014/main" id="{429369E9-3E22-21B1-8AD0-69E884CD3AC7}"/>
              </a:ext>
            </a:extLst>
          </p:cNvPr>
          <p:cNvPicPr>
            <a:picLocks noChangeAspect="1"/>
          </p:cNvPicPr>
          <p:nvPr/>
        </p:nvPicPr>
        <p:blipFill>
          <a:blip r:embed="rId7"/>
          <a:stretch>
            <a:fillRect/>
          </a:stretch>
        </p:blipFill>
        <p:spPr>
          <a:xfrm>
            <a:off x="1013286" y="2041455"/>
            <a:ext cx="6383194" cy="31509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429D721E-6D6C-852D-E97D-99ECFBBC9F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1" name="椭圆 80">
            <a:extLst>
              <a:ext uri="{FF2B5EF4-FFF2-40B4-BE49-F238E27FC236}">
                <a16:creationId xmlns:a16="http://schemas.microsoft.com/office/drawing/2014/main" id="{FAC84662-5E10-7E58-AE43-2BC422559BAB}"/>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2" name="文本框 31">
            <a:extLst>
              <a:ext uri="{FF2B5EF4-FFF2-40B4-BE49-F238E27FC236}">
                <a16:creationId xmlns:a16="http://schemas.microsoft.com/office/drawing/2014/main" id="{6A015CA1-5F71-3522-6D95-C909FAAED53C}"/>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41" name="矩形 40">
            <a:extLst>
              <a:ext uri="{FF2B5EF4-FFF2-40B4-BE49-F238E27FC236}">
                <a16:creationId xmlns:a16="http://schemas.microsoft.com/office/drawing/2014/main" id="{9518952F-A51D-CA11-7F56-5D353B801243}"/>
              </a:ext>
            </a:extLst>
          </p:cNvPr>
          <p:cNvSpPr/>
          <p:nvPr/>
        </p:nvSpPr>
        <p:spPr>
          <a:xfrm>
            <a:off x="1969962" y="530694"/>
            <a:ext cx="1796187"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分工情况</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31DD45C2-7D26-C65B-7A97-B3EBCB058513}"/>
              </a:ext>
            </a:extLst>
          </p:cNvPr>
          <p:cNvSpPr txBox="1"/>
          <p:nvPr/>
        </p:nvSpPr>
        <p:spPr>
          <a:xfrm>
            <a:off x="832407" y="1026153"/>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Division of labor</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43" name="表格 42">
            <a:extLst>
              <a:ext uri="{FF2B5EF4-FFF2-40B4-BE49-F238E27FC236}">
                <a16:creationId xmlns:a16="http://schemas.microsoft.com/office/drawing/2014/main" id="{99553135-7F14-7FCB-F07A-F6153D433DD4}"/>
              </a:ext>
            </a:extLst>
          </p:cNvPr>
          <p:cNvGraphicFramePr>
            <a:graphicFrameLocks noGrp="1"/>
          </p:cNvGraphicFramePr>
          <p:nvPr>
            <p:extLst>
              <p:ext uri="{D42A27DB-BD31-4B8C-83A1-F6EECF244321}">
                <p14:modId xmlns:p14="http://schemas.microsoft.com/office/powerpoint/2010/main" val="828996446"/>
              </p:ext>
            </p:extLst>
          </p:nvPr>
        </p:nvGraphicFramePr>
        <p:xfrm>
          <a:off x="2722794" y="1660822"/>
          <a:ext cx="6670588" cy="4537781"/>
        </p:xfrm>
        <a:graphic>
          <a:graphicData uri="http://schemas.openxmlformats.org/drawingml/2006/table">
            <a:tbl>
              <a:tblPr firstRow="1" firstCol="1" bandRow="1">
                <a:tableStyleId>{F5AB1C69-6EDB-4FF4-983F-18BD219EF322}</a:tableStyleId>
              </a:tblPr>
              <a:tblGrid>
                <a:gridCol w="1412682">
                  <a:extLst>
                    <a:ext uri="{9D8B030D-6E8A-4147-A177-3AD203B41FA5}">
                      <a16:colId xmlns:a16="http://schemas.microsoft.com/office/drawing/2014/main" val="443758818"/>
                    </a:ext>
                  </a:extLst>
                </a:gridCol>
                <a:gridCol w="1446154">
                  <a:extLst>
                    <a:ext uri="{9D8B030D-6E8A-4147-A177-3AD203B41FA5}">
                      <a16:colId xmlns:a16="http://schemas.microsoft.com/office/drawing/2014/main" val="1979514834"/>
                    </a:ext>
                  </a:extLst>
                </a:gridCol>
                <a:gridCol w="3811752">
                  <a:extLst>
                    <a:ext uri="{9D8B030D-6E8A-4147-A177-3AD203B41FA5}">
                      <a16:colId xmlns:a16="http://schemas.microsoft.com/office/drawing/2014/main" val="2345885688"/>
                    </a:ext>
                  </a:extLst>
                </a:gridCol>
              </a:tblGrid>
              <a:tr h="432157">
                <a:tc>
                  <a:txBody>
                    <a:bodyPr/>
                    <a:lstStyle/>
                    <a:p>
                      <a:pPr marL="75565" algn="ctr" eaLnBrk="0">
                        <a:lnSpc>
                          <a:spcPct val="150000"/>
                        </a:lnSpc>
                        <a:spcBef>
                          <a:spcPts val="595"/>
                        </a:spcBef>
                        <a:spcAft>
                          <a:spcPts val="0"/>
                        </a:spcAft>
                      </a:pPr>
                      <a:r>
                        <a:rPr lang="zh-CN" sz="1200" spc="-10" dirty="0">
                          <a:ln w="4356" cap="flat" cmpd="sng" algn="ctr">
                            <a:noFill/>
                            <a:prstDash val="solid"/>
                            <a:miter lim="0"/>
                          </a:ln>
                          <a:solidFill>
                            <a:schemeClr val="bg1"/>
                          </a:solidFill>
                          <a:effectLst/>
                          <a:latin typeface="微软雅黑" panose="020B0503020204020204" pitchFamily="34" charset="-122"/>
                          <a:ea typeface="微软雅黑" panose="020B0503020204020204" pitchFamily="34" charset="-122"/>
                        </a:rPr>
                        <a:t>成员姓</a:t>
                      </a:r>
                      <a:r>
                        <a:rPr lang="zh-CN" sz="1200" spc="-5" dirty="0">
                          <a:ln w="4356" cap="flat" cmpd="sng" algn="ctr">
                            <a:noFill/>
                            <a:prstDash val="solid"/>
                            <a:miter lim="0"/>
                          </a:ln>
                          <a:solidFill>
                            <a:schemeClr val="bg1"/>
                          </a:solidFill>
                          <a:effectLst/>
                          <a:latin typeface="微软雅黑" panose="020B0503020204020204" pitchFamily="34" charset="-122"/>
                          <a:ea typeface="微软雅黑" panose="020B0503020204020204" pitchFamily="34" charset="-122"/>
                        </a:rPr>
                        <a:t>名</a:t>
                      </a:r>
                      <a:endParaRPr lang="zh-CN" sz="120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4295" algn="ctr" eaLnBrk="0">
                        <a:lnSpc>
                          <a:spcPct val="150000"/>
                        </a:lnSpc>
                        <a:spcBef>
                          <a:spcPts val="595"/>
                        </a:spcBef>
                        <a:spcAft>
                          <a:spcPts val="0"/>
                        </a:spcAft>
                      </a:pPr>
                      <a:r>
                        <a:rPr lang="zh-CN" sz="1200" spc="-15" dirty="0">
                          <a:ln w="4356" cap="flat" cmpd="sng" algn="ctr">
                            <a:noFill/>
                            <a:prstDash val="solid"/>
                            <a:miter lim="0"/>
                          </a:ln>
                          <a:solidFill>
                            <a:schemeClr val="bg1"/>
                          </a:solidFill>
                          <a:effectLst/>
                          <a:latin typeface="微软雅黑" panose="020B0503020204020204" pitchFamily="34" charset="-122"/>
                          <a:ea typeface="微软雅黑" panose="020B0503020204020204" pitchFamily="34" charset="-122"/>
                        </a:rPr>
                        <a:t>学号</a:t>
                      </a:r>
                      <a:endParaRPr lang="zh-CN" sz="120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4295" algn="ctr" eaLnBrk="0">
                        <a:lnSpc>
                          <a:spcPct val="150000"/>
                        </a:lnSpc>
                        <a:spcBef>
                          <a:spcPts val="600"/>
                        </a:spcBef>
                        <a:spcAft>
                          <a:spcPts val="0"/>
                        </a:spcAft>
                      </a:pPr>
                      <a:r>
                        <a:rPr lang="zh-CN" sz="1200" spc="-10" dirty="0">
                          <a:ln w="4356" cap="flat" cmpd="sng" algn="ctr">
                            <a:noFill/>
                            <a:prstDash val="solid"/>
                            <a:miter lim="0"/>
                          </a:ln>
                          <a:solidFill>
                            <a:schemeClr val="bg1"/>
                          </a:solidFill>
                          <a:effectLst/>
                          <a:latin typeface="微软雅黑" panose="020B0503020204020204" pitchFamily="34" charset="-122"/>
                          <a:ea typeface="微软雅黑" panose="020B0503020204020204" pitchFamily="34" charset="-122"/>
                        </a:rPr>
                        <a:t>分工职责</a:t>
                      </a:r>
                      <a:endParaRPr lang="zh-CN" sz="120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2932965157"/>
                  </a:ext>
                </a:extLst>
              </a:tr>
              <a:tr h="894208">
                <a:tc>
                  <a:txBody>
                    <a:bodyPr/>
                    <a:lstStyle/>
                    <a:p>
                      <a:pPr marL="77470" algn="ctr" eaLnBrk="0">
                        <a:lnSpc>
                          <a:spcPct val="150000"/>
                        </a:lnSpc>
                        <a:spcBef>
                          <a:spcPts val="580"/>
                        </a:spcBef>
                        <a:spcAft>
                          <a:spcPts val="0"/>
                        </a:spcAft>
                      </a:pPr>
                      <a:r>
                        <a:rPr lang="zh-CN" sz="1200" dirty="0">
                          <a:effectLst/>
                          <a:latin typeface="微软雅黑" panose="020B0503020204020204" pitchFamily="34" charset="-122"/>
                          <a:ea typeface="微软雅黑" panose="020B0503020204020204" pitchFamily="34" charset="-122"/>
                        </a:rPr>
                        <a:t>李湘</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1755" algn="ctr" eaLnBrk="0">
                        <a:lnSpc>
                          <a:spcPct val="150000"/>
                        </a:lnSpc>
                        <a:spcBef>
                          <a:spcPts val="775"/>
                        </a:spcBef>
                        <a:spcAft>
                          <a:spcPts val="0"/>
                        </a:spcAft>
                      </a:pPr>
                      <a:r>
                        <a:rPr lang="en-US" sz="1200" spc="-5" dirty="0">
                          <a:effectLst/>
                          <a:latin typeface="微软雅黑" panose="020B0503020204020204" pitchFamily="34" charset="-122"/>
                          <a:ea typeface="微软雅黑" panose="020B0503020204020204" pitchFamily="34" charset="-122"/>
                        </a:rPr>
                        <a:t>3200105252</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69850" eaLnBrk="0">
                        <a:lnSpc>
                          <a:spcPct val="150000"/>
                        </a:lnSpc>
                      </a:pPr>
                      <a:r>
                        <a:rPr lang="zh-CN" sz="1200" spc="-50" dirty="0">
                          <a:effectLst/>
                          <a:latin typeface="微软雅黑" panose="020B0503020204020204" pitchFamily="34" charset="-122"/>
                          <a:ea typeface="微软雅黑" panose="020B0503020204020204" pitchFamily="34" charset="-122"/>
                        </a:rPr>
                        <a:t>负责</a:t>
                      </a:r>
                      <a:r>
                        <a:rPr lang="en-US" sz="1200" spc="-50" dirty="0">
                          <a:effectLst/>
                          <a:latin typeface="微软雅黑" panose="020B0503020204020204" pitchFamily="34" charset="-122"/>
                          <a:ea typeface="微软雅黑" panose="020B0503020204020204" pitchFamily="34" charset="-122"/>
                        </a:rPr>
                        <a:t>ZooKeeper</a:t>
                      </a:r>
                      <a:r>
                        <a:rPr lang="zh-CN" sz="1200" spc="-50" dirty="0">
                          <a:effectLst/>
                          <a:latin typeface="微软雅黑" panose="020B0503020204020204" pitchFamily="34" charset="-122"/>
                          <a:ea typeface="微软雅黑" panose="020B0503020204020204" pitchFamily="34" charset="-122"/>
                        </a:rPr>
                        <a:t>的开发，包括与</a:t>
                      </a:r>
                      <a:r>
                        <a:rPr lang="en-US" sz="1200" spc="-50" dirty="0">
                          <a:effectLst/>
                          <a:latin typeface="微软雅黑" panose="020B0503020204020204" pitchFamily="34" charset="-122"/>
                          <a:ea typeface="微软雅黑" panose="020B0503020204020204" pitchFamily="34" charset="-122"/>
                        </a:rPr>
                        <a:t>client</a:t>
                      </a:r>
                      <a:r>
                        <a:rPr lang="zh-CN" sz="1200" spc="-50" dirty="0">
                          <a:effectLst/>
                          <a:latin typeface="微软雅黑" panose="020B0503020204020204" pitchFamily="34" charset="-122"/>
                          <a:ea typeface="微软雅黑" panose="020B0503020204020204" pitchFamily="34" charset="-122"/>
                        </a:rPr>
                        <a:t>，</a:t>
                      </a:r>
                      <a:r>
                        <a:rPr lang="en-US" sz="1200" spc="-50" dirty="0">
                          <a:effectLst/>
                          <a:latin typeface="微软雅黑" panose="020B0503020204020204" pitchFamily="34" charset="-122"/>
                          <a:ea typeface="微软雅黑" panose="020B0503020204020204" pitchFamily="34" charset="-122"/>
                        </a:rPr>
                        <a:t>region</a:t>
                      </a:r>
                      <a:r>
                        <a:rPr lang="zh-CN" sz="1200" spc="-50" dirty="0">
                          <a:effectLst/>
                          <a:latin typeface="微软雅黑" panose="020B0503020204020204" pitchFamily="34" charset="-122"/>
                          <a:ea typeface="微软雅黑" panose="020B0503020204020204" pitchFamily="34" charset="-122"/>
                        </a:rPr>
                        <a:t>和</a:t>
                      </a:r>
                      <a:r>
                        <a:rPr lang="en-US" sz="1200" spc="-50" dirty="0">
                          <a:effectLst/>
                          <a:latin typeface="微软雅黑" panose="020B0503020204020204" pitchFamily="34" charset="-122"/>
                          <a:ea typeface="微软雅黑" panose="020B0503020204020204" pitchFamily="34" charset="-122"/>
                        </a:rPr>
                        <a:t>master</a:t>
                      </a:r>
                      <a:r>
                        <a:rPr lang="zh-CN" sz="1200" spc="-50" dirty="0">
                          <a:effectLst/>
                          <a:latin typeface="微软雅黑" panose="020B0503020204020204" pitchFamily="34" charset="-122"/>
                          <a:ea typeface="微软雅黑" panose="020B0503020204020204" pitchFamily="34" charset="-122"/>
                        </a:rPr>
                        <a:t>之间建立正常连接并返回三方之间通信必要的信息，此外还负责容错容灾。</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996551315"/>
                  </a:ext>
                </a:extLst>
              </a:tr>
              <a:tr h="434190">
                <a:tc>
                  <a:txBody>
                    <a:bodyPr/>
                    <a:lstStyle/>
                    <a:p>
                      <a:pPr marL="77470" algn="ctr" eaLnBrk="0">
                        <a:lnSpc>
                          <a:spcPct val="150000"/>
                        </a:lnSpc>
                        <a:spcBef>
                          <a:spcPts val="580"/>
                        </a:spcBef>
                        <a:spcAft>
                          <a:spcPts val="0"/>
                        </a:spcAft>
                      </a:pPr>
                      <a:r>
                        <a:rPr lang="zh-CN" sz="1200">
                          <a:effectLst/>
                          <a:latin typeface="微软雅黑" panose="020B0503020204020204" pitchFamily="34" charset="-122"/>
                          <a:ea typeface="微软雅黑" panose="020B0503020204020204" pitchFamily="34" charset="-122"/>
                        </a:rPr>
                        <a:t>沈轩喆</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dirty="0">
                          <a:effectLst/>
                          <a:latin typeface="微软雅黑" panose="020B0503020204020204" pitchFamily="34" charset="-122"/>
                          <a:ea typeface="微软雅黑" panose="020B0503020204020204" pitchFamily="34" charset="-122"/>
                        </a:rPr>
                        <a:t>3200104091</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dirty="0">
                          <a:effectLst/>
                          <a:latin typeface="微软雅黑" panose="020B0503020204020204" pitchFamily="34" charset="-122"/>
                          <a:ea typeface="微软雅黑" panose="020B0503020204020204" pitchFamily="34" charset="-122"/>
                        </a:rPr>
                        <a:t>Master</a:t>
                      </a:r>
                      <a:r>
                        <a:rPr lang="zh-CN" sz="1200" dirty="0">
                          <a:effectLst/>
                          <a:latin typeface="微软雅黑" panose="020B0503020204020204" pitchFamily="34" charset="-122"/>
                          <a:ea typeface="微软雅黑" panose="020B0503020204020204" pitchFamily="34" charset="-122"/>
                        </a:rPr>
                        <a:t>模块的设计，负载均衡、容错容灾</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2146421668"/>
                  </a:ext>
                </a:extLst>
              </a:tr>
              <a:tr h="894208">
                <a:tc>
                  <a:txBody>
                    <a:bodyPr/>
                    <a:lstStyle/>
                    <a:p>
                      <a:pPr marL="77470" algn="ctr" eaLnBrk="0">
                        <a:lnSpc>
                          <a:spcPct val="150000"/>
                        </a:lnSpc>
                        <a:spcBef>
                          <a:spcPts val="580"/>
                        </a:spcBef>
                        <a:spcAft>
                          <a:spcPts val="0"/>
                        </a:spcAft>
                      </a:pPr>
                      <a:r>
                        <a:rPr lang="zh-CN" sz="1200">
                          <a:effectLst/>
                          <a:latin typeface="微软雅黑" panose="020B0503020204020204" pitchFamily="34" charset="-122"/>
                          <a:ea typeface="微软雅黑" panose="020B0503020204020204" pitchFamily="34" charset="-122"/>
                        </a:rPr>
                        <a:t>孙宇桐</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a:effectLst/>
                          <a:latin typeface="微软雅黑" panose="020B0503020204020204" pitchFamily="34" charset="-122"/>
                          <a:ea typeface="微软雅黑" panose="020B0503020204020204" pitchFamily="34" charset="-122"/>
                        </a:rPr>
                        <a:t>3200103483</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dirty="0">
                          <a:effectLst/>
                          <a:latin typeface="微软雅黑" panose="020B0503020204020204" pitchFamily="34" charset="-122"/>
                          <a:ea typeface="微软雅黑" panose="020B0503020204020204" pitchFamily="34" charset="-122"/>
                        </a:rPr>
                        <a:t>Region Server</a:t>
                      </a:r>
                      <a:r>
                        <a:rPr lang="zh-CN" sz="1200" dirty="0">
                          <a:effectLst/>
                          <a:latin typeface="微软雅黑" panose="020B0503020204020204" pitchFamily="34" charset="-122"/>
                          <a:ea typeface="微软雅黑" panose="020B0503020204020204" pitchFamily="34" charset="-122"/>
                        </a:rPr>
                        <a:t>总体开发，</a:t>
                      </a:r>
                      <a:r>
                        <a:rPr lang="en-US" sz="1200" dirty="0">
                          <a:effectLst/>
                          <a:latin typeface="微软雅黑" panose="020B0503020204020204" pitchFamily="34" charset="-122"/>
                          <a:ea typeface="微软雅黑" panose="020B0503020204020204" pitchFamily="34" charset="-122"/>
                        </a:rPr>
                        <a:t> </a:t>
                      </a:r>
                      <a:r>
                        <a:rPr lang="en-US" sz="1200" dirty="0" err="1">
                          <a:effectLst/>
                          <a:latin typeface="微软雅黑" panose="020B0503020204020204" pitchFamily="34" charset="-122"/>
                          <a:ea typeface="微软雅黑" panose="020B0503020204020204" pitchFamily="34" charset="-122"/>
                        </a:rPr>
                        <a:t>MiniSQL</a:t>
                      </a:r>
                      <a:r>
                        <a:rPr lang="zh-CN" sz="1200" dirty="0">
                          <a:effectLst/>
                          <a:latin typeface="微软雅黑" panose="020B0503020204020204" pitchFamily="34" charset="-122"/>
                          <a:ea typeface="微软雅黑" panose="020B0503020204020204" pitchFamily="34" charset="-122"/>
                        </a:rPr>
                        <a:t>中</a:t>
                      </a:r>
                      <a:r>
                        <a:rPr lang="en-US" sz="1200" dirty="0">
                          <a:effectLst/>
                          <a:latin typeface="微软雅黑" panose="020B0503020204020204" pitchFamily="34" charset="-122"/>
                          <a:ea typeface="微软雅黑" panose="020B0503020204020204" pitchFamily="34" charset="-122"/>
                        </a:rPr>
                        <a:t>Interpreter</a:t>
                      </a:r>
                      <a:r>
                        <a:rPr lang="zh-CN" sz="1200" dirty="0">
                          <a:effectLst/>
                          <a:latin typeface="微软雅黑" panose="020B0503020204020204" pitchFamily="34" charset="-122"/>
                          <a:ea typeface="微软雅黑" panose="020B0503020204020204" pitchFamily="34" charset="-122"/>
                        </a:rPr>
                        <a:t>、</a:t>
                      </a:r>
                      <a:r>
                        <a:rPr lang="en-US" sz="1200" dirty="0">
                          <a:effectLst/>
                          <a:latin typeface="微软雅黑" panose="020B0503020204020204" pitchFamily="34" charset="-122"/>
                          <a:ea typeface="微软雅黑" panose="020B0503020204020204" pitchFamily="34" charset="-122"/>
                        </a:rPr>
                        <a:t>API</a:t>
                      </a:r>
                      <a:r>
                        <a:rPr lang="zh-CN" sz="1200" dirty="0">
                          <a:effectLst/>
                          <a:latin typeface="微软雅黑" panose="020B0503020204020204" pitchFamily="34" charset="-122"/>
                          <a:ea typeface="微软雅黑" panose="020B0503020204020204" pitchFamily="34" charset="-122"/>
                        </a:rPr>
                        <a:t>开发、</a:t>
                      </a:r>
                      <a:r>
                        <a:rPr lang="en-US" sz="1200" dirty="0">
                          <a:effectLst/>
                          <a:latin typeface="微软雅黑" panose="020B0503020204020204" pitchFamily="34" charset="-122"/>
                          <a:ea typeface="微软雅黑" panose="020B0503020204020204" pitchFamily="34" charset="-122"/>
                        </a:rPr>
                        <a:t>Catalog Manager</a:t>
                      </a:r>
                      <a:r>
                        <a:rPr lang="zh-CN" sz="1200" dirty="0">
                          <a:effectLst/>
                          <a:latin typeface="微软雅黑" panose="020B0503020204020204" pitchFamily="34" charset="-122"/>
                          <a:ea typeface="微软雅黑" panose="020B0503020204020204" pitchFamily="34" charset="-122"/>
                        </a:rPr>
                        <a:t>修改与</a:t>
                      </a:r>
                      <a:r>
                        <a:rPr lang="en-US" sz="1200" dirty="0">
                          <a:effectLst/>
                          <a:latin typeface="微软雅黑" panose="020B0503020204020204" pitchFamily="34" charset="-122"/>
                          <a:ea typeface="微软雅黑" panose="020B0503020204020204" pitchFamily="34" charset="-122"/>
                        </a:rPr>
                        <a:t>Zookeeper</a:t>
                      </a:r>
                      <a:r>
                        <a:rPr lang="zh-CN" sz="1200" dirty="0">
                          <a:effectLst/>
                          <a:latin typeface="微软雅黑" panose="020B0503020204020204" pitchFamily="34" charset="-122"/>
                          <a:ea typeface="微软雅黑" panose="020B0503020204020204" pitchFamily="34" charset="-122"/>
                        </a:rPr>
                        <a:t>集成测试、</a:t>
                      </a:r>
                      <a:r>
                        <a:rPr lang="en-US" sz="1200" dirty="0">
                          <a:effectLst/>
                          <a:latin typeface="微软雅黑" panose="020B0503020204020204" pitchFamily="34" charset="-122"/>
                          <a:ea typeface="微软雅黑" panose="020B0503020204020204" pitchFamily="34" charset="-122"/>
                        </a:rPr>
                        <a:t>Region</a:t>
                      </a:r>
                      <a:r>
                        <a:rPr lang="zh-CN" sz="1200" dirty="0">
                          <a:effectLst/>
                          <a:latin typeface="微软雅黑" panose="020B0503020204020204" pitchFamily="34" charset="-122"/>
                          <a:ea typeface="微软雅黑" panose="020B0503020204020204" pitchFamily="34" charset="-122"/>
                        </a:rPr>
                        <a:t>相关处理与通知</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107355090"/>
                  </a:ext>
                </a:extLst>
              </a:tr>
              <a:tr h="663182">
                <a:tc>
                  <a:txBody>
                    <a:bodyPr/>
                    <a:lstStyle/>
                    <a:p>
                      <a:pPr marL="77470" algn="ctr" eaLnBrk="0">
                        <a:lnSpc>
                          <a:spcPct val="150000"/>
                        </a:lnSpc>
                        <a:spcBef>
                          <a:spcPts val="580"/>
                        </a:spcBef>
                        <a:spcAft>
                          <a:spcPts val="0"/>
                        </a:spcAft>
                      </a:pPr>
                      <a:r>
                        <a:rPr lang="zh-CN" sz="1200">
                          <a:effectLst/>
                          <a:latin typeface="微软雅黑" panose="020B0503020204020204" pitchFamily="34" charset="-122"/>
                          <a:ea typeface="微软雅黑" panose="020B0503020204020204" pitchFamily="34" charset="-122"/>
                        </a:rPr>
                        <a:t>徐鑫</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a:effectLst/>
                          <a:latin typeface="微软雅黑" panose="020B0503020204020204" pitchFamily="34" charset="-122"/>
                          <a:ea typeface="微软雅黑" panose="020B0503020204020204" pitchFamily="34" charset="-122"/>
                        </a:rPr>
                        <a:t>3200105355</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marL="77470" algn="ctr" eaLnBrk="0">
                        <a:lnSpc>
                          <a:spcPct val="150000"/>
                        </a:lnSpc>
                        <a:spcBef>
                          <a:spcPts val="580"/>
                        </a:spcBef>
                        <a:spcAft>
                          <a:spcPts val="0"/>
                        </a:spcAft>
                      </a:pPr>
                      <a:r>
                        <a:rPr lang="en-US" sz="1200" dirty="0">
                          <a:effectLst/>
                          <a:latin typeface="微软雅黑" panose="020B0503020204020204" pitchFamily="34" charset="-122"/>
                          <a:ea typeface="微软雅黑" panose="020B0503020204020204" pitchFamily="34" charset="-122"/>
                        </a:rPr>
                        <a:t>Region Server</a:t>
                      </a:r>
                      <a:r>
                        <a:rPr lang="zh-CN" sz="1200" dirty="0">
                          <a:effectLst/>
                          <a:latin typeface="微软雅黑" panose="020B0503020204020204" pitchFamily="34" charset="-122"/>
                          <a:ea typeface="微软雅黑" panose="020B0503020204020204" pitchFamily="34" charset="-122"/>
                        </a:rPr>
                        <a:t>模块主从备份、容错容灾等核心功能的开发，参与最终各模块集成测试。</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1242644609"/>
                  </a:ext>
                </a:extLst>
              </a:tr>
              <a:tr h="1219836">
                <a:tc>
                  <a:txBody>
                    <a:bodyPr/>
                    <a:lstStyle/>
                    <a:p>
                      <a:pPr algn="ctr" eaLnBrk="0">
                        <a:lnSpc>
                          <a:spcPct val="150000"/>
                        </a:lnSpc>
                      </a:pPr>
                      <a:r>
                        <a:rPr lang="zh-CN" sz="1200">
                          <a:effectLst/>
                          <a:latin typeface="微软雅黑" panose="020B0503020204020204" pitchFamily="34" charset="-122"/>
                          <a:ea typeface="微软雅黑" panose="020B0503020204020204" pitchFamily="34" charset="-122"/>
                        </a:rPr>
                        <a:t>孔郁杰</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algn="ctr" eaLnBrk="0">
                        <a:lnSpc>
                          <a:spcPct val="150000"/>
                        </a:lnSpc>
                      </a:pPr>
                      <a:r>
                        <a:rPr lang="en-US" sz="1200">
                          <a:effectLst/>
                          <a:latin typeface="微软雅黑" panose="020B0503020204020204" pitchFamily="34" charset="-122"/>
                          <a:ea typeface="微软雅黑" panose="020B0503020204020204" pitchFamily="34" charset="-122"/>
                        </a:rPr>
                        <a:t>3200105109</a:t>
                      </a:r>
                      <a:endParaRPr lang="zh-CN" sz="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tc>
                  <a:txBody>
                    <a:bodyPr/>
                    <a:lstStyle/>
                    <a:p>
                      <a:pPr algn="ctr" eaLnBrk="0">
                        <a:lnSpc>
                          <a:spcPct val="150000"/>
                        </a:lnSpc>
                      </a:pPr>
                      <a:r>
                        <a:rPr lang="zh-CN" sz="1200" dirty="0">
                          <a:effectLst/>
                          <a:latin typeface="微软雅黑" panose="020B0503020204020204" pitchFamily="34" charset="-122"/>
                          <a:ea typeface="微软雅黑" panose="020B0503020204020204" pitchFamily="34" charset="-122"/>
                        </a:rPr>
                        <a:t>负责</a:t>
                      </a:r>
                      <a:r>
                        <a:rPr lang="en-US" sz="1200" dirty="0">
                          <a:effectLst/>
                          <a:latin typeface="微软雅黑" panose="020B0503020204020204" pitchFamily="34" charset="-122"/>
                          <a:ea typeface="微软雅黑" panose="020B0503020204020204" pitchFamily="34" charset="-122"/>
                        </a:rPr>
                        <a:t>Client</a:t>
                      </a:r>
                      <a:r>
                        <a:rPr lang="zh-CN" sz="1200" dirty="0">
                          <a:effectLst/>
                          <a:latin typeface="微软雅黑" panose="020B0503020204020204" pitchFamily="34" charset="-122"/>
                          <a:ea typeface="微软雅黑" panose="020B0503020204020204" pitchFamily="34" charset="-122"/>
                        </a:rPr>
                        <a:t>的全部开发，包括</a:t>
                      </a:r>
                      <a:r>
                        <a:rPr lang="en-US" sz="1200" dirty="0">
                          <a:effectLst/>
                          <a:latin typeface="微软雅黑" panose="020B0503020204020204" pitchFamily="34" charset="-122"/>
                          <a:ea typeface="微软雅黑" panose="020B0503020204020204" pitchFamily="34" charset="-122"/>
                        </a:rPr>
                        <a:t>Client</a:t>
                      </a:r>
                      <a:r>
                        <a:rPr lang="zh-CN" sz="1200" dirty="0">
                          <a:effectLst/>
                          <a:latin typeface="微软雅黑" panose="020B0503020204020204" pitchFamily="34" charset="-122"/>
                          <a:ea typeface="微软雅黑" panose="020B0503020204020204" pitchFamily="34" charset="-122"/>
                        </a:rPr>
                        <a:t>与</a:t>
                      </a:r>
                      <a:r>
                        <a:rPr lang="en-US" sz="1200" dirty="0">
                          <a:effectLst/>
                          <a:latin typeface="微软雅黑" panose="020B0503020204020204" pitchFamily="34" charset="-122"/>
                          <a:ea typeface="微软雅黑" panose="020B0503020204020204" pitchFamily="34" charset="-122"/>
                        </a:rPr>
                        <a:t>Zookeeper</a:t>
                      </a:r>
                      <a:r>
                        <a:rPr lang="zh-CN" sz="1200" dirty="0">
                          <a:effectLst/>
                          <a:latin typeface="微软雅黑" panose="020B0503020204020204" pitchFamily="34" charset="-122"/>
                          <a:ea typeface="微软雅黑" panose="020B0503020204020204" pitchFamily="34" charset="-122"/>
                        </a:rPr>
                        <a:t>、</a:t>
                      </a:r>
                      <a:r>
                        <a:rPr lang="en-US" sz="1200" dirty="0">
                          <a:effectLst/>
                          <a:latin typeface="微软雅黑" panose="020B0503020204020204" pitchFamily="34" charset="-122"/>
                          <a:ea typeface="微软雅黑" panose="020B0503020204020204" pitchFamily="34" charset="-122"/>
                        </a:rPr>
                        <a:t>Master</a:t>
                      </a:r>
                      <a:r>
                        <a:rPr lang="zh-CN" sz="1200" dirty="0">
                          <a:effectLst/>
                          <a:latin typeface="微软雅黑" panose="020B0503020204020204" pitchFamily="34" charset="-122"/>
                          <a:ea typeface="微软雅黑" panose="020B0503020204020204" pitchFamily="34" charset="-122"/>
                        </a:rPr>
                        <a:t>、</a:t>
                      </a:r>
                      <a:r>
                        <a:rPr lang="en-US" sz="1200" dirty="0">
                          <a:effectLst/>
                          <a:latin typeface="微软雅黑" panose="020B0503020204020204" pitchFamily="34" charset="-122"/>
                          <a:ea typeface="微软雅黑" panose="020B0503020204020204" pitchFamily="34" charset="-122"/>
                        </a:rPr>
                        <a:t>Region</a:t>
                      </a:r>
                      <a:r>
                        <a:rPr lang="zh-CN" sz="1200" dirty="0">
                          <a:effectLst/>
                          <a:latin typeface="微软雅黑" panose="020B0503020204020204" pitchFamily="34" charset="-122"/>
                          <a:ea typeface="微软雅黑" panose="020B0503020204020204" pitchFamily="34" charset="-122"/>
                        </a:rPr>
                        <a:t>的连接与通信、</a:t>
                      </a:r>
                      <a:r>
                        <a:rPr lang="en-US" sz="1200" dirty="0">
                          <a:effectLst/>
                          <a:latin typeface="微软雅黑" panose="020B0503020204020204" pitchFamily="34" charset="-122"/>
                          <a:ea typeface="微软雅黑" panose="020B0503020204020204" pitchFamily="34" charset="-122"/>
                        </a:rPr>
                        <a:t>Client</a:t>
                      </a:r>
                      <a:r>
                        <a:rPr lang="zh-CN" sz="1200" dirty="0">
                          <a:effectLst/>
                          <a:latin typeface="微软雅黑" panose="020B0503020204020204" pitchFamily="34" charset="-122"/>
                          <a:ea typeface="微软雅黑" panose="020B0503020204020204" pitchFamily="34" charset="-122"/>
                        </a:rPr>
                        <a:t>本地缓存、</a:t>
                      </a:r>
                      <a:r>
                        <a:rPr lang="en-US" sz="1200" dirty="0">
                          <a:effectLst/>
                          <a:latin typeface="微软雅黑" panose="020B0503020204020204" pitchFamily="34" charset="-122"/>
                          <a:ea typeface="微软雅黑" panose="020B0503020204020204" pitchFamily="34" charset="-122"/>
                        </a:rPr>
                        <a:t>SQL</a:t>
                      </a:r>
                      <a:r>
                        <a:rPr lang="zh-CN" sz="1200" dirty="0">
                          <a:effectLst/>
                          <a:latin typeface="微软雅黑" panose="020B0503020204020204" pitchFamily="34" charset="-122"/>
                          <a:ea typeface="微软雅黑" panose="020B0503020204020204" pitchFamily="34" charset="-122"/>
                        </a:rPr>
                        <a:t>语句预处理、本地</a:t>
                      </a:r>
                      <a:r>
                        <a:rPr lang="en-US" sz="1200" dirty="0">
                          <a:effectLst/>
                          <a:latin typeface="微软雅黑" panose="020B0503020204020204" pitchFamily="34" charset="-122"/>
                          <a:ea typeface="微软雅黑" panose="020B0503020204020204" pitchFamily="34" charset="-122"/>
                        </a:rPr>
                        <a:t>SQL</a:t>
                      </a:r>
                      <a:r>
                        <a:rPr lang="zh-CN" sz="1200" dirty="0">
                          <a:effectLst/>
                          <a:latin typeface="微软雅黑" panose="020B0503020204020204" pitchFamily="34" charset="-122"/>
                          <a:ea typeface="微软雅黑" panose="020B0503020204020204" pitchFamily="34" charset="-122"/>
                        </a:rPr>
                        <a:t>文件运行、以及当任意服务器发生损坏时，</a:t>
                      </a:r>
                      <a:r>
                        <a:rPr lang="en-US" sz="1200" dirty="0">
                          <a:effectLst/>
                          <a:latin typeface="微软雅黑" panose="020B0503020204020204" pitchFamily="34" charset="-122"/>
                          <a:ea typeface="微软雅黑" panose="020B0503020204020204" pitchFamily="34" charset="-122"/>
                        </a:rPr>
                        <a:t>Client</a:t>
                      </a:r>
                      <a:r>
                        <a:rPr lang="zh-CN" sz="1200" dirty="0">
                          <a:effectLst/>
                          <a:latin typeface="微软雅黑" panose="020B0503020204020204" pitchFamily="34" charset="-122"/>
                          <a:ea typeface="微软雅黑" panose="020B0503020204020204" pitchFamily="34" charset="-122"/>
                        </a:rPr>
                        <a:t>产生的表现。</a:t>
                      </a:r>
                      <a:endPar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nchor="ctr"/>
                </a:tc>
                <a:extLst>
                  <a:ext uri="{0D108BD9-81ED-4DB2-BD59-A6C34878D82A}">
                    <a16:rowId xmlns:a16="http://schemas.microsoft.com/office/drawing/2014/main" val="324063548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——Zookeeper</a:t>
            </a:r>
            <a:r>
              <a:rPr lang="zh-CN" altLang="en-US" sz="2800" dirty="0">
                <a:solidFill>
                  <a:schemeClr val="bg1"/>
                </a:solidFill>
                <a:latin typeface="微软雅黑" panose="020B0503020204020204" pitchFamily="34" charset="-122"/>
                <a:ea typeface="微软雅黑" panose="020B0503020204020204" pitchFamily="34" charset="-122"/>
              </a:rPr>
              <a:t>集群</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7185479" y="1856601"/>
            <a:ext cx="3740929" cy="3285900"/>
          </a:xfrm>
          <a:prstGeom prst="rect">
            <a:avLst/>
          </a:prstGeom>
          <a:noFill/>
        </p:spPr>
        <p:txBody>
          <a:bodyPr wrap="square" rtlCol="0">
            <a:spAutoFit/>
          </a:bodyPr>
          <a:lstStyle/>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ZooKeeper </a:t>
            </a:r>
            <a:r>
              <a:rPr lang="zh-CN" altLang="en-US" sz="1400" dirty="0">
                <a:solidFill>
                  <a:schemeClr val="bg1"/>
                </a:solidFill>
                <a:latin typeface="微软雅黑" panose="020B0503020204020204" pitchFamily="34" charset="-122"/>
                <a:ea typeface="微软雅黑" panose="020B0503020204020204" pitchFamily="34" charset="-122"/>
              </a:rPr>
              <a:t>是一个分布式应用程序协同服务，设计目标是将复杂且容易出错的分布式一致性服务进行封装，构成一个高效可靠的原语集，并以一系列简单易用的接口提供给用户使用。因此本模块主要任务是提供接口使</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与</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先与</a:t>
            </a:r>
            <a:r>
              <a:rPr lang="en-US" altLang="zh-CN" sz="1400" dirty="0">
                <a:solidFill>
                  <a:schemeClr val="bg1"/>
                </a:solidFill>
                <a:latin typeface="微软雅黑" panose="020B0503020204020204" pitchFamily="34" charset="-122"/>
                <a:ea typeface="微软雅黑" panose="020B0503020204020204" pitchFamily="34" charset="-122"/>
              </a:rPr>
              <a:t>ZooKeeper</a:t>
            </a:r>
            <a:r>
              <a:rPr lang="zh-CN" altLang="en-US" sz="1400" dirty="0">
                <a:solidFill>
                  <a:schemeClr val="bg1"/>
                </a:solidFill>
                <a:latin typeface="微软雅黑" panose="020B0503020204020204" pitchFamily="34" charset="-122"/>
                <a:ea typeface="微软雅黑" panose="020B0503020204020204" pitchFamily="34" charset="-122"/>
              </a:rPr>
              <a:t>进行连接，用于</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之间的通信，并且实现了容错容灾功能，能够在当前</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崩溃时迅速做出响应使整个系统继续正常工作。</a:t>
            </a:r>
          </a:p>
        </p:txBody>
      </p:sp>
      <p:pic>
        <p:nvPicPr>
          <p:cNvPr id="11" name="图片 10">
            <a:extLst>
              <a:ext uri="{FF2B5EF4-FFF2-40B4-BE49-F238E27FC236}">
                <a16:creationId xmlns:a16="http://schemas.microsoft.com/office/drawing/2014/main" id="{05D184D1-B997-BC7C-54CB-32D2E3D7948E}"/>
              </a:ext>
            </a:extLst>
          </p:cNvPr>
          <p:cNvPicPr>
            <a:picLocks noChangeAspect="1"/>
          </p:cNvPicPr>
          <p:nvPr/>
        </p:nvPicPr>
        <p:blipFill>
          <a:blip r:embed="rId7"/>
          <a:stretch>
            <a:fillRect/>
          </a:stretch>
        </p:blipFill>
        <p:spPr>
          <a:xfrm>
            <a:off x="1187842" y="1592620"/>
            <a:ext cx="5677483" cy="44631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——Master Server</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6801512" y="1764237"/>
            <a:ext cx="4108355" cy="3609065"/>
          </a:xfrm>
          <a:prstGeom prst="rect">
            <a:avLst/>
          </a:prstGeom>
          <a:noFill/>
        </p:spPr>
        <p:txBody>
          <a:bodyPr wrap="square" rtlCol="0">
            <a:spAutoFit/>
          </a:bodyPr>
          <a:lstStyle/>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主从备份：本系统对数据库中所有表进行了主从备份，分别分布在不同的两台</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上。来自</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的请求会先送到主备份所在</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处理，若请求涉及到表数据的更新，主备份的</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会向</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报告，再由</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通知从备份所在的</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更新数据。</a:t>
            </a:r>
            <a:endParaRPr lang="en-US" altLang="zh-CN"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负载均衡：本系统对于</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的负载进行了一定处理，当</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请求新建表或</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需要备份时，会由</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选择当前最空闲的</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完成请求。</a:t>
            </a:r>
          </a:p>
        </p:txBody>
      </p:sp>
      <p:pic>
        <p:nvPicPr>
          <p:cNvPr id="11" name="图片 10">
            <a:extLst>
              <a:ext uri="{FF2B5EF4-FFF2-40B4-BE49-F238E27FC236}">
                <a16:creationId xmlns:a16="http://schemas.microsoft.com/office/drawing/2014/main" id="{949F049F-175A-1B29-F001-FDE5EE55F34D}"/>
              </a:ext>
            </a:extLst>
          </p:cNvPr>
          <p:cNvPicPr>
            <a:picLocks noChangeAspect="1"/>
          </p:cNvPicPr>
          <p:nvPr/>
        </p:nvPicPr>
        <p:blipFill>
          <a:blip r:embed="rId7"/>
          <a:stretch>
            <a:fillRect/>
          </a:stretch>
        </p:blipFill>
        <p:spPr>
          <a:xfrm>
            <a:off x="1927498" y="1421853"/>
            <a:ext cx="4219609" cy="5274511"/>
          </a:xfrm>
          <a:prstGeom prst="rect">
            <a:avLst/>
          </a:prstGeom>
        </p:spPr>
      </p:pic>
    </p:spTree>
    <p:extLst>
      <p:ext uri="{BB962C8B-B14F-4D97-AF65-F5344CB8AC3E}">
        <p14:creationId xmlns:p14="http://schemas.microsoft.com/office/powerpoint/2010/main" val="24861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——Master Server</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6927070" y="1584608"/>
            <a:ext cx="4108355" cy="4578561"/>
          </a:xfrm>
          <a:prstGeom prst="rect">
            <a:avLst/>
          </a:prstGeom>
          <a:noFill/>
        </p:spPr>
        <p:txBody>
          <a:bodyPr wrap="square" rtlCol="0">
            <a:spAutoFit/>
          </a:bodyPr>
          <a:lstStyle/>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容错容灾：</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失效</a:t>
            </a:r>
          </a:p>
          <a:p>
            <a:pPr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当一台</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失效时，其向</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发送的心跳消息会停止，</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定期检查会发现该</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未按时发送心跳信息，认为其失效。进而遍历该</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所拥有的所有表，选择空闲的</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要求它们对这些表进行备份。</a:t>
            </a:r>
          </a:p>
          <a:p>
            <a:pPr algn="just">
              <a:lnSpc>
                <a:spcPct val="15000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容错容灾： </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失效</a:t>
            </a:r>
          </a:p>
          <a:p>
            <a:pPr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当</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其向</a:t>
            </a:r>
            <a:r>
              <a:rPr lang="en-US" altLang="zh-CN" sz="1400" dirty="0">
                <a:solidFill>
                  <a:schemeClr val="bg1"/>
                </a:solidFill>
                <a:latin typeface="微软雅黑" panose="020B0503020204020204" pitchFamily="34" charset="-122"/>
                <a:ea typeface="微软雅黑" panose="020B0503020204020204" pitchFamily="34" charset="-122"/>
              </a:rPr>
              <a:t>Zookeeper</a:t>
            </a:r>
            <a:r>
              <a:rPr lang="zh-CN" altLang="en-US" sz="1400" dirty="0">
                <a:solidFill>
                  <a:schemeClr val="bg1"/>
                </a:solidFill>
                <a:latin typeface="微软雅黑" panose="020B0503020204020204" pitchFamily="34" charset="-122"/>
                <a:ea typeface="微软雅黑" panose="020B0503020204020204" pitchFamily="34" charset="-122"/>
              </a:rPr>
              <a:t>发送的心跳消息会停止，</a:t>
            </a:r>
            <a:r>
              <a:rPr lang="en-US" altLang="zh-CN" sz="1400" dirty="0">
                <a:solidFill>
                  <a:schemeClr val="bg1"/>
                </a:solidFill>
                <a:latin typeface="微软雅黑" panose="020B0503020204020204" pitchFamily="34" charset="-122"/>
                <a:ea typeface="微软雅黑" panose="020B0503020204020204" pitchFamily="34" charset="-122"/>
              </a:rPr>
              <a:t>Zookeeper</a:t>
            </a:r>
            <a:r>
              <a:rPr lang="zh-CN" altLang="en-US" sz="1400" dirty="0">
                <a:solidFill>
                  <a:schemeClr val="bg1"/>
                </a:solidFill>
                <a:latin typeface="微软雅黑" panose="020B0503020204020204" pitchFamily="34" charset="-122"/>
                <a:ea typeface="微软雅黑" panose="020B0503020204020204" pitchFamily="34" charset="-122"/>
              </a:rPr>
              <a:t>定期检查会发现</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未按时发送心跳信息，认为其失效。进而选择一台</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成为新的</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，广播通知所有的</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。新的</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接收其他</a:t>
            </a:r>
            <a:r>
              <a:rPr lang="en-US" altLang="zh-CN" sz="1400" dirty="0">
                <a:solidFill>
                  <a:schemeClr val="bg1"/>
                </a:solidFill>
                <a:latin typeface="微软雅黑" panose="020B0503020204020204" pitchFamily="34" charset="-122"/>
                <a:ea typeface="微软雅黑" panose="020B0503020204020204" pitchFamily="34" charset="-122"/>
              </a:rPr>
              <a:t>Region Server</a:t>
            </a:r>
            <a:r>
              <a:rPr lang="zh-CN" altLang="en-US" sz="1400" dirty="0">
                <a:solidFill>
                  <a:schemeClr val="bg1"/>
                </a:solidFill>
                <a:latin typeface="微软雅黑" panose="020B0503020204020204" pitchFamily="34" charset="-122"/>
                <a:ea typeface="微软雅黑" panose="020B0503020204020204" pitchFamily="34" charset="-122"/>
              </a:rPr>
              <a:t>发送的信息，并将自身原本存储的表备份。</a:t>
            </a:r>
          </a:p>
        </p:txBody>
      </p:sp>
      <p:pic>
        <p:nvPicPr>
          <p:cNvPr id="10" name="图片 9">
            <a:extLst>
              <a:ext uri="{FF2B5EF4-FFF2-40B4-BE49-F238E27FC236}">
                <a16:creationId xmlns:a16="http://schemas.microsoft.com/office/drawing/2014/main" id="{2BC7FD72-51A4-590A-7CFA-13A46F5E5993}"/>
              </a:ext>
            </a:extLst>
          </p:cNvPr>
          <p:cNvPicPr>
            <a:picLocks noChangeAspect="1"/>
          </p:cNvPicPr>
          <p:nvPr/>
        </p:nvPicPr>
        <p:blipFill>
          <a:blip r:embed="rId7"/>
          <a:stretch>
            <a:fillRect/>
          </a:stretch>
        </p:blipFill>
        <p:spPr>
          <a:xfrm>
            <a:off x="1927498" y="1421853"/>
            <a:ext cx="4219609" cy="5274511"/>
          </a:xfrm>
          <a:prstGeom prst="rect">
            <a:avLst/>
          </a:prstGeom>
        </p:spPr>
      </p:pic>
    </p:spTree>
    <p:extLst>
      <p:ext uri="{BB962C8B-B14F-4D97-AF65-F5344CB8AC3E}">
        <p14:creationId xmlns:p14="http://schemas.microsoft.com/office/powerpoint/2010/main" val="366715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9628"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——Region Server</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1315056" y="2079728"/>
            <a:ext cx="4651635" cy="2962734"/>
          </a:xfrm>
          <a:prstGeom prst="rect">
            <a:avLst/>
          </a:prstGeom>
          <a:noFill/>
        </p:spPr>
        <p:txBody>
          <a:bodyPr wrap="square" rtlCol="0">
            <a:spAutoFit/>
          </a:bodyPr>
          <a:lstStyle/>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主动连接</a:t>
            </a:r>
            <a:r>
              <a:rPr lang="en-US" altLang="zh-CN" sz="1400" dirty="0">
                <a:solidFill>
                  <a:schemeClr val="bg1"/>
                </a:solidFill>
                <a:latin typeface="微软雅黑" panose="020B0503020204020204" pitchFamily="34" charset="-122"/>
                <a:ea typeface="微软雅黑" panose="020B0503020204020204" pitchFamily="34" charset="-122"/>
              </a:rPr>
              <a:t>Zookeeper</a:t>
            </a:r>
            <a:r>
              <a:rPr lang="zh-CN" altLang="en-US" sz="1400" dirty="0">
                <a:solidFill>
                  <a:schemeClr val="bg1"/>
                </a:solidFill>
                <a:latin typeface="微软雅黑" panose="020B0503020204020204" pitchFamily="34" charset="-122"/>
                <a:ea typeface="微软雅黑" panose="020B0503020204020204" pitchFamily="34" charset="-122"/>
              </a:rPr>
              <a:t>集群，获取</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节点地址信息，并维持连接</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如果收到</a:t>
            </a:r>
            <a:r>
              <a:rPr lang="en-US" altLang="zh-CN" sz="1400" dirty="0" err="1">
                <a:solidFill>
                  <a:schemeClr val="bg1"/>
                </a:solidFill>
                <a:latin typeface="微软雅黑" panose="020B0503020204020204" pitchFamily="34" charset="-122"/>
                <a:ea typeface="微软雅黑" panose="020B0503020204020204" pitchFamily="34" charset="-122"/>
              </a:rPr>
              <a:t>master_change</a:t>
            </a:r>
            <a:r>
              <a:rPr lang="zh-CN" altLang="en-US" sz="1400" dirty="0">
                <a:solidFill>
                  <a:schemeClr val="bg1"/>
                </a:solidFill>
                <a:latin typeface="微软雅黑" panose="020B0503020204020204" pitchFamily="34" charset="-122"/>
                <a:ea typeface="微软雅黑" panose="020B0503020204020204" pitchFamily="34" charset="-122"/>
              </a:rPr>
              <a:t>信息，代表</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已经切换，则连接到新的</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节点（容错容灾）</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如果收到</a:t>
            </a:r>
            <a:r>
              <a:rPr lang="en-US" altLang="zh-CN" sz="1400">
                <a:solidFill>
                  <a:schemeClr val="bg1"/>
                </a:solidFill>
                <a:latin typeface="微软雅黑" panose="020B0503020204020204" pitchFamily="34" charset="-122"/>
                <a:ea typeface="微软雅黑" panose="020B0503020204020204" pitchFamily="34" charset="-122"/>
              </a:rPr>
              <a:t>toMaster</a:t>
            </a:r>
            <a:r>
              <a:rPr lang="zh-CN" altLang="en-US" sz="1400" dirty="0">
                <a:solidFill>
                  <a:schemeClr val="bg1"/>
                </a:solidFill>
                <a:latin typeface="微软雅黑" panose="020B0503020204020204" pitchFamily="34" charset="-122"/>
                <a:ea typeface="微软雅黑" panose="020B0503020204020204" pitchFamily="34" charset="-122"/>
              </a:rPr>
              <a:t>信息，代表当前</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被选举为新的</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，则关闭相关线程，启动</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相关线程并且传输当前</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所缓存的表信息（容错容灾）</a:t>
            </a:r>
            <a:endParaRPr lang="en-US" altLang="zh-CN"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主动连接</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节点，发送自己监听端口与表信息</a:t>
            </a:r>
          </a:p>
        </p:txBody>
      </p:sp>
      <p:pic>
        <p:nvPicPr>
          <p:cNvPr id="11" name="图片 10">
            <a:extLst>
              <a:ext uri="{FF2B5EF4-FFF2-40B4-BE49-F238E27FC236}">
                <a16:creationId xmlns:a16="http://schemas.microsoft.com/office/drawing/2014/main" id="{F0A96CD1-7F50-AC1F-4D0A-4CEC398D23B6}"/>
              </a:ext>
            </a:extLst>
          </p:cNvPr>
          <p:cNvPicPr>
            <a:picLocks noChangeAspect="1"/>
          </p:cNvPicPr>
          <p:nvPr/>
        </p:nvPicPr>
        <p:blipFill>
          <a:blip r:embed="rId7"/>
          <a:stretch>
            <a:fillRect/>
          </a:stretch>
        </p:blipFill>
        <p:spPr>
          <a:xfrm>
            <a:off x="7073900" y="0"/>
            <a:ext cx="5118100" cy="6858000"/>
          </a:xfrm>
          <a:prstGeom prst="rect">
            <a:avLst/>
          </a:prstGeom>
          <a:noFill/>
          <a:ln>
            <a:noFill/>
          </a:ln>
        </p:spPr>
      </p:pic>
    </p:spTree>
    <p:extLst>
      <p:ext uri="{BB962C8B-B14F-4D97-AF65-F5344CB8AC3E}">
        <p14:creationId xmlns:p14="http://schemas.microsoft.com/office/powerpoint/2010/main" val="343825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9628" y="0"/>
            <a:ext cx="12192000" cy="6858000"/>
          </a:xfrm>
          <a:prstGeom prst="rect">
            <a:avLst/>
          </a:prstGeom>
        </p:spPr>
      </p:pic>
      <p:pic>
        <p:nvPicPr>
          <p:cNvPr id="2" name="图片 1">
            <a:extLst>
              <a:ext uri="{FF2B5EF4-FFF2-40B4-BE49-F238E27FC236}">
                <a16:creationId xmlns:a16="http://schemas.microsoft.com/office/drawing/2014/main" id="{C3210B5A-59E5-519C-02BA-35FB7635C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3382" y="234460"/>
            <a:ext cx="2450066" cy="895668"/>
          </a:xfrm>
          <a:prstGeom prst="rect">
            <a:avLst/>
          </a:prstGeom>
        </p:spPr>
      </p:pic>
      <p:sp>
        <p:nvSpPr>
          <p:cNvPr id="3" name="椭圆 80">
            <a:extLst>
              <a:ext uri="{FF2B5EF4-FFF2-40B4-BE49-F238E27FC236}">
                <a16:creationId xmlns:a16="http://schemas.microsoft.com/office/drawing/2014/main" id="{A1FBF0EA-C990-3793-C52E-56C39318C0EE}"/>
              </a:ext>
            </a:extLst>
          </p:cNvPr>
          <p:cNvSpPr/>
          <p:nvPr/>
        </p:nvSpPr>
        <p:spPr bwMode="auto">
          <a:xfrm>
            <a:off x="977873" y="460369"/>
            <a:ext cx="866305" cy="868059"/>
          </a:xfrm>
          <a:prstGeom prst="ellipse">
            <a:avLst/>
          </a:prstGeom>
          <a: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81272101-A326-0550-B82F-C848FD94DB1A}"/>
              </a:ext>
            </a:extLst>
          </p:cNvPr>
          <p:cNvSpPr txBox="1"/>
          <p:nvPr/>
        </p:nvSpPr>
        <p:spPr>
          <a:xfrm>
            <a:off x="1013286" y="48710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6" name="矩形 5">
            <a:extLst>
              <a:ext uri="{FF2B5EF4-FFF2-40B4-BE49-F238E27FC236}">
                <a16:creationId xmlns:a16="http://schemas.microsoft.com/office/drawing/2014/main" id="{DFAAC51E-A61B-A5F8-EE61-BD3B2B965862}"/>
              </a:ext>
            </a:extLst>
          </p:cNvPr>
          <p:cNvSpPr/>
          <p:nvPr/>
        </p:nvSpPr>
        <p:spPr>
          <a:xfrm>
            <a:off x="1969962" y="530694"/>
            <a:ext cx="5190238"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模块功能</a:t>
            </a:r>
            <a:r>
              <a:rPr lang="en-US" altLang="zh-CN" sz="2800" dirty="0">
                <a:solidFill>
                  <a:schemeClr val="bg1"/>
                </a:solidFill>
                <a:latin typeface="微软雅黑" panose="020B0503020204020204" pitchFamily="34" charset="-122"/>
                <a:ea typeface="微软雅黑" panose="020B0503020204020204" pitchFamily="34" charset="-122"/>
              </a:rPr>
              <a:t>——Region Server</a:t>
            </a:r>
          </a:p>
        </p:txBody>
      </p:sp>
      <p:sp>
        <p:nvSpPr>
          <p:cNvPr id="7" name="文本框 6">
            <a:extLst>
              <a:ext uri="{FF2B5EF4-FFF2-40B4-BE49-F238E27FC236}">
                <a16:creationId xmlns:a16="http://schemas.microsoft.com/office/drawing/2014/main" id="{7BD7F884-71F7-FB44-7D13-146F6E169FFC}"/>
              </a:ext>
            </a:extLst>
          </p:cNvPr>
          <p:cNvSpPr txBox="1"/>
          <p:nvPr/>
        </p:nvSpPr>
        <p:spPr>
          <a:xfrm>
            <a:off x="1187843" y="1025814"/>
            <a:ext cx="3843959"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Modules and functions</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B7FD8E97-DBDF-1E8A-E0A4-EC336BA329D5}"/>
              </a:ext>
            </a:extLst>
          </p:cNvPr>
          <p:cNvSpPr txBox="1"/>
          <p:nvPr/>
        </p:nvSpPr>
        <p:spPr>
          <a:xfrm>
            <a:off x="1315056" y="1795255"/>
            <a:ext cx="4651635" cy="4901726"/>
          </a:xfrm>
          <a:prstGeom prst="rect">
            <a:avLst/>
          </a:prstGeom>
          <a:noFill/>
        </p:spPr>
        <p:txBody>
          <a:bodyPr wrap="square" rtlCol="0">
            <a:spAutoFit/>
          </a:bodyPr>
          <a:lstStyle/>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维持与</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节点的</a:t>
            </a:r>
            <a:r>
              <a:rPr lang="en-US" altLang="zh-CN" sz="1400" dirty="0">
                <a:solidFill>
                  <a:schemeClr val="bg1"/>
                </a:solidFill>
                <a:latin typeface="微软雅黑" panose="020B0503020204020204" pitchFamily="34" charset="-122"/>
                <a:ea typeface="微软雅黑" panose="020B0503020204020204" pitchFamily="34" charset="-122"/>
              </a:rPr>
              <a:t>Socket</a:t>
            </a:r>
            <a:r>
              <a:rPr lang="zh-CN" altLang="en-US" sz="1400" dirty="0">
                <a:solidFill>
                  <a:schemeClr val="bg1"/>
                </a:solidFill>
                <a:latin typeface="微软雅黑" panose="020B0503020204020204" pitchFamily="34" charset="-122"/>
                <a:ea typeface="微软雅黑" panose="020B0503020204020204" pitchFamily="34" charset="-122"/>
              </a:rPr>
              <a:t>长连接，以</a:t>
            </a:r>
            <a:r>
              <a:rPr lang="en-US" altLang="zh-CN" sz="1400" dirty="0">
                <a:solidFill>
                  <a:schemeClr val="bg1"/>
                </a:solidFill>
                <a:latin typeface="微软雅黑" panose="020B0503020204020204" pitchFamily="34" charset="-122"/>
                <a:ea typeface="微软雅黑" panose="020B0503020204020204" pitchFamily="34" charset="-122"/>
              </a:rPr>
              <a:t>10s</a:t>
            </a:r>
            <a:r>
              <a:rPr lang="zh-CN" altLang="en-US" sz="1400" dirty="0">
                <a:solidFill>
                  <a:schemeClr val="bg1"/>
                </a:solidFill>
                <a:latin typeface="微软雅黑" panose="020B0503020204020204" pitchFamily="34" charset="-122"/>
                <a:ea typeface="微软雅黑" panose="020B0503020204020204" pitchFamily="34" charset="-122"/>
              </a:rPr>
              <a:t>为间隔发送心跳，并且持    续监听来自</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的信息</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如果是</a:t>
            </a:r>
            <a:r>
              <a:rPr lang="en-US" altLang="zh-CN" sz="1400" dirty="0">
                <a:solidFill>
                  <a:schemeClr val="bg1"/>
                </a:solidFill>
                <a:latin typeface="微软雅黑" panose="020B0503020204020204" pitchFamily="34" charset="-122"/>
                <a:ea typeface="微软雅黑" panose="020B0503020204020204" pitchFamily="34" charset="-122"/>
              </a:rPr>
              <a:t>copy</a:t>
            </a:r>
            <a:r>
              <a:rPr lang="zh-CN" altLang="en-US" sz="1400" dirty="0">
                <a:solidFill>
                  <a:schemeClr val="bg1"/>
                </a:solidFill>
                <a:latin typeface="微软雅黑" panose="020B0503020204020204" pitchFamily="34" charset="-122"/>
                <a:ea typeface="微软雅黑" panose="020B0503020204020204" pitchFamily="34" charset="-122"/>
              </a:rPr>
              <a:t>信息：获取对应要复制的</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信息以及对应的表名称，主动建立到对应</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的</a:t>
            </a:r>
            <a:r>
              <a:rPr lang="en-US" altLang="zh-CN" sz="1400" dirty="0">
                <a:solidFill>
                  <a:schemeClr val="bg1"/>
                </a:solidFill>
                <a:latin typeface="微软雅黑" panose="020B0503020204020204" pitchFamily="34" charset="-122"/>
                <a:ea typeface="微软雅黑" panose="020B0503020204020204" pitchFamily="34" charset="-122"/>
              </a:rPr>
              <a:t>Socket</a:t>
            </a:r>
            <a:r>
              <a:rPr lang="zh-CN" altLang="en-US" sz="1400" dirty="0">
                <a:solidFill>
                  <a:schemeClr val="bg1"/>
                </a:solidFill>
                <a:latin typeface="微软雅黑" panose="020B0503020204020204" pitchFamily="34" charset="-122"/>
                <a:ea typeface="微软雅黑" panose="020B0503020204020204" pitchFamily="34" charset="-122"/>
              </a:rPr>
              <a:t>通信，接受以字节流传输的表信息并将其加载到对应文件中（主从备份）</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如果是</a:t>
            </a:r>
            <a:r>
              <a:rPr lang="en-US" altLang="zh-CN" sz="1400" dirty="0" err="1">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信息：执行</a:t>
            </a:r>
            <a:r>
              <a:rPr lang="en-US" altLang="zh-CN" sz="1400" dirty="0">
                <a:solidFill>
                  <a:schemeClr val="bg1"/>
                </a:solidFill>
                <a:latin typeface="微软雅黑" panose="020B0503020204020204" pitchFamily="34" charset="-122"/>
                <a:ea typeface="微软雅黑" panose="020B0503020204020204" pitchFamily="34" charset="-122"/>
              </a:rPr>
              <a:t>Master</a:t>
            </a:r>
            <a:r>
              <a:rPr lang="zh-CN" altLang="en-US" sz="1400" dirty="0">
                <a:solidFill>
                  <a:schemeClr val="bg1"/>
                </a:solidFill>
                <a:latin typeface="微软雅黑" panose="020B0503020204020204" pitchFamily="34" charset="-122"/>
                <a:ea typeface="微软雅黑" panose="020B0503020204020204" pitchFamily="34" charset="-122"/>
              </a:rPr>
              <a:t>发送的对应</a:t>
            </a:r>
            <a:r>
              <a:rPr lang="en-US" altLang="zh-CN" sz="1400" dirty="0">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语句（主从备份）</a:t>
            </a:r>
          </a:p>
          <a:p>
            <a:pPr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主动监听端口，等待来自</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以及</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的连接</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对于</a:t>
            </a:r>
            <a:r>
              <a:rPr lang="en-US" altLang="zh-CN" sz="1400" dirty="0">
                <a:solidFill>
                  <a:schemeClr val="bg1"/>
                </a:solidFill>
                <a:latin typeface="微软雅黑" panose="020B0503020204020204" pitchFamily="34" charset="-122"/>
                <a:ea typeface="微软雅黑" panose="020B0503020204020204" pitchFamily="34" charset="-122"/>
              </a:rPr>
              <a:t>Client</a:t>
            </a:r>
            <a:r>
              <a:rPr lang="zh-CN" altLang="en-US" sz="1400" dirty="0">
                <a:solidFill>
                  <a:schemeClr val="bg1"/>
                </a:solidFill>
                <a:latin typeface="微软雅黑" panose="020B0503020204020204" pitchFamily="34" charset="-122"/>
                <a:ea typeface="微软雅黑" panose="020B0503020204020204" pitchFamily="34" charset="-122"/>
              </a:rPr>
              <a:t>的连接，处理其发送来的</a:t>
            </a:r>
            <a:r>
              <a:rPr lang="en-US" altLang="zh-CN" sz="1400" dirty="0">
                <a:solidFill>
                  <a:schemeClr val="bg1"/>
                </a:solidFill>
                <a:latin typeface="微软雅黑" panose="020B0503020204020204" pitchFamily="34" charset="-122"/>
                <a:ea typeface="微软雅黑" panose="020B0503020204020204" pitchFamily="34" charset="-122"/>
              </a:rPr>
              <a:t>SQL</a:t>
            </a:r>
            <a:r>
              <a:rPr lang="zh-CN" altLang="en-US" sz="1400" dirty="0">
                <a:solidFill>
                  <a:schemeClr val="bg1"/>
                </a:solidFill>
                <a:latin typeface="微软雅黑" panose="020B0503020204020204" pitchFamily="34" charset="-122"/>
                <a:ea typeface="微软雅黑" panose="020B0503020204020204" pitchFamily="34" charset="-122"/>
              </a:rPr>
              <a:t>语句并回复处理结果</a:t>
            </a:r>
          </a:p>
          <a:p>
            <a:pPr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对于</a:t>
            </a:r>
            <a:r>
              <a:rPr lang="en-US" altLang="zh-CN" sz="1400" dirty="0">
                <a:solidFill>
                  <a:schemeClr val="bg1"/>
                </a:solidFill>
                <a:latin typeface="微软雅黑" panose="020B0503020204020204" pitchFamily="34" charset="-122"/>
                <a:ea typeface="微软雅黑" panose="020B0503020204020204" pitchFamily="34" charset="-122"/>
              </a:rPr>
              <a:t>Region</a:t>
            </a:r>
            <a:r>
              <a:rPr lang="zh-CN" altLang="en-US" sz="1400" dirty="0">
                <a:solidFill>
                  <a:schemeClr val="bg1"/>
                </a:solidFill>
                <a:latin typeface="微软雅黑" panose="020B0503020204020204" pitchFamily="34" charset="-122"/>
                <a:ea typeface="微软雅黑" panose="020B0503020204020204" pitchFamily="34" charset="-122"/>
              </a:rPr>
              <a:t>的连接，将其索取表的</a:t>
            </a:r>
            <a:r>
              <a:rPr lang="en-US" altLang="zh-CN" sz="1400" dirty="0">
                <a:solidFill>
                  <a:schemeClr val="bg1"/>
                </a:solidFill>
                <a:latin typeface="微软雅黑" panose="020B0503020204020204" pitchFamily="34" charset="-122"/>
                <a:ea typeface="微软雅黑" panose="020B0503020204020204" pitchFamily="34" charset="-122"/>
              </a:rPr>
              <a:t>Catalog</a:t>
            </a:r>
            <a:r>
              <a:rPr lang="zh-CN" altLang="en-US" sz="1400" dirty="0">
                <a:solidFill>
                  <a:schemeClr val="bg1"/>
                </a:solidFill>
                <a:latin typeface="微软雅黑" panose="020B0503020204020204" pitchFamily="34" charset="-122"/>
                <a:ea typeface="微软雅黑" panose="020B0503020204020204" pitchFamily="34" charset="-122"/>
              </a:rPr>
              <a:t>元信息以及表信息、索引信息以字节流形式发送回去。</a:t>
            </a:r>
          </a:p>
          <a:p>
            <a:pPr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F0A96CD1-7F50-AC1F-4D0A-4CEC398D23B6}"/>
              </a:ext>
            </a:extLst>
          </p:cNvPr>
          <p:cNvPicPr>
            <a:picLocks noChangeAspect="1"/>
          </p:cNvPicPr>
          <p:nvPr/>
        </p:nvPicPr>
        <p:blipFill>
          <a:blip r:embed="rId7"/>
          <a:stretch>
            <a:fillRect/>
          </a:stretch>
        </p:blipFill>
        <p:spPr>
          <a:xfrm>
            <a:off x="7073900" y="0"/>
            <a:ext cx="5118100" cy="6858000"/>
          </a:xfrm>
          <a:prstGeom prst="rect">
            <a:avLst/>
          </a:prstGeom>
          <a:noFill/>
          <a:ln>
            <a:noFill/>
          </a:ln>
        </p:spPr>
      </p:pic>
    </p:spTree>
    <p:extLst>
      <p:ext uri="{BB962C8B-B14F-4D97-AF65-F5344CB8AC3E}">
        <p14:creationId xmlns:p14="http://schemas.microsoft.com/office/powerpoint/2010/main" val="3964475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1148</Words>
  <Application>Microsoft Office PowerPoint</Application>
  <PresentationFormat>宽屏</PresentationFormat>
  <Paragraphs>105</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Road Rage</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1415120150@qq.com</cp:lastModifiedBy>
  <cp:revision>25</cp:revision>
  <dcterms:created xsi:type="dcterms:W3CDTF">2017-06-02T01:36:00Z</dcterms:created>
  <dcterms:modified xsi:type="dcterms:W3CDTF">2023-05-27T14:47:22Z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