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</p:sldIdLst>
  <p:sldSz cy="5143500" cx="9144000"/>
  <p:notesSz cx="6858000" cy="9144000"/>
  <p:embeddedFontLst>
    <p:embeddedFont>
      <p:font typeface="Raleway"/>
      <p:regular r:id="rId41"/>
      <p:bold r:id="rId42"/>
      <p:italic r:id="rId43"/>
      <p:boldItalic r:id="rId44"/>
    </p:embeddedFont>
    <p:embeddedFont>
      <p:font typeface="Lato"/>
      <p:regular r:id="rId45"/>
      <p:bold r:id="rId46"/>
      <p:italic r:id="rId47"/>
      <p:boldItalic r:id="rId4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font" Target="fonts/Raleway-bold.fntdata"/><Relationship Id="rId41" Type="http://schemas.openxmlformats.org/officeDocument/2006/relationships/font" Target="fonts/Raleway-regular.fntdata"/><Relationship Id="rId22" Type="http://schemas.openxmlformats.org/officeDocument/2006/relationships/slide" Target="slides/slide17.xml"/><Relationship Id="rId44" Type="http://schemas.openxmlformats.org/officeDocument/2006/relationships/font" Target="fonts/Raleway-boldItalic.fntdata"/><Relationship Id="rId21" Type="http://schemas.openxmlformats.org/officeDocument/2006/relationships/slide" Target="slides/slide16.xml"/><Relationship Id="rId43" Type="http://schemas.openxmlformats.org/officeDocument/2006/relationships/font" Target="fonts/Raleway-italic.fntdata"/><Relationship Id="rId24" Type="http://schemas.openxmlformats.org/officeDocument/2006/relationships/slide" Target="slides/slide19.xml"/><Relationship Id="rId46" Type="http://schemas.openxmlformats.org/officeDocument/2006/relationships/font" Target="fonts/Lato-bold.fntdata"/><Relationship Id="rId23" Type="http://schemas.openxmlformats.org/officeDocument/2006/relationships/slide" Target="slides/slide18.xml"/><Relationship Id="rId45" Type="http://schemas.openxmlformats.org/officeDocument/2006/relationships/font" Target="fonts/La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48" Type="http://schemas.openxmlformats.org/officeDocument/2006/relationships/font" Target="fonts/Lato-boldItalic.fntdata"/><Relationship Id="rId25" Type="http://schemas.openxmlformats.org/officeDocument/2006/relationships/slide" Target="slides/slide20.xml"/><Relationship Id="rId47" Type="http://schemas.openxmlformats.org/officeDocument/2006/relationships/font" Target="fonts/Lato-italic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e97781aa62_1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e97781aa62_1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9d2ae025b0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9d2ae025b0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9d2ae025b0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9d2ae025b0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e97781aa62_1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e97781aa62_1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9d2ae025b0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9d2ae025b0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9d2ae025b0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9d2ae025b0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9d2ae025b0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9d2ae025b0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9d2ae025b0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9d2ae025b0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9d2ae025b0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9d2ae025b0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9d7b831e6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9d7b831e6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e97781aa62_1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e97781aa62_1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9d7b831e6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9d7b831e6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9d7b831e63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9d7b831e63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9d7b831e63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29d7b831e63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9d7b831e63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29d7b831e63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9d7b831e63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29d7b831e63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eb8114f65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1eb8114f65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eb8114f65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1eb8114f65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eb8114f655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1eb8114f655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eb8114f655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1eb8114f655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eb8114f655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1eb8114f655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e97781aa62_1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e97781aa62_1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eb8114f655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1eb8114f655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eb8114f655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1eb8114f655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eb8114f655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1eb8114f655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eb8114f655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1eb8114f655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eb8114f655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1eb8114f655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eb8114f655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1eb8114f655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9d7b831e63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9d7b831e63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e97781aa62_1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e97781aa62_1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9d7b831e63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9d7b831e63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e97781aa62_1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e97781aa62_1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e97781aa62_1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e97781aa62_1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9d2ae025b0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9d2ae025b0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5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4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8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6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Trabalho de C115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Mininet - Trabalho Final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Gualter Machado Mesquita - 1601 - GEC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/>
          <p:nvPr>
            <p:ph type="title"/>
          </p:nvPr>
        </p:nvSpPr>
        <p:spPr>
          <a:xfrm>
            <a:off x="730000" y="1318650"/>
            <a:ext cx="3300900" cy="6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Ping de h1 para h6</a:t>
            </a:r>
            <a:endParaRPr/>
          </a:p>
        </p:txBody>
      </p:sp>
      <p:sp>
        <p:nvSpPr>
          <p:cNvPr id="143" name="Google Shape;143;p22"/>
          <p:cNvSpPr txBox="1"/>
          <p:nvPr/>
        </p:nvSpPr>
        <p:spPr>
          <a:xfrm>
            <a:off x="773050" y="2109750"/>
            <a:ext cx="3214800" cy="14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H6 mostra o fluxo da rede através do TCPDUMP.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4" name="Google Shape;14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782850"/>
            <a:ext cx="4572000" cy="36509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/>
          <p:nvPr>
            <p:ph type="title"/>
          </p:nvPr>
        </p:nvSpPr>
        <p:spPr>
          <a:xfrm>
            <a:off x="730000" y="1318650"/>
            <a:ext cx="3300900" cy="6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Ping de h2 para h3</a:t>
            </a:r>
            <a:endParaRPr/>
          </a:p>
        </p:txBody>
      </p:sp>
      <p:sp>
        <p:nvSpPr>
          <p:cNvPr id="150" name="Google Shape;150;p23"/>
          <p:cNvSpPr txBox="1"/>
          <p:nvPr/>
        </p:nvSpPr>
        <p:spPr>
          <a:xfrm>
            <a:off x="773050" y="2109750"/>
            <a:ext cx="3214800" cy="14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H3 mostra o fluxo da rede através do TCPDUMP.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1" name="Google Shape;15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501100"/>
            <a:ext cx="4572001" cy="41413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4"/>
          <p:cNvSpPr txBox="1"/>
          <p:nvPr>
            <p:ph type="title"/>
          </p:nvPr>
        </p:nvSpPr>
        <p:spPr>
          <a:xfrm>
            <a:off x="730000" y="1318650"/>
            <a:ext cx="3300900" cy="6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Ping de h4 para h5</a:t>
            </a:r>
            <a:endParaRPr/>
          </a:p>
        </p:txBody>
      </p:sp>
      <p:sp>
        <p:nvSpPr>
          <p:cNvPr id="157" name="Google Shape;157;p24"/>
          <p:cNvSpPr txBox="1"/>
          <p:nvPr/>
        </p:nvSpPr>
        <p:spPr>
          <a:xfrm>
            <a:off x="773050" y="2109750"/>
            <a:ext cx="3214800" cy="14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H5 mostra o fluxo da rede através do TCPDUMP.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8" name="Google Shape;15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509638"/>
            <a:ext cx="4572000" cy="4124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Simulação Servidor/Cliente TCP: bw = 2 Mbps</a:t>
            </a:r>
            <a:endParaRPr/>
          </a:p>
        </p:txBody>
      </p:sp>
      <p:pic>
        <p:nvPicPr>
          <p:cNvPr id="164" name="Google Shape;16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5263" y="1929250"/>
            <a:ext cx="7817080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Simulação Servidor/Cliente TCP: bw = 10 Mbps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0" name="Google Shape;17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6900" y="1853850"/>
            <a:ext cx="7770211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Simulação Servidor/Cliente TCP: bw = 15 Mbps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6" name="Google Shape;17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188" y="1853850"/>
            <a:ext cx="8369624" cy="2984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Simulação Servidor/Cliente TCP: bw = 20 Mbps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2" name="Google Shape;18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038" y="1853850"/>
            <a:ext cx="8367933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Trabalho Parte 2 - Topologia customizada</a:t>
            </a:r>
            <a:endParaRPr/>
          </a:p>
        </p:txBody>
      </p:sp>
      <p:pic>
        <p:nvPicPr>
          <p:cNvPr id="188" name="Google Shape;18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7375" y="1853850"/>
            <a:ext cx="7992845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Trabalho Parte 2 - Topologia customizada</a:t>
            </a:r>
            <a:endParaRPr/>
          </a:p>
        </p:txBody>
      </p:sp>
      <p:sp>
        <p:nvSpPr>
          <p:cNvPr id="194" name="Google Shape;194;p3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110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Com uso de linha de comando padrão do Mininet, crie a topologia customizada considerando o endereço MAC padronizado e controlador manual.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Inspecione informações das interfaces, endereços MAC, IP e portas através de linhas de comando.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Crie um desenho ilustrativo da topologia com todas as informações obtidas no item anterior.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Faça testes de ping considerando os switches normais</a:t>
            </a:r>
            <a:r>
              <a:rPr lang="pt-BR"/>
              <a:t>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Apague as regras anteriores e crie regras baseadas em endereços MAC para alguns nós. (Deve-se comunicar hosts dos diferentes switches)</a:t>
            </a:r>
            <a:r>
              <a:rPr lang="pt-BR"/>
              <a:t>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Faça testes de ping para demonstrar que as regras foram bem implementadas.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Criação da </a:t>
            </a:r>
            <a:r>
              <a:rPr lang="pt-BR"/>
              <a:t>Topologia em Python</a:t>
            </a:r>
            <a:endParaRPr/>
          </a:p>
        </p:txBody>
      </p:sp>
      <p:pic>
        <p:nvPicPr>
          <p:cNvPr id="200" name="Google Shape;20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2363" y="1853850"/>
            <a:ext cx="4959263" cy="2984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Trabalho Parte 1 - Topologia linear com 6 hosts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110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Com uso de linha de comando padrão do Mininet, crie a topologia considerando o endereço MAC padronizado, larguras de banda bw de 5Mbps e controlador do Mininet (não precisa especificar).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Inspecione informações das interfaces, endereços MAC, IP e portas através de linhas de comando.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Crie um desenho ilustrativo da topologia com todas as informações obtidas no item anterior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Execute testes de ping entre os diferentes nós, mostre os pacotes chegando nos nós com uso do comando tcpdump.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Especifique que o host 1 na porta 5555 vai ser um servidor TCP e o host 2 um cliente e execute testes de iperf, considere um relatório por segundo com teste de 15 segundos. Faça os testes para larguras de banda bw de 2, </a:t>
            </a:r>
            <a:r>
              <a:rPr lang="pt-BR"/>
              <a:t>10, 15 e 20 Mbps.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Criação da Topologia em Python</a:t>
            </a:r>
            <a:endParaRPr/>
          </a:p>
        </p:txBody>
      </p:sp>
      <p:pic>
        <p:nvPicPr>
          <p:cNvPr id="206" name="Google Shape;20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0050" y="1906150"/>
            <a:ext cx="2643909" cy="2984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Criação da Topologia no Mininet</a:t>
            </a:r>
            <a:endParaRPr/>
          </a:p>
        </p:txBody>
      </p:sp>
      <p:pic>
        <p:nvPicPr>
          <p:cNvPr id="212" name="Google Shape;21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2975" y="1853850"/>
            <a:ext cx="7258050" cy="279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Nós da topologia</a:t>
            </a:r>
            <a:endParaRPr/>
          </a:p>
        </p:txBody>
      </p:sp>
      <p:pic>
        <p:nvPicPr>
          <p:cNvPr id="218" name="Google Shape;21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6575" y="2571750"/>
            <a:ext cx="2990850" cy="46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Informações das interfaces</a:t>
            </a:r>
            <a:endParaRPr/>
          </a:p>
        </p:txBody>
      </p:sp>
      <p:pic>
        <p:nvPicPr>
          <p:cNvPr id="224" name="Google Shape;22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9188" y="2013950"/>
            <a:ext cx="6905625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Conexão entre as interfaces</a:t>
            </a:r>
            <a:endParaRPr/>
          </a:p>
        </p:txBody>
      </p:sp>
      <p:pic>
        <p:nvPicPr>
          <p:cNvPr id="230" name="Google Shape;23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8325" y="1853850"/>
            <a:ext cx="5467350" cy="215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Interfaces, endereços de IP e MAC</a:t>
            </a:r>
            <a:endParaRPr/>
          </a:p>
        </p:txBody>
      </p:sp>
      <p:sp>
        <p:nvSpPr>
          <p:cNvPr id="236" name="Google Shape;236;p37"/>
          <p:cNvSpPr txBox="1"/>
          <p:nvPr/>
        </p:nvSpPr>
        <p:spPr>
          <a:xfrm>
            <a:off x="1986000" y="4474025"/>
            <a:ext cx="5172000" cy="3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Host h1 possui endereços IP e MAC terminados em 1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37" name="Google Shape;23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9400" y="1853850"/>
            <a:ext cx="4745198" cy="231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Interfaces, endereços de IP e MAC</a:t>
            </a:r>
            <a:endParaRPr/>
          </a:p>
        </p:txBody>
      </p:sp>
      <p:sp>
        <p:nvSpPr>
          <p:cNvPr id="243" name="Google Shape;243;p38"/>
          <p:cNvSpPr txBox="1"/>
          <p:nvPr/>
        </p:nvSpPr>
        <p:spPr>
          <a:xfrm>
            <a:off x="1986000" y="4474025"/>
            <a:ext cx="5172000" cy="3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Host h9 possui endereços IP e MAC terminados em 9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44" name="Google Shape;24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7450" y="1853850"/>
            <a:ext cx="4709090" cy="231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Ilustração da topologia</a:t>
            </a:r>
            <a:endParaRPr/>
          </a:p>
        </p:txBody>
      </p:sp>
      <p:pic>
        <p:nvPicPr>
          <p:cNvPr id="250" name="Google Shape;250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35388" y="1853850"/>
            <a:ext cx="5073228" cy="2984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Configuração dos switches para operação normal</a:t>
            </a:r>
            <a:endParaRPr/>
          </a:p>
        </p:txBody>
      </p:sp>
      <p:pic>
        <p:nvPicPr>
          <p:cNvPr id="256" name="Google Shape;256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2188" y="1853850"/>
            <a:ext cx="4199615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Teste (operação normal do switch): ping geral</a:t>
            </a:r>
            <a:endParaRPr/>
          </a:p>
        </p:txBody>
      </p:sp>
      <p:pic>
        <p:nvPicPr>
          <p:cNvPr id="262" name="Google Shape;262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9425" y="1853850"/>
            <a:ext cx="3105150" cy="184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Topologia</a:t>
            </a:r>
            <a:endParaRPr/>
          </a:p>
        </p:txBody>
      </p:sp>
      <p:pic>
        <p:nvPicPr>
          <p:cNvPr id="99" name="Google Shape;99;p15"/>
          <p:cNvPicPr preferRelativeResize="0"/>
          <p:nvPr/>
        </p:nvPicPr>
        <p:blipFill rotWithShape="1">
          <a:blip r:embed="rId3">
            <a:alphaModFix/>
          </a:blip>
          <a:srcRect b="17389" l="0" r="0" t="1348"/>
          <a:stretch/>
        </p:blipFill>
        <p:spPr>
          <a:xfrm>
            <a:off x="1675675" y="1894175"/>
            <a:ext cx="5796250" cy="242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Teste (operação normal do switch): ping h1 para h9</a:t>
            </a:r>
            <a:endParaRPr/>
          </a:p>
        </p:txBody>
      </p:sp>
      <p:pic>
        <p:nvPicPr>
          <p:cNvPr id="268" name="Google Shape;268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1225" y="1853850"/>
            <a:ext cx="4781550" cy="170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Teste (operação normal do switch): ping h2 para h8</a:t>
            </a:r>
            <a:endParaRPr/>
          </a:p>
        </p:txBody>
      </p:sp>
      <p:pic>
        <p:nvPicPr>
          <p:cNvPr id="274" name="Google Shape;274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3975" y="1853850"/>
            <a:ext cx="4819650" cy="175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Regras baseadas em endereços MAC</a:t>
            </a:r>
            <a:endParaRPr/>
          </a:p>
        </p:txBody>
      </p:sp>
      <p:sp>
        <p:nvSpPr>
          <p:cNvPr id="280" name="Google Shape;280;p4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110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Configurar os switches com o OVS para permitir a comunicação entre hosts de forma seletiva, a partir do seu endereço MAC.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De forma a cobrir hosts de todos os switches, mas evidenciar a implementação das regras, os nós que conseguem comunicar entre si são: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BR"/>
              <a:t>h1 -&gt; h2, h3, h5, h7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BR"/>
              <a:t>h2 -&gt; h1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BR"/>
              <a:t>h3 -&gt; h1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BR"/>
              <a:t>h5 -&gt; h1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BR"/>
              <a:t>h7 -&gt; h1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Apagando regras anteriores e criando novas regras baseadas em endereços MAC</a:t>
            </a:r>
            <a:endParaRPr/>
          </a:p>
        </p:txBody>
      </p:sp>
      <p:pic>
        <p:nvPicPr>
          <p:cNvPr id="286" name="Google Shape;286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9213" y="2368125"/>
            <a:ext cx="4829175" cy="188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Criando novas regras</a:t>
            </a:r>
            <a:endParaRPr/>
          </a:p>
        </p:txBody>
      </p:sp>
      <p:pic>
        <p:nvPicPr>
          <p:cNvPr id="292" name="Google Shape;292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4463" y="1853850"/>
            <a:ext cx="5875079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Teste (operação por endereço MAC): ping geral</a:t>
            </a:r>
            <a:endParaRPr/>
          </a:p>
        </p:txBody>
      </p:sp>
      <p:pic>
        <p:nvPicPr>
          <p:cNvPr id="298" name="Google Shape;298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5988" y="1853850"/>
            <a:ext cx="3095625" cy="183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Nós da topologia</a:t>
            </a:r>
            <a:endParaRPr/>
          </a:p>
        </p:txBody>
      </p:sp>
      <p:pic>
        <p:nvPicPr>
          <p:cNvPr id="105" name="Google Shape;10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2663" y="2571750"/>
            <a:ext cx="2962275" cy="46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Informações das interfaces</a:t>
            </a:r>
            <a:endParaRPr/>
          </a:p>
        </p:txBody>
      </p:sp>
      <p:pic>
        <p:nvPicPr>
          <p:cNvPr id="111" name="Google Shape;11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0" y="1983175"/>
            <a:ext cx="7620000" cy="232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Conexão entre as interfaces</a:t>
            </a:r>
            <a:endParaRPr/>
          </a:p>
        </p:txBody>
      </p:sp>
      <p:pic>
        <p:nvPicPr>
          <p:cNvPr id="117" name="Google Shape;11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8875" y="1853850"/>
            <a:ext cx="4286250" cy="233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Interfaces, endereços de IP e MAC</a:t>
            </a:r>
            <a:endParaRPr/>
          </a:p>
        </p:txBody>
      </p:sp>
      <p:sp>
        <p:nvSpPr>
          <p:cNvPr id="123" name="Google Shape;123;p19"/>
          <p:cNvSpPr txBox="1"/>
          <p:nvPr/>
        </p:nvSpPr>
        <p:spPr>
          <a:xfrm>
            <a:off x="1986000" y="4474025"/>
            <a:ext cx="5172000" cy="3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Host h1 possui endereços IP e MAC terminados em 1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4" name="Google Shape;12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2100" y="2006250"/>
            <a:ext cx="4303404" cy="231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Interfaces, endereços de IP e MAC</a:t>
            </a:r>
            <a:endParaRPr/>
          </a:p>
        </p:txBody>
      </p:sp>
      <p:sp>
        <p:nvSpPr>
          <p:cNvPr id="130" name="Google Shape;130;p20"/>
          <p:cNvSpPr txBox="1"/>
          <p:nvPr/>
        </p:nvSpPr>
        <p:spPr>
          <a:xfrm>
            <a:off x="1986000" y="4474025"/>
            <a:ext cx="5172000" cy="3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Host h6 possui endereços IP e MAC terminados em 6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1" name="Google Shape;13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4613" y="1853850"/>
            <a:ext cx="4214768" cy="231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Ilustração da topologia</a:t>
            </a:r>
            <a:endParaRPr/>
          </a:p>
        </p:txBody>
      </p:sp>
      <p:pic>
        <p:nvPicPr>
          <p:cNvPr id="137" name="Google Shape;137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3575" y="1853850"/>
            <a:ext cx="7996844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